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6" r:id="rId3"/>
    <p:sldId id="303" r:id="rId4"/>
    <p:sldId id="261" r:id="rId5"/>
    <p:sldId id="262" r:id="rId6"/>
    <p:sldId id="257" r:id="rId7"/>
    <p:sldId id="260" r:id="rId8"/>
    <p:sldId id="259" r:id="rId9"/>
    <p:sldId id="304" r:id="rId10"/>
    <p:sldId id="294" r:id="rId11"/>
    <p:sldId id="258" r:id="rId12"/>
    <p:sldId id="264" r:id="rId13"/>
    <p:sldId id="265" r:id="rId14"/>
    <p:sldId id="266" r:id="rId15"/>
    <p:sldId id="268" r:id="rId16"/>
    <p:sldId id="267" r:id="rId17"/>
    <p:sldId id="269" r:id="rId18"/>
    <p:sldId id="302" r:id="rId19"/>
    <p:sldId id="305" r:id="rId20"/>
    <p:sldId id="295" r:id="rId21"/>
    <p:sldId id="272" r:id="rId22"/>
    <p:sldId id="279" r:id="rId23"/>
    <p:sldId id="273" r:id="rId24"/>
    <p:sldId id="301" r:id="rId25"/>
    <p:sldId id="281" r:id="rId26"/>
    <p:sldId id="283" r:id="rId27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00"/>
    <a:srgbClr val="336699"/>
    <a:srgbClr val="003399"/>
    <a:srgbClr val="FFFFCC"/>
    <a:srgbClr val="000099"/>
    <a:srgbClr val="FFCC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2" autoAdjust="0"/>
    <p:restoredTop sz="66553" autoAdjust="0"/>
  </p:normalViewPr>
  <p:slideViewPr>
    <p:cSldViewPr snapToGrid="0">
      <p:cViewPr varScale="1">
        <p:scale>
          <a:sx n="54" d="100"/>
          <a:sy n="54" d="100"/>
        </p:scale>
        <p:origin x="68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8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fld id="{8413E9F4-E332-488A-9451-72783213B1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68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5350"/>
            <a:ext cx="5124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fld id="{409B74E5-5F4F-410F-888F-298F6F9D1D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808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2123FC9-F10C-40E1-8BB7-AE00423BD1B7}" type="slidenum">
              <a:rPr lang="de-DE" sz="1300" smtClean="0">
                <a:latin typeface="TIMES" charset="0"/>
              </a:rPr>
              <a:pPr/>
              <a:t>1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4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FEE669F-3629-4C65-B3C6-74D4DB5C4446}" type="slidenum">
              <a:rPr lang="de-DE" sz="1300" smtClean="0">
                <a:latin typeface="TIMES" charset="0"/>
              </a:rPr>
              <a:pPr/>
              <a:t>21</a:t>
            </a:fld>
            <a:endParaRPr lang="de-DE" sz="1300" smtClean="0">
              <a:latin typeface="TIMES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0413"/>
            <a:ext cx="4967287" cy="372586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714875"/>
            <a:ext cx="4991100" cy="4486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So wie die Biologie die Wissenschaft vom Leben ist, so ist die Informatik die Wissenschaft von der Informationsverarbeitung.</a:t>
            </a:r>
          </a:p>
          <a:p>
            <a:r>
              <a:rPr lang="de-DE" smtClean="0"/>
              <a:t>Wie wird Information im Gehirn verarbeitet? Um diese Frage zu lösen, baut man am besten selbst ein eigenes Gehirn.</a:t>
            </a:r>
          </a:p>
          <a:p>
            <a:r>
              <a:rPr lang="de-DE" smtClean="0"/>
              <a:t>Die Neuroinformatik versucht mit Hilfe abstrahierter, auf wenige typische Merkmale beschränkte Neuronen “intelligente” Systeme zu konstruieren.</a:t>
            </a:r>
          </a:p>
          <a:p>
            <a:r>
              <a:rPr lang="de-DE" smtClean="0"/>
              <a:t>Dabei werden vom biologischen Neuron alle Eingänge (ca. 200-300 Dendriten) von einem Neuronenausgang (Axon) durch nur eine Eingabe, die Stärke aller Verbindungen (Synapsen) zu einem Neuron durch ein Gewicht modelliert. </a:t>
            </a:r>
          </a:p>
          <a:p>
            <a:r>
              <a:rPr lang="de-DE" smtClean="0"/>
              <a:t>&lt;click&gt;</a:t>
            </a:r>
          </a:p>
          <a:p>
            <a:r>
              <a:rPr lang="de-DE" smtClean="0"/>
              <a:t>Formal lassen sich alle Eingabe zu einem Tupel (Vektor) zusammenfassen, ebenso wie die Gewichte.</a:t>
            </a:r>
          </a:p>
          <a:p>
            <a:r>
              <a:rPr lang="de-DE" smtClean="0"/>
              <a:t>&lt;click&gt;</a:t>
            </a:r>
          </a:p>
          <a:p>
            <a:r>
              <a:rPr lang="de-DE" smtClean="0"/>
              <a:t>Die Aktivität ist dann die gewichtete Summe aller Eingänge.</a:t>
            </a:r>
          </a:p>
          <a:p>
            <a:r>
              <a:rPr lang="de-DE" smtClean="0"/>
              <a:t>Eine nichtlineare Ausgabefunktion analog zum biologischem Vorbild verleiht dem Modell interessante Eigenschaften.</a:t>
            </a:r>
          </a:p>
          <a:p>
            <a:r>
              <a:rPr lang="de-DE" smtClean="0"/>
              <a:t>&lt;click&gt;</a:t>
            </a:r>
          </a:p>
          <a:p>
            <a:r>
              <a:rPr lang="de-DE" smtClean="0"/>
              <a:t>So lassen sich mehrere gleichartige Neuronen zu Funktionsgruppen zusammenfassen, den Schichten.</a:t>
            </a:r>
          </a:p>
          <a:p>
            <a:r>
              <a:rPr lang="de-DE" smtClean="0"/>
              <a:t>Es läßt sich zeigen, daß zwei Schichten ausreichen, um jede beliebige Funktion beliebig dicht anzunähern, also sie zu simulieren.</a:t>
            </a:r>
          </a:p>
          <a:p>
            <a:r>
              <a:rPr lang="de-DE" smtClean="0"/>
              <a:t>Dies macht es möglich, durch Anpassen der Gewichte unbekannte Funktionen und Abhängigkeiten zu lernen (</a:t>
            </a:r>
            <a:r>
              <a:rPr lang="de-DE" i="1" smtClean="0"/>
              <a:t>black box</a:t>
            </a:r>
            <a:r>
              <a:rPr lang="de-DE" smtClean="0"/>
              <a:t>), beispielsweise die Diagnose medizinischer Daten eines Patienten oder die Vorhersage der 3D-Struktur eines Proteins aus den Gensequenzen.</a:t>
            </a:r>
          </a:p>
          <a:p>
            <a:r>
              <a:rPr lang="de-DE" smtClean="0"/>
              <a:t>Das „Lernen“ wird dabei algorithmisch angegeben als Verbesserung der Gewichte (Parameter) nach der Eingabe von Beispielen.</a:t>
            </a:r>
          </a:p>
          <a:p>
            <a:r>
              <a:rPr lang="de-DE" smtClean="0"/>
              <a:t>Die mathematische Beschreibung des Lernens ist so eng mit der mathematischen Approximationstheorie verbunden.</a:t>
            </a:r>
          </a:p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8747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B74E5-5F4F-410F-888F-298F6F9D1D5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34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4763" y="4763"/>
          <a:ext cx="9134475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Image" r:id="rId3" imgW="12177778" imgH="9130159" progId="PhotoshopElements.Image.2">
                  <p:embed/>
                </p:oleObj>
              </mc:Choice>
              <mc:Fallback>
                <p:oleObj name="Image" r:id="rId3" imgW="12177778" imgH="9130159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4763"/>
                        <a:ext cx="9134475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 wrap="square" lIns="91440" anchor="ctr"/>
          <a:lstStyle>
            <a:lvl1pPr algn="ctr">
              <a:defRPr sz="38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981200"/>
          </a:xfrm>
        </p:spPr>
        <p:txBody>
          <a:bodyPr/>
          <a:lstStyle>
            <a:lvl1pPr algn="ctr">
              <a:lnSpc>
                <a:spcPct val="110000"/>
              </a:lnSpc>
              <a:defRPr sz="2800"/>
            </a:lvl1pPr>
          </a:lstStyle>
          <a:p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C0640FBE-0318-4946-AA8D-EB1DDB6FFD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87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FEF981F9-4466-4D27-A2AA-396171C39D7C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90966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23075" y="404813"/>
            <a:ext cx="2070100" cy="2217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6059487" cy="22177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7F3509C4-C0E6-4668-B752-D27AE0A9BD81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58114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6624637" cy="5032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268413"/>
            <a:ext cx="4064000" cy="1354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7588" y="1268413"/>
            <a:ext cx="4065587" cy="1354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13A7C4B2-080B-44B2-A9F8-ECD214219120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0973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C3146E91-7D7E-40FC-B86B-B6859DC0F361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9021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85D523AF-B016-4DB5-A7A0-E7323EA30CA3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433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64000" cy="1354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7588" y="1268413"/>
            <a:ext cx="4065587" cy="1354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A0F22446-4FFC-473E-87F7-C9116079054B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996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2EEEF229-2983-4415-BC14-D102E722EBF6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493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03DBAAA6-745D-4AE7-B71E-E13426CE7940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8521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E0BA9FF7-2D08-4493-8F7D-35A56E664DAD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7932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B4649950-CE62-4A5A-A713-C8B0C508006B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2023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9F1B4213-D373-42DA-91B0-7694DA115A4C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6515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FFE4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de-DE" sz="2800">
              <a:latin typeface="Arial Black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66246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6294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de-DE"/>
              <a:t>- </a:t>
            </a:r>
            <a:fld id="{7453F43E-23FB-4D11-91C0-2291260FCDF6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8198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  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1" name="Line 39"/>
          <p:cNvSpPr>
            <a:spLocks noChangeShapeType="1"/>
          </p:cNvSpPr>
          <p:nvPr/>
        </p:nvSpPr>
        <p:spPr bwMode="auto">
          <a:xfrm>
            <a:off x="611188" y="1052513"/>
            <a:ext cx="8532812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032" name="Object 44"/>
          <p:cNvGraphicFramePr>
            <a:graphicFrameLocks noChangeAspect="1"/>
          </p:cNvGraphicFramePr>
          <p:nvPr userDrawn="1"/>
        </p:nvGraphicFramePr>
        <p:xfrm>
          <a:off x="7321550" y="109538"/>
          <a:ext cx="17256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15" imgW="2565079" imgH="1066291" progId="PhotoshopElements.Image.2">
                  <p:embed/>
                </p:oleObj>
              </mc:Choice>
              <mc:Fallback>
                <p:oleObj name="Image" r:id="rId15" imgW="2565079" imgH="1066291" progId="PhotoshopElements.Image.2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-24000"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109538"/>
                        <a:ext cx="172561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9pPr>
    </p:titleStyle>
    <p:bodyStyle>
      <a:lvl1pPr marL="273050" indent="-273050" algn="l" rtl="0" eaLnBrk="0" fontAlgn="base" hangingPunct="0">
        <a:lnSpc>
          <a:spcPct val="130000"/>
        </a:lnSpc>
        <a:spcBef>
          <a:spcPct val="0"/>
        </a:spcBef>
        <a:spcAft>
          <a:spcPct val="50000"/>
        </a:spcAft>
        <a:buClr>
          <a:srgbClr val="FF3300"/>
        </a:buClr>
        <a:buSzPct val="130000"/>
        <a:buBlip>
          <a:blip r:embed="rId17"/>
        </a:buBlip>
        <a:defRPr sz="2400" b="1">
          <a:solidFill>
            <a:srgbClr val="00007A"/>
          </a:solidFill>
          <a:latin typeface="+mn-lt"/>
          <a:ea typeface="+mn-ea"/>
          <a:cs typeface="+mn-cs"/>
        </a:defRPr>
      </a:lvl1pPr>
      <a:lvl2pPr marL="714375" indent="-261938" algn="l" rtl="0" eaLnBrk="0" fontAlgn="base" hangingPunct="0">
        <a:lnSpc>
          <a:spcPct val="40000"/>
        </a:lnSpc>
        <a:spcBef>
          <a:spcPct val="50000"/>
        </a:spcBef>
        <a:spcAft>
          <a:spcPct val="0"/>
        </a:spcAft>
        <a:buClr>
          <a:srgbClr val="FF9933"/>
        </a:buClr>
        <a:buSzPct val="130000"/>
        <a:buFont typeface="Wingdings" pitchFamily="2" charset="2"/>
        <a:buChar char="§"/>
        <a:defRPr sz="2000">
          <a:solidFill>
            <a:srgbClr val="00007A"/>
          </a:solidFill>
          <a:latin typeface="+mn-lt"/>
        </a:defRPr>
      </a:lvl2pPr>
      <a:lvl3pPr marL="1217613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30000"/>
        <a:buChar char="•"/>
        <a:defRPr>
          <a:solidFill>
            <a:srgbClr val="00007A"/>
          </a:solidFill>
          <a:latin typeface="TIMES" charset="0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5pPr>
      <a:lvl6pPr marL="25749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6pPr>
      <a:lvl7pPr marL="30321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7pPr>
      <a:lvl8pPr marL="34893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8pPr>
      <a:lvl9pPr marL="39465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5963" y="661988"/>
            <a:ext cx="8101012" cy="5048250"/>
          </a:xfrm>
        </p:spPr>
        <p:txBody>
          <a:bodyPr/>
          <a:lstStyle/>
          <a:p>
            <a:r>
              <a:rPr lang="de-DE" sz="8000" smtClean="0">
                <a:solidFill>
                  <a:srgbClr val="003399"/>
                </a:solidFill>
                <a:latin typeface="Arial Black" pitchFamily="34" charset="0"/>
              </a:rPr>
              <a:t>Adaptive</a:t>
            </a:r>
            <a:r>
              <a:rPr lang="de-DE" sz="7000" smtClean="0"/>
              <a:t> </a:t>
            </a:r>
            <a:r>
              <a:rPr lang="de-DE" sz="8800" smtClean="0">
                <a:solidFill>
                  <a:srgbClr val="003399"/>
                </a:solidFill>
                <a:latin typeface="Arial Black" pitchFamily="34" charset="0"/>
              </a:rPr>
              <a:t>Systeme</a:t>
            </a:r>
            <a:endParaRPr lang="de-DE" sz="8000" smtClean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525" y="5157788"/>
            <a:ext cx="6781800" cy="127793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de-DE" sz="3600" dirty="0" smtClean="0"/>
              <a:t>Prof. Rüdiger Brause 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Tx/>
              <a:buNone/>
            </a:pPr>
            <a:r>
              <a:rPr lang="de-DE" sz="3600" dirty="0" smtClean="0"/>
              <a:t>WS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1126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623E8823-B3C9-42C0-AD7C-4052C9DAC12A}" type="slidenum">
              <a:rPr lang="de-DE" sz="1000" smtClean="0"/>
              <a:pPr/>
              <a:t>10</a:t>
            </a:fld>
            <a:r>
              <a:rPr lang="de-DE" sz="1000" smtClean="0"/>
              <a:t> -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Vorbild Gehirn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373188"/>
            <a:ext cx="4762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54138"/>
            <a:ext cx="3386137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1229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9B6F649-8CEF-4F26-943E-B7A7FDB1FC13}" type="slidenum">
              <a:rPr lang="de-DE" sz="1000" smtClean="0"/>
              <a:pPr/>
              <a:t>11</a:t>
            </a:fld>
            <a:r>
              <a:rPr lang="de-DE" sz="1000" smtClean="0"/>
              <a:t> -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Vorbild: Gehirnfunktionen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445375" cy="7318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mtClean="0"/>
              <a:t> Unterteilung des Gehirns </a:t>
            </a:r>
            <a:r>
              <a:rPr lang="de-DE" sz="2000" smtClean="0"/>
              <a:t>in funktionale Bereiche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000" smtClean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295" name="Object 4"/>
          <p:cNvGraphicFramePr>
            <a:graphicFrameLocks noChangeAspect="1"/>
          </p:cNvGraphicFramePr>
          <p:nvPr/>
        </p:nvGraphicFramePr>
        <p:xfrm>
          <a:off x="755650" y="1844675"/>
          <a:ext cx="734377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Bild" r:id="rId3" imgW="4803263" imgH="2715814" progId="Word.Picture.8">
                  <p:embed/>
                </p:oleObj>
              </mc:Choice>
              <mc:Fallback>
                <p:oleObj name="Bild" r:id="rId3" imgW="4803263" imgH="271581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7343775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042988" y="6021388"/>
            <a:ext cx="48244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SzPct val="130000"/>
            </a:pPr>
            <a:r>
              <a:rPr lang="de-DE" sz="2800" b="1">
                <a:solidFill>
                  <a:schemeClr val="accent2"/>
                </a:solidFill>
              </a:rPr>
              <a:t>Gehirn = 2-dim „Tuch“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1331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A98077EA-AEFF-4AC0-BED2-E473FB9C7437}" type="slidenum">
              <a:rPr lang="de-DE" sz="1000" smtClean="0"/>
              <a:pPr/>
              <a:t>12</a:t>
            </a:fld>
            <a:r>
              <a:rPr lang="de-DE" sz="1000" smtClean="0"/>
              <a:t> -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Vorbild: Gehirnfunktionen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424862" cy="566737"/>
          </a:xfrm>
        </p:spPr>
        <p:txBody>
          <a:bodyPr/>
          <a:lstStyle/>
          <a:p>
            <a:r>
              <a:rPr lang="de-DE" smtClean="0"/>
              <a:t> Unterteilung der Neuronenschicht:  </a:t>
            </a:r>
            <a:r>
              <a:rPr lang="de-DE" b="0" i="1" smtClean="0"/>
              <a:t>Darstellungsarten</a:t>
            </a:r>
            <a:endParaRPr lang="de-DE" sz="2000" b="0" i="1" smtClean="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3319" name="Picture 6" descr="Abb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36877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CD1146C-7218-4AE6-A34C-11DDE9FC8ACE}" type="slidenum">
              <a:rPr lang="de-DE" sz="1000" smtClean="0"/>
              <a:pPr/>
              <a:t>13</a:t>
            </a:fld>
            <a:r>
              <a:rPr lang="de-DE" sz="1000" smtClean="0"/>
              <a:t> -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Vorbild: Gehirnfunktionen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424862" cy="566737"/>
          </a:xfrm>
        </p:spPr>
        <p:txBody>
          <a:bodyPr/>
          <a:lstStyle/>
          <a:p>
            <a:r>
              <a:rPr lang="de-DE" smtClean="0"/>
              <a:t> Neuronentypen</a:t>
            </a:r>
            <a:endParaRPr lang="de-DE" sz="2000" b="0" i="1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4343" name="Picture 6" descr="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511175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5867400" y="2060575"/>
            <a:ext cx="30972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a)-c) Pyramidenzellen</a:t>
            </a:r>
          </a:p>
          <a:p>
            <a:r>
              <a:rPr lang="de-DE"/>
              <a:t>f,h) Stern/Glia zellen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1536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0893CDB-5F89-49D8-A978-541B89092279}" type="slidenum">
              <a:rPr lang="de-DE" sz="1000" smtClean="0"/>
              <a:pPr/>
              <a:t>14</a:t>
            </a:fld>
            <a:r>
              <a:rPr lang="de-DE" sz="1000" smtClean="0"/>
              <a:t> -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Vorbild: Gehirnfunktionen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424862" cy="566737"/>
          </a:xfrm>
        </p:spPr>
        <p:txBody>
          <a:bodyPr/>
          <a:lstStyle/>
          <a:p>
            <a:r>
              <a:rPr lang="de-DE" smtClean="0"/>
              <a:t> Pyramidalzellen</a:t>
            </a:r>
            <a:endParaRPr lang="de-DE" sz="2000" b="0" i="1" smtClean="0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5367" name="Picture 7" descr="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79200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1638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B95503E-5FF4-4987-A759-934BAF51B0C8}" type="slidenum">
              <a:rPr lang="de-DE" sz="1000" smtClean="0"/>
              <a:pPr/>
              <a:t>15</a:t>
            </a:fld>
            <a:r>
              <a:rPr lang="de-DE" sz="1000" smtClean="0"/>
              <a:t> -</a:t>
            </a:r>
          </a:p>
        </p:txBody>
      </p:sp>
      <p:grpSp>
        <p:nvGrpSpPr>
          <p:cNvPr id="16388" name="Group 16"/>
          <p:cNvGrpSpPr>
            <a:grpSpLocks/>
          </p:cNvGrpSpPr>
          <p:nvPr/>
        </p:nvGrpSpPr>
        <p:grpSpPr bwMode="auto">
          <a:xfrm>
            <a:off x="755650" y="1489075"/>
            <a:ext cx="7848600" cy="4537075"/>
            <a:chOff x="476" y="938"/>
            <a:chExt cx="4944" cy="2858"/>
          </a:xfrm>
        </p:grpSpPr>
        <p:pic>
          <p:nvPicPr>
            <p:cNvPr id="16396" name="Picture 7" descr="Ab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253"/>
              <a:ext cx="4944" cy="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 Box 11"/>
            <p:cNvSpPr txBox="1">
              <a:spLocks noChangeArrowheads="1"/>
            </p:cNvSpPr>
            <p:nvPr/>
          </p:nvSpPr>
          <p:spPr bwMode="auto">
            <a:xfrm>
              <a:off x="3472" y="938"/>
              <a:ext cx="14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de-DE" i="1">
                  <a:solidFill>
                    <a:schemeClr val="accent2"/>
                  </a:solidFill>
                </a:rPr>
                <a:t>Spikes</a:t>
              </a:r>
            </a:p>
          </p:txBody>
        </p:sp>
        <p:sp>
          <p:nvSpPr>
            <p:cNvPr id="16398" name="Freeform 12"/>
            <p:cNvSpPr>
              <a:spLocks/>
            </p:cNvSpPr>
            <p:nvPr/>
          </p:nvSpPr>
          <p:spPr bwMode="auto">
            <a:xfrm>
              <a:off x="3645" y="1119"/>
              <a:ext cx="288" cy="288"/>
            </a:xfrm>
            <a:custGeom>
              <a:avLst/>
              <a:gdLst>
                <a:gd name="T0" fmla="*/ 288 w 288"/>
                <a:gd name="T1" fmla="*/ 0 h 288"/>
                <a:gd name="T2" fmla="*/ 99 w 288"/>
                <a:gd name="T3" fmla="*/ 82 h 288"/>
                <a:gd name="T4" fmla="*/ 157 w 288"/>
                <a:gd name="T5" fmla="*/ 124 h 288"/>
                <a:gd name="T6" fmla="*/ 0 w 288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88"/>
                <a:gd name="T14" fmla="*/ 288 w 28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88">
                  <a:moveTo>
                    <a:pt x="288" y="0"/>
                  </a:moveTo>
                  <a:cubicBezTo>
                    <a:pt x="204" y="30"/>
                    <a:pt x="121" y="61"/>
                    <a:pt x="99" y="82"/>
                  </a:cubicBezTo>
                  <a:cubicBezTo>
                    <a:pt x="77" y="103"/>
                    <a:pt x="173" y="90"/>
                    <a:pt x="157" y="124"/>
                  </a:cubicBezTo>
                  <a:cubicBezTo>
                    <a:pt x="141" y="158"/>
                    <a:pt x="27" y="262"/>
                    <a:pt x="0" y="288"/>
                  </a:cubicBezTo>
                </a:path>
              </a:pathLst>
            </a:custGeom>
            <a:noFill/>
            <a:ln w="9525" cap="flat" cmpd="sng">
              <a:solidFill>
                <a:srgbClr val="3366CC"/>
              </a:solidFill>
              <a:prstDash val="solid"/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6399" name="Freeform 13"/>
            <p:cNvSpPr>
              <a:spLocks/>
            </p:cNvSpPr>
            <p:nvPr/>
          </p:nvSpPr>
          <p:spPr bwMode="auto">
            <a:xfrm>
              <a:off x="3887" y="1165"/>
              <a:ext cx="173" cy="231"/>
            </a:xfrm>
            <a:custGeom>
              <a:avLst/>
              <a:gdLst>
                <a:gd name="T0" fmla="*/ 62 w 288"/>
                <a:gd name="T1" fmla="*/ 0 h 288"/>
                <a:gd name="T2" fmla="*/ 21 w 288"/>
                <a:gd name="T3" fmla="*/ 43 h 288"/>
                <a:gd name="T4" fmla="*/ 34 w 288"/>
                <a:gd name="T5" fmla="*/ 63 h 288"/>
                <a:gd name="T6" fmla="*/ 0 w 288"/>
                <a:gd name="T7" fmla="*/ 14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88"/>
                <a:gd name="T14" fmla="*/ 288 w 28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88">
                  <a:moveTo>
                    <a:pt x="288" y="0"/>
                  </a:moveTo>
                  <a:cubicBezTo>
                    <a:pt x="204" y="30"/>
                    <a:pt x="121" y="61"/>
                    <a:pt x="99" y="82"/>
                  </a:cubicBezTo>
                  <a:cubicBezTo>
                    <a:pt x="77" y="103"/>
                    <a:pt x="173" y="90"/>
                    <a:pt x="157" y="124"/>
                  </a:cubicBezTo>
                  <a:cubicBezTo>
                    <a:pt x="141" y="158"/>
                    <a:pt x="27" y="262"/>
                    <a:pt x="0" y="288"/>
                  </a:cubicBezTo>
                </a:path>
              </a:pathLst>
            </a:custGeom>
            <a:noFill/>
            <a:ln w="9525" cap="flat" cmpd="sng">
              <a:solidFill>
                <a:srgbClr val="3366CC"/>
              </a:solidFill>
              <a:prstDash val="solid"/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6400" name="Freeform 14"/>
            <p:cNvSpPr>
              <a:spLocks/>
            </p:cNvSpPr>
            <p:nvPr/>
          </p:nvSpPr>
          <p:spPr bwMode="auto">
            <a:xfrm flipH="1">
              <a:off x="4205" y="1152"/>
              <a:ext cx="49" cy="206"/>
            </a:xfrm>
            <a:custGeom>
              <a:avLst/>
              <a:gdLst>
                <a:gd name="T0" fmla="*/ 1 w 288"/>
                <a:gd name="T1" fmla="*/ 0 h 288"/>
                <a:gd name="T2" fmla="*/ 1 w 288"/>
                <a:gd name="T3" fmla="*/ 30 h 288"/>
                <a:gd name="T4" fmla="*/ 1 w 288"/>
                <a:gd name="T5" fmla="*/ 46 h 288"/>
                <a:gd name="T6" fmla="*/ 0 w 288"/>
                <a:gd name="T7" fmla="*/ 105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88"/>
                <a:gd name="T14" fmla="*/ 288 w 28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88">
                  <a:moveTo>
                    <a:pt x="288" y="0"/>
                  </a:moveTo>
                  <a:cubicBezTo>
                    <a:pt x="204" y="30"/>
                    <a:pt x="121" y="61"/>
                    <a:pt x="99" y="82"/>
                  </a:cubicBezTo>
                  <a:cubicBezTo>
                    <a:pt x="77" y="103"/>
                    <a:pt x="173" y="90"/>
                    <a:pt x="157" y="124"/>
                  </a:cubicBezTo>
                  <a:cubicBezTo>
                    <a:pt x="141" y="158"/>
                    <a:pt x="27" y="262"/>
                    <a:pt x="0" y="288"/>
                  </a:cubicBezTo>
                </a:path>
              </a:pathLst>
            </a:custGeom>
            <a:noFill/>
            <a:ln w="9525" cap="flat" cmpd="sng">
              <a:solidFill>
                <a:srgbClr val="3366CC"/>
              </a:solidFill>
              <a:prstDash val="solid"/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6401" name="Freeform 15"/>
            <p:cNvSpPr>
              <a:spLocks/>
            </p:cNvSpPr>
            <p:nvPr/>
          </p:nvSpPr>
          <p:spPr bwMode="auto">
            <a:xfrm flipH="1">
              <a:off x="4259" y="1132"/>
              <a:ext cx="305" cy="296"/>
            </a:xfrm>
            <a:custGeom>
              <a:avLst/>
              <a:gdLst>
                <a:gd name="T0" fmla="*/ 342 w 288"/>
                <a:gd name="T1" fmla="*/ 0 h 288"/>
                <a:gd name="T2" fmla="*/ 118 w 288"/>
                <a:gd name="T3" fmla="*/ 88 h 288"/>
                <a:gd name="T4" fmla="*/ 186 w 288"/>
                <a:gd name="T5" fmla="*/ 135 h 288"/>
                <a:gd name="T6" fmla="*/ 0 w 288"/>
                <a:gd name="T7" fmla="*/ 31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88"/>
                <a:gd name="T14" fmla="*/ 288 w 28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88">
                  <a:moveTo>
                    <a:pt x="288" y="0"/>
                  </a:moveTo>
                  <a:cubicBezTo>
                    <a:pt x="204" y="30"/>
                    <a:pt x="121" y="61"/>
                    <a:pt x="99" y="82"/>
                  </a:cubicBezTo>
                  <a:cubicBezTo>
                    <a:pt x="77" y="103"/>
                    <a:pt x="173" y="90"/>
                    <a:pt x="157" y="124"/>
                  </a:cubicBezTo>
                  <a:cubicBezTo>
                    <a:pt x="141" y="158"/>
                    <a:pt x="27" y="262"/>
                    <a:pt x="0" y="288"/>
                  </a:cubicBezTo>
                </a:path>
              </a:pathLst>
            </a:custGeom>
            <a:noFill/>
            <a:ln w="9525" cap="flat" cmpd="sng">
              <a:solidFill>
                <a:srgbClr val="3366CC"/>
              </a:solidFill>
              <a:prstDash val="solid"/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Vorbild: Gehirnfunktionen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424862" cy="566737"/>
          </a:xfrm>
        </p:spPr>
        <p:txBody>
          <a:bodyPr/>
          <a:lstStyle/>
          <a:p>
            <a:r>
              <a:rPr lang="de-DE" smtClean="0"/>
              <a:t> Signalverarbeitung Output</a:t>
            </a:r>
            <a:endParaRPr lang="de-DE" sz="2000" b="0" i="1" smtClean="0"/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827088" y="3960813"/>
            <a:ext cx="8066087" cy="115887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1293813" y="2311400"/>
            <a:ext cx="3565525" cy="395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4867275" y="1547813"/>
            <a:ext cx="4062413" cy="4875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 animBg="1"/>
      <p:bldP spid="1024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1741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BBF9668-3FAB-47C2-9FC2-E13DC8470C94}" type="slidenum">
              <a:rPr lang="de-DE" sz="1000" smtClean="0"/>
              <a:pPr/>
              <a:t>16</a:t>
            </a:fld>
            <a:r>
              <a:rPr lang="de-DE" sz="1000" smtClean="0"/>
              <a:t> -</a:t>
            </a:r>
          </a:p>
        </p:txBody>
      </p:sp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147888"/>
            <a:ext cx="814228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Vorbild: Gehirnfunktionen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424862" cy="566737"/>
          </a:xfrm>
        </p:spPr>
        <p:txBody>
          <a:bodyPr/>
          <a:lstStyle/>
          <a:p>
            <a:r>
              <a:rPr lang="de-DE" smtClean="0"/>
              <a:t> Signalverarbeitung Input</a:t>
            </a:r>
            <a:endParaRPr lang="de-DE" sz="2000" b="0" i="1" smtClean="0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1387" name="Freeform 11"/>
          <p:cNvSpPr>
            <a:spLocks noEditPoints="1"/>
          </p:cNvSpPr>
          <p:nvPr/>
        </p:nvSpPr>
        <p:spPr bwMode="auto">
          <a:xfrm>
            <a:off x="5602288" y="3856038"/>
            <a:ext cx="1820862" cy="1627187"/>
          </a:xfrm>
          <a:custGeom>
            <a:avLst/>
            <a:gdLst>
              <a:gd name="T0" fmla="*/ 2147483647 w 1147"/>
              <a:gd name="T1" fmla="*/ 2147483647 h 1025"/>
              <a:gd name="T2" fmla="*/ 2147483647 w 1147"/>
              <a:gd name="T3" fmla="*/ 2147483647 h 1025"/>
              <a:gd name="T4" fmla="*/ 2147483647 w 1147"/>
              <a:gd name="T5" fmla="*/ 2147483647 h 1025"/>
              <a:gd name="T6" fmla="*/ 2147483647 w 1147"/>
              <a:gd name="T7" fmla="*/ 2147483647 h 1025"/>
              <a:gd name="T8" fmla="*/ 2147483647 w 1147"/>
              <a:gd name="T9" fmla="*/ 2147483647 h 1025"/>
              <a:gd name="T10" fmla="*/ 2147483647 w 1147"/>
              <a:gd name="T11" fmla="*/ 2147483647 h 1025"/>
              <a:gd name="T12" fmla="*/ 2147483647 w 1147"/>
              <a:gd name="T13" fmla="*/ 2147483647 h 1025"/>
              <a:gd name="T14" fmla="*/ 2147483647 w 1147"/>
              <a:gd name="T15" fmla="*/ 2147483647 h 1025"/>
              <a:gd name="T16" fmla="*/ 2147483647 w 1147"/>
              <a:gd name="T17" fmla="*/ 2147483647 h 1025"/>
              <a:gd name="T18" fmla="*/ 2147483647 w 1147"/>
              <a:gd name="T19" fmla="*/ 2147483647 h 1025"/>
              <a:gd name="T20" fmla="*/ 2147483647 w 1147"/>
              <a:gd name="T21" fmla="*/ 2147483647 h 1025"/>
              <a:gd name="T22" fmla="*/ 2147483647 w 1147"/>
              <a:gd name="T23" fmla="*/ 2147483647 h 1025"/>
              <a:gd name="T24" fmla="*/ 2147483647 w 1147"/>
              <a:gd name="T25" fmla="*/ 2147483647 h 1025"/>
              <a:gd name="T26" fmla="*/ 2147483647 w 1147"/>
              <a:gd name="T27" fmla="*/ 2147483647 h 1025"/>
              <a:gd name="T28" fmla="*/ 2147483647 w 1147"/>
              <a:gd name="T29" fmla="*/ 2147483647 h 1025"/>
              <a:gd name="T30" fmla="*/ 2147483647 w 1147"/>
              <a:gd name="T31" fmla="*/ 2147483647 h 1025"/>
              <a:gd name="T32" fmla="*/ 2147483647 w 1147"/>
              <a:gd name="T33" fmla="*/ 2147483647 h 1025"/>
              <a:gd name="T34" fmla="*/ 2147483647 w 1147"/>
              <a:gd name="T35" fmla="*/ 2147483647 h 1025"/>
              <a:gd name="T36" fmla="*/ 2147483647 w 1147"/>
              <a:gd name="T37" fmla="*/ 2147483647 h 1025"/>
              <a:gd name="T38" fmla="*/ 2147483647 w 1147"/>
              <a:gd name="T39" fmla="*/ 2147483647 h 1025"/>
              <a:gd name="T40" fmla="*/ 2147483647 w 1147"/>
              <a:gd name="T41" fmla="*/ 2147483647 h 1025"/>
              <a:gd name="T42" fmla="*/ 2147483647 w 1147"/>
              <a:gd name="T43" fmla="*/ 2147483647 h 1025"/>
              <a:gd name="T44" fmla="*/ 2147483647 w 1147"/>
              <a:gd name="T45" fmla="*/ 2147483647 h 1025"/>
              <a:gd name="T46" fmla="*/ 2147483647 w 1147"/>
              <a:gd name="T47" fmla="*/ 2147483647 h 1025"/>
              <a:gd name="T48" fmla="*/ 2147483647 w 1147"/>
              <a:gd name="T49" fmla="*/ 2147483647 h 1025"/>
              <a:gd name="T50" fmla="*/ 2147483647 w 1147"/>
              <a:gd name="T51" fmla="*/ 2147483647 h 1025"/>
              <a:gd name="T52" fmla="*/ 2147483647 w 1147"/>
              <a:gd name="T53" fmla="*/ 2147483647 h 1025"/>
              <a:gd name="T54" fmla="*/ 2147483647 w 1147"/>
              <a:gd name="T55" fmla="*/ 2147483647 h 1025"/>
              <a:gd name="T56" fmla="*/ 2147483647 w 1147"/>
              <a:gd name="T57" fmla="*/ 2147483647 h 1025"/>
              <a:gd name="T58" fmla="*/ 2147483647 w 1147"/>
              <a:gd name="T59" fmla="*/ 2147483647 h 1025"/>
              <a:gd name="T60" fmla="*/ 2147483647 w 1147"/>
              <a:gd name="T61" fmla="*/ 2147483647 h 1025"/>
              <a:gd name="T62" fmla="*/ 2147483647 w 1147"/>
              <a:gd name="T63" fmla="*/ 2147483647 h 1025"/>
              <a:gd name="T64" fmla="*/ 2147483647 w 1147"/>
              <a:gd name="T65" fmla="*/ 2147483647 h 1025"/>
              <a:gd name="T66" fmla="*/ 2147483647 w 1147"/>
              <a:gd name="T67" fmla="*/ 2147483647 h 1025"/>
              <a:gd name="T68" fmla="*/ 2147483647 w 1147"/>
              <a:gd name="T69" fmla="*/ 2147483647 h 1025"/>
              <a:gd name="T70" fmla="*/ 2147483647 w 1147"/>
              <a:gd name="T71" fmla="*/ 2147483647 h 1025"/>
              <a:gd name="T72" fmla="*/ 2147483647 w 1147"/>
              <a:gd name="T73" fmla="*/ 2147483647 h 1025"/>
              <a:gd name="T74" fmla="*/ 2147483647 w 1147"/>
              <a:gd name="T75" fmla="*/ 2147483647 h 1025"/>
              <a:gd name="T76" fmla="*/ 2147483647 w 1147"/>
              <a:gd name="T77" fmla="*/ 2147483647 h 1025"/>
              <a:gd name="T78" fmla="*/ 2147483647 w 1147"/>
              <a:gd name="T79" fmla="*/ 2147483647 h 1025"/>
              <a:gd name="T80" fmla="*/ 2147483647 w 1147"/>
              <a:gd name="T81" fmla="*/ 2147483647 h 1025"/>
              <a:gd name="T82" fmla="*/ 2147483647 w 1147"/>
              <a:gd name="T83" fmla="*/ 2147483647 h 1025"/>
              <a:gd name="T84" fmla="*/ 2147483647 w 1147"/>
              <a:gd name="T85" fmla="*/ 2147483647 h 1025"/>
              <a:gd name="T86" fmla="*/ 0 w 1147"/>
              <a:gd name="T87" fmla="*/ 2147483647 h 1025"/>
              <a:gd name="T88" fmla="*/ 2147483647 w 1147"/>
              <a:gd name="T89" fmla="*/ 2147483647 h 1025"/>
              <a:gd name="T90" fmla="*/ 2147483647 w 1147"/>
              <a:gd name="T91" fmla="*/ 2147483647 h 1025"/>
              <a:gd name="T92" fmla="*/ 2147483647 w 1147"/>
              <a:gd name="T93" fmla="*/ 2147483647 h 1025"/>
              <a:gd name="T94" fmla="*/ 2147483647 w 1147"/>
              <a:gd name="T95" fmla="*/ 2147483647 h 1025"/>
              <a:gd name="T96" fmla="*/ 2147483647 w 1147"/>
              <a:gd name="T97" fmla="*/ 2147483647 h 1025"/>
              <a:gd name="T98" fmla="*/ 2147483647 w 1147"/>
              <a:gd name="T99" fmla="*/ 2147483647 h 1025"/>
              <a:gd name="T100" fmla="*/ 2147483647 w 1147"/>
              <a:gd name="T101" fmla="*/ 2147483647 h 10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47"/>
              <a:gd name="T154" fmla="*/ 0 h 1025"/>
              <a:gd name="T155" fmla="*/ 1147 w 1147"/>
              <a:gd name="T156" fmla="*/ 1025 h 10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47" h="1025">
                <a:moveTo>
                  <a:pt x="3" y="955"/>
                </a:moveTo>
                <a:lnTo>
                  <a:pt x="87" y="967"/>
                </a:lnTo>
                <a:lnTo>
                  <a:pt x="170" y="980"/>
                </a:lnTo>
                <a:lnTo>
                  <a:pt x="212" y="985"/>
                </a:lnTo>
                <a:lnTo>
                  <a:pt x="253" y="991"/>
                </a:lnTo>
                <a:lnTo>
                  <a:pt x="293" y="996"/>
                </a:lnTo>
                <a:lnTo>
                  <a:pt x="334" y="1000"/>
                </a:lnTo>
                <a:lnTo>
                  <a:pt x="374" y="1004"/>
                </a:lnTo>
                <a:lnTo>
                  <a:pt x="414" y="1006"/>
                </a:lnTo>
                <a:lnTo>
                  <a:pt x="452" y="1008"/>
                </a:lnTo>
                <a:lnTo>
                  <a:pt x="491" y="1011"/>
                </a:lnTo>
                <a:lnTo>
                  <a:pt x="528" y="1011"/>
                </a:lnTo>
                <a:lnTo>
                  <a:pt x="564" y="1011"/>
                </a:lnTo>
                <a:lnTo>
                  <a:pt x="600" y="1008"/>
                </a:lnTo>
                <a:lnTo>
                  <a:pt x="637" y="1006"/>
                </a:lnTo>
                <a:lnTo>
                  <a:pt x="672" y="1004"/>
                </a:lnTo>
                <a:lnTo>
                  <a:pt x="708" y="1000"/>
                </a:lnTo>
                <a:lnTo>
                  <a:pt x="745" y="998"/>
                </a:lnTo>
                <a:lnTo>
                  <a:pt x="782" y="996"/>
                </a:lnTo>
                <a:lnTo>
                  <a:pt x="820" y="992"/>
                </a:lnTo>
                <a:lnTo>
                  <a:pt x="856" y="989"/>
                </a:lnTo>
                <a:lnTo>
                  <a:pt x="892" y="983"/>
                </a:lnTo>
                <a:lnTo>
                  <a:pt x="927" y="977"/>
                </a:lnTo>
                <a:lnTo>
                  <a:pt x="944" y="973"/>
                </a:lnTo>
                <a:lnTo>
                  <a:pt x="960" y="970"/>
                </a:lnTo>
                <a:lnTo>
                  <a:pt x="975" y="965"/>
                </a:lnTo>
                <a:lnTo>
                  <a:pt x="990" y="960"/>
                </a:lnTo>
                <a:lnTo>
                  <a:pt x="1005" y="955"/>
                </a:lnTo>
                <a:lnTo>
                  <a:pt x="1019" y="949"/>
                </a:lnTo>
                <a:lnTo>
                  <a:pt x="1033" y="943"/>
                </a:lnTo>
                <a:lnTo>
                  <a:pt x="1046" y="936"/>
                </a:lnTo>
                <a:lnTo>
                  <a:pt x="1058" y="928"/>
                </a:lnTo>
                <a:lnTo>
                  <a:pt x="1070" y="919"/>
                </a:lnTo>
                <a:lnTo>
                  <a:pt x="1080" y="911"/>
                </a:lnTo>
                <a:lnTo>
                  <a:pt x="1089" y="902"/>
                </a:lnTo>
                <a:lnTo>
                  <a:pt x="1098" y="891"/>
                </a:lnTo>
                <a:lnTo>
                  <a:pt x="1106" y="881"/>
                </a:lnTo>
                <a:lnTo>
                  <a:pt x="1113" y="869"/>
                </a:lnTo>
                <a:lnTo>
                  <a:pt x="1119" y="856"/>
                </a:lnTo>
                <a:lnTo>
                  <a:pt x="1123" y="843"/>
                </a:lnTo>
                <a:lnTo>
                  <a:pt x="1127" y="828"/>
                </a:lnTo>
                <a:lnTo>
                  <a:pt x="1130" y="812"/>
                </a:lnTo>
                <a:lnTo>
                  <a:pt x="1131" y="793"/>
                </a:lnTo>
                <a:lnTo>
                  <a:pt x="1131" y="774"/>
                </a:lnTo>
                <a:lnTo>
                  <a:pt x="1130" y="753"/>
                </a:lnTo>
                <a:lnTo>
                  <a:pt x="1129" y="732"/>
                </a:lnTo>
                <a:lnTo>
                  <a:pt x="1127" y="709"/>
                </a:lnTo>
                <a:lnTo>
                  <a:pt x="1123" y="685"/>
                </a:lnTo>
                <a:lnTo>
                  <a:pt x="1120" y="662"/>
                </a:lnTo>
                <a:lnTo>
                  <a:pt x="1115" y="636"/>
                </a:lnTo>
                <a:lnTo>
                  <a:pt x="1110" y="611"/>
                </a:lnTo>
                <a:lnTo>
                  <a:pt x="1105" y="586"/>
                </a:lnTo>
                <a:lnTo>
                  <a:pt x="1099" y="560"/>
                </a:lnTo>
                <a:lnTo>
                  <a:pt x="1086" y="506"/>
                </a:lnTo>
                <a:lnTo>
                  <a:pt x="1072" y="453"/>
                </a:lnTo>
                <a:lnTo>
                  <a:pt x="1058" y="402"/>
                </a:lnTo>
                <a:lnTo>
                  <a:pt x="1051" y="376"/>
                </a:lnTo>
                <a:lnTo>
                  <a:pt x="1044" y="351"/>
                </a:lnTo>
                <a:lnTo>
                  <a:pt x="1038" y="327"/>
                </a:lnTo>
                <a:lnTo>
                  <a:pt x="1031" y="303"/>
                </a:lnTo>
                <a:lnTo>
                  <a:pt x="1025" y="280"/>
                </a:lnTo>
                <a:lnTo>
                  <a:pt x="1021" y="258"/>
                </a:lnTo>
                <a:lnTo>
                  <a:pt x="1016" y="237"/>
                </a:lnTo>
                <a:lnTo>
                  <a:pt x="1011" y="217"/>
                </a:lnTo>
                <a:lnTo>
                  <a:pt x="1008" y="198"/>
                </a:lnTo>
                <a:lnTo>
                  <a:pt x="1004" y="182"/>
                </a:lnTo>
                <a:lnTo>
                  <a:pt x="1003" y="165"/>
                </a:lnTo>
                <a:lnTo>
                  <a:pt x="1002" y="150"/>
                </a:lnTo>
                <a:lnTo>
                  <a:pt x="1001" y="137"/>
                </a:lnTo>
                <a:lnTo>
                  <a:pt x="1001" y="124"/>
                </a:lnTo>
                <a:lnTo>
                  <a:pt x="1001" y="114"/>
                </a:lnTo>
                <a:lnTo>
                  <a:pt x="1002" y="103"/>
                </a:lnTo>
                <a:lnTo>
                  <a:pt x="1003" y="93"/>
                </a:lnTo>
                <a:lnTo>
                  <a:pt x="1004" y="83"/>
                </a:lnTo>
                <a:lnTo>
                  <a:pt x="1005" y="75"/>
                </a:lnTo>
                <a:lnTo>
                  <a:pt x="1008" y="68"/>
                </a:lnTo>
                <a:lnTo>
                  <a:pt x="1010" y="61"/>
                </a:lnTo>
                <a:lnTo>
                  <a:pt x="1012" y="54"/>
                </a:lnTo>
                <a:lnTo>
                  <a:pt x="1015" y="48"/>
                </a:lnTo>
                <a:lnTo>
                  <a:pt x="1018" y="43"/>
                </a:lnTo>
                <a:lnTo>
                  <a:pt x="1022" y="37"/>
                </a:lnTo>
                <a:lnTo>
                  <a:pt x="1024" y="34"/>
                </a:lnTo>
                <a:lnTo>
                  <a:pt x="1031" y="26"/>
                </a:lnTo>
                <a:lnTo>
                  <a:pt x="1038" y="20"/>
                </a:lnTo>
                <a:lnTo>
                  <a:pt x="1046" y="15"/>
                </a:lnTo>
                <a:lnTo>
                  <a:pt x="1053" y="11"/>
                </a:lnTo>
                <a:lnTo>
                  <a:pt x="1059" y="7"/>
                </a:lnTo>
                <a:lnTo>
                  <a:pt x="1064" y="4"/>
                </a:lnTo>
                <a:lnTo>
                  <a:pt x="1072" y="16"/>
                </a:lnTo>
                <a:lnTo>
                  <a:pt x="1066" y="20"/>
                </a:lnTo>
                <a:lnTo>
                  <a:pt x="1060" y="23"/>
                </a:lnTo>
                <a:lnTo>
                  <a:pt x="1054" y="27"/>
                </a:lnTo>
                <a:lnTo>
                  <a:pt x="1049" y="30"/>
                </a:lnTo>
                <a:lnTo>
                  <a:pt x="1042" y="36"/>
                </a:lnTo>
                <a:lnTo>
                  <a:pt x="1036" y="42"/>
                </a:lnTo>
                <a:lnTo>
                  <a:pt x="1033" y="46"/>
                </a:lnTo>
                <a:lnTo>
                  <a:pt x="1031" y="49"/>
                </a:lnTo>
                <a:lnTo>
                  <a:pt x="1029" y="54"/>
                </a:lnTo>
                <a:lnTo>
                  <a:pt x="1026" y="60"/>
                </a:lnTo>
                <a:lnTo>
                  <a:pt x="1024" y="66"/>
                </a:lnTo>
                <a:lnTo>
                  <a:pt x="1022" y="71"/>
                </a:lnTo>
                <a:lnTo>
                  <a:pt x="1021" y="78"/>
                </a:lnTo>
                <a:lnTo>
                  <a:pt x="1018" y="86"/>
                </a:lnTo>
                <a:lnTo>
                  <a:pt x="1017" y="94"/>
                </a:lnTo>
                <a:lnTo>
                  <a:pt x="1016" y="103"/>
                </a:lnTo>
                <a:lnTo>
                  <a:pt x="1016" y="114"/>
                </a:lnTo>
                <a:lnTo>
                  <a:pt x="1016" y="124"/>
                </a:lnTo>
                <a:lnTo>
                  <a:pt x="1016" y="136"/>
                </a:lnTo>
                <a:lnTo>
                  <a:pt x="1016" y="149"/>
                </a:lnTo>
                <a:lnTo>
                  <a:pt x="1017" y="163"/>
                </a:lnTo>
                <a:lnTo>
                  <a:pt x="1019" y="178"/>
                </a:lnTo>
                <a:lnTo>
                  <a:pt x="1022" y="196"/>
                </a:lnTo>
                <a:lnTo>
                  <a:pt x="1025" y="214"/>
                </a:lnTo>
                <a:lnTo>
                  <a:pt x="1030" y="234"/>
                </a:lnTo>
                <a:lnTo>
                  <a:pt x="1035" y="254"/>
                </a:lnTo>
                <a:lnTo>
                  <a:pt x="1040" y="276"/>
                </a:lnTo>
                <a:lnTo>
                  <a:pt x="1046" y="300"/>
                </a:lnTo>
                <a:lnTo>
                  <a:pt x="1052" y="323"/>
                </a:lnTo>
                <a:lnTo>
                  <a:pt x="1058" y="347"/>
                </a:lnTo>
                <a:lnTo>
                  <a:pt x="1065" y="372"/>
                </a:lnTo>
                <a:lnTo>
                  <a:pt x="1072" y="398"/>
                </a:lnTo>
                <a:lnTo>
                  <a:pt x="1086" y="450"/>
                </a:lnTo>
                <a:lnTo>
                  <a:pt x="1100" y="502"/>
                </a:lnTo>
                <a:lnTo>
                  <a:pt x="1113" y="556"/>
                </a:lnTo>
                <a:lnTo>
                  <a:pt x="1119" y="582"/>
                </a:lnTo>
                <a:lnTo>
                  <a:pt x="1124" y="608"/>
                </a:lnTo>
                <a:lnTo>
                  <a:pt x="1130" y="634"/>
                </a:lnTo>
                <a:lnTo>
                  <a:pt x="1134" y="659"/>
                </a:lnTo>
                <a:lnTo>
                  <a:pt x="1138" y="684"/>
                </a:lnTo>
                <a:lnTo>
                  <a:pt x="1142" y="707"/>
                </a:lnTo>
                <a:lnTo>
                  <a:pt x="1144" y="731"/>
                </a:lnTo>
                <a:lnTo>
                  <a:pt x="1145" y="753"/>
                </a:lnTo>
                <a:lnTo>
                  <a:pt x="1147" y="774"/>
                </a:lnTo>
                <a:lnTo>
                  <a:pt x="1145" y="794"/>
                </a:lnTo>
                <a:lnTo>
                  <a:pt x="1144" y="814"/>
                </a:lnTo>
                <a:lnTo>
                  <a:pt x="1142" y="832"/>
                </a:lnTo>
                <a:lnTo>
                  <a:pt x="1137" y="848"/>
                </a:lnTo>
                <a:lnTo>
                  <a:pt x="1131" y="863"/>
                </a:lnTo>
                <a:lnTo>
                  <a:pt x="1126" y="876"/>
                </a:lnTo>
                <a:lnTo>
                  <a:pt x="1117" y="889"/>
                </a:lnTo>
                <a:lnTo>
                  <a:pt x="1109" y="901"/>
                </a:lnTo>
                <a:lnTo>
                  <a:pt x="1100" y="912"/>
                </a:lnTo>
                <a:lnTo>
                  <a:pt x="1089" y="923"/>
                </a:lnTo>
                <a:lnTo>
                  <a:pt x="1078" y="932"/>
                </a:lnTo>
                <a:lnTo>
                  <a:pt x="1066" y="941"/>
                </a:lnTo>
                <a:lnTo>
                  <a:pt x="1053" y="949"/>
                </a:lnTo>
                <a:lnTo>
                  <a:pt x="1039" y="956"/>
                </a:lnTo>
                <a:lnTo>
                  <a:pt x="1025" y="963"/>
                </a:lnTo>
                <a:lnTo>
                  <a:pt x="1010" y="969"/>
                </a:lnTo>
                <a:lnTo>
                  <a:pt x="995" y="974"/>
                </a:lnTo>
                <a:lnTo>
                  <a:pt x="980" y="979"/>
                </a:lnTo>
                <a:lnTo>
                  <a:pt x="963" y="984"/>
                </a:lnTo>
                <a:lnTo>
                  <a:pt x="946" y="987"/>
                </a:lnTo>
                <a:lnTo>
                  <a:pt x="930" y="991"/>
                </a:lnTo>
                <a:lnTo>
                  <a:pt x="895" y="998"/>
                </a:lnTo>
                <a:lnTo>
                  <a:pt x="858" y="1003"/>
                </a:lnTo>
                <a:lnTo>
                  <a:pt x="821" y="1006"/>
                </a:lnTo>
                <a:lnTo>
                  <a:pt x="784" y="1010"/>
                </a:lnTo>
                <a:lnTo>
                  <a:pt x="746" y="1013"/>
                </a:lnTo>
                <a:lnTo>
                  <a:pt x="709" y="1015"/>
                </a:lnTo>
                <a:lnTo>
                  <a:pt x="673" y="1018"/>
                </a:lnTo>
                <a:lnTo>
                  <a:pt x="638" y="1021"/>
                </a:lnTo>
                <a:lnTo>
                  <a:pt x="602" y="1024"/>
                </a:lnTo>
                <a:lnTo>
                  <a:pt x="565" y="1025"/>
                </a:lnTo>
                <a:lnTo>
                  <a:pt x="528" y="1025"/>
                </a:lnTo>
                <a:lnTo>
                  <a:pt x="489" y="1025"/>
                </a:lnTo>
                <a:lnTo>
                  <a:pt x="451" y="1024"/>
                </a:lnTo>
                <a:lnTo>
                  <a:pt x="412" y="1021"/>
                </a:lnTo>
                <a:lnTo>
                  <a:pt x="373" y="1018"/>
                </a:lnTo>
                <a:lnTo>
                  <a:pt x="332" y="1014"/>
                </a:lnTo>
                <a:lnTo>
                  <a:pt x="292" y="1010"/>
                </a:lnTo>
                <a:lnTo>
                  <a:pt x="251" y="1005"/>
                </a:lnTo>
                <a:lnTo>
                  <a:pt x="209" y="1000"/>
                </a:lnTo>
                <a:lnTo>
                  <a:pt x="168" y="994"/>
                </a:lnTo>
                <a:lnTo>
                  <a:pt x="84" y="983"/>
                </a:lnTo>
                <a:lnTo>
                  <a:pt x="0" y="970"/>
                </a:lnTo>
                <a:lnTo>
                  <a:pt x="3" y="955"/>
                </a:lnTo>
                <a:close/>
                <a:moveTo>
                  <a:pt x="1001" y="21"/>
                </a:moveTo>
                <a:lnTo>
                  <a:pt x="1078" y="0"/>
                </a:lnTo>
                <a:lnTo>
                  <a:pt x="1059" y="77"/>
                </a:lnTo>
                <a:lnTo>
                  <a:pt x="1059" y="78"/>
                </a:lnTo>
                <a:lnTo>
                  <a:pt x="1058" y="81"/>
                </a:lnTo>
                <a:lnTo>
                  <a:pt x="1056" y="82"/>
                </a:lnTo>
                <a:lnTo>
                  <a:pt x="1053" y="83"/>
                </a:lnTo>
                <a:lnTo>
                  <a:pt x="1052" y="83"/>
                </a:lnTo>
                <a:lnTo>
                  <a:pt x="1051" y="83"/>
                </a:lnTo>
                <a:lnTo>
                  <a:pt x="1047" y="82"/>
                </a:lnTo>
                <a:lnTo>
                  <a:pt x="1046" y="80"/>
                </a:lnTo>
                <a:lnTo>
                  <a:pt x="1045" y="77"/>
                </a:lnTo>
                <a:lnTo>
                  <a:pt x="1045" y="76"/>
                </a:lnTo>
                <a:lnTo>
                  <a:pt x="1045" y="74"/>
                </a:lnTo>
                <a:lnTo>
                  <a:pt x="1061" y="8"/>
                </a:lnTo>
                <a:lnTo>
                  <a:pt x="1070" y="18"/>
                </a:lnTo>
                <a:lnTo>
                  <a:pt x="1005" y="35"/>
                </a:lnTo>
                <a:lnTo>
                  <a:pt x="1004" y="36"/>
                </a:lnTo>
                <a:lnTo>
                  <a:pt x="1002" y="36"/>
                </a:lnTo>
                <a:lnTo>
                  <a:pt x="1000" y="35"/>
                </a:lnTo>
                <a:lnTo>
                  <a:pt x="997" y="33"/>
                </a:lnTo>
                <a:lnTo>
                  <a:pt x="996" y="30"/>
                </a:lnTo>
                <a:lnTo>
                  <a:pt x="996" y="29"/>
                </a:lnTo>
                <a:lnTo>
                  <a:pt x="996" y="28"/>
                </a:lnTo>
                <a:lnTo>
                  <a:pt x="997" y="25"/>
                </a:lnTo>
                <a:lnTo>
                  <a:pt x="998" y="22"/>
                </a:lnTo>
                <a:lnTo>
                  <a:pt x="1001" y="21"/>
                </a:lnTo>
                <a:close/>
              </a:path>
            </a:pathLst>
          </a:custGeom>
          <a:solidFill>
            <a:srgbClr val="000000"/>
          </a:solidFill>
          <a:ln w="28575" cmpd="sng">
            <a:solidFill>
              <a:srgbClr val="3366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1388" name="Freeform 12"/>
          <p:cNvSpPr>
            <a:spLocks noEditPoints="1"/>
          </p:cNvSpPr>
          <p:nvPr/>
        </p:nvSpPr>
        <p:spPr bwMode="auto">
          <a:xfrm>
            <a:off x="3608388" y="3152775"/>
            <a:ext cx="947737" cy="1868488"/>
          </a:xfrm>
          <a:custGeom>
            <a:avLst/>
            <a:gdLst>
              <a:gd name="T0" fmla="*/ 2147483647 w 597"/>
              <a:gd name="T1" fmla="*/ 2147483647 h 1177"/>
              <a:gd name="T2" fmla="*/ 2147483647 w 597"/>
              <a:gd name="T3" fmla="*/ 2147483647 h 1177"/>
              <a:gd name="T4" fmla="*/ 2147483647 w 597"/>
              <a:gd name="T5" fmla="*/ 0 h 1177"/>
              <a:gd name="T6" fmla="*/ 2147483647 w 597"/>
              <a:gd name="T7" fmla="*/ 2147483647 h 1177"/>
              <a:gd name="T8" fmla="*/ 2147483647 w 597"/>
              <a:gd name="T9" fmla="*/ 2147483647 h 1177"/>
              <a:gd name="T10" fmla="*/ 2147483647 w 597"/>
              <a:gd name="T11" fmla="*/ 2147483647 h 1177"/>
              <a:gd name="T12" fmla="*/ 2147483647 w 597"/>
              <a:gd name="T13" fmla="*/ 2147483647 h 1177"/>
              <a:gd name="T14" fmla="*/ 2147483647 w 597"/>
              <a:gd name="T15" fmla="*/ 2147483647 h 1177"/>
              <a:gd name="T16" fmla="*/ 2147483647 w 597"/>
              <a:gd name="T17" fmla="*/ 2147483647 h 1177"/>
              <a:gd name="T18" fmla="*/ 2147483647 w 597"/>
              <a:gd name="T19" fmla="*/ 2147483647 h 1177"/>
              <a:gd name="T20" fmla="*/ 2147483647 w 597"/>
              <a:gd name="T21" fmla="*/ 2147483647 h 1177"/>
              <a:gd name="T22" fmla="*/ 2147483647 w 597"/>
              <a:gd name="T23" fmla="*/ 2147483647 h 1177"/>
              <a:gd name="T24" fmla="*/ 2147483647 w 597"/>
              <a:gd name="T25" fmla="*/ 2147483647 h 1177"/>
              <a:gd name="T26" fmla="*/ 2147483647 w 597"/>
              <a:gd name="T27" fmla="*/ 2147483647 h 1177"/>
              <a:gd name="T28" fmla="*/ 2147483647 w 597"/>
              <a:gd name="T29" fmla="*/ 2147483647 h 1177"/>
              <a:gd name="T30" fmla="*/ 2147483647 w 597"/>
              <a:gd name="T31" fmla="*/ 2147483647 h 1177"/>
              <a:gd name="T32" fmla="*/ 2147483647 w 597"/>
              <a:gd name="T33" fmla="*/ 2147483647 h 1177"/>
              <a:gd name="T34" fmla="*/ 2147483647 w 597"/>
              <a:gd name="T35" fmla="*/ 2147483647 h 1177"/>
              <a:gd name="T36" fmla="*/ 2147483647 w 597"/>
              <a:gd name="T37" fmla="*/ 2147483647 h 1177"/>
              <a:gd name="T38" fmla="*/ 2147483647 w 597"/>
              <a:gd name="T39" fmla="*/ 2147483647 h 1177"/>
              <a:gd name="T40" fmla="*/ 2147483647 w 597"/>
              <a:gd name="T41" fmla="*/ 2147483647 h 1177"/>
              <a:gd name="T42" fmla="*/ 2147483647 w 597"/>
              <a:gd name="T43" fmla="*/ 2147483647 h 1177"/>
              <a:gd name="T44" fmla="*/ 2147483647 w 597"/>
              <a:gd name="T45" fmla="*/ 2147483647 h 1177"/>
              <a:gd name="T46" fmla="*/ 2147483647 w 597"/>
              <a:gd name="T47" fmla="*/ 2147483647 h 1177"/>
              <a:gd name="T48" fmla="*/ 2147483647 w 597"/>
              <a:gd name="T49" fmla="*/ 2147483647 h 1177"/>
              <a:gd name="T50" fmla="*/ 2147483647 w 597"/>
              <a:gd name="T51" fmla="*/ 2147483647 h 1177"/>
              <a:gd name="T52" fmla="*/ 2147483647 w 597"/>
              <a:gd name="T53" fmla="*/ 2147483647 h 1177"/>
              <a:gd name="T54" fmla="*/ 2147483647 w 597"/>
              <a:gd name="T55" fmla="*/ 2147483647 h 1177"/>
              <a:gd name="T56" fmla="*/ 2147483647 w 597"/>
              <a:gd name="T57" fmla="*/ 2147483647 h 1177"/>
              <a:gd name="T58" fmla="*/ 2147483647 w 597"/>
              <a:gd name="T59" fmla="*/ 2147483647 h 1177"/>
              <a:gd name="T60" fmla="*/ 2147483647 w 597"/>
              <a:gd name="T61" fmla="*/ 2147483647 h 1177"/>
              <a:gd name="T62" fmla="*/ 2147483647 w 597"/>
              <a:gd name="T63" fmla="*/ 2147483647 h 1177"/>
              <a:gd name="T64" fmla="*/ 2147483647 w 597"/>
              <a:gd name="T65" fmla="*/ 2147483647 h 1177"/>
              <a:gd name="T66" fmla="*/ 2147483647 w 597"/>
              <a:gd name="T67" fmla="*/ 2147483647 h 1177"/>
              <a:gd name="T68" fmla="*/ 2147483647 w 597"/>
              <a:gd name="T69" fmla="*/ 2147483647 h 1177"/>
              <a:gd name="T70" fmla="*/ 2147483647 w 597"/>
              <a:gd name="T71" fmla="*/ 2147483647 h 1177"/>
              <a:gd name="T72" fmla="*/ 2147483647 w 597"/>
              <a:gd name="T73" fmla="*/ 2147483647 h 1177"/>
              <a:gd name="T74" fmla="*/ 2147483647 w 597"/>
              <a:gd name="T75" fmla="*/ 2147483647 h 1177"/>
              <a:gd name="T76" fmla="*/ 2147483647 w 597"/>
              <a:gd name="T77" fmla="*/ 2147483647 h 1177"/>
              <a:gd name="T78" fmla="*/ 2147483647 w 597"/>
              <a:gd name="T79" fmla="*/ 2147483647 h 1177"/>
              <a:gd name="T80" fmla="*/ 2147483647 w 597"/>
              <a:gd name="T81" fmla="*/ 2147483647 h 1177"/>
              <a:gd name="T82" fmla="*/ 2147483647 w 597"/>
              <a:gd name="T83" fmla="*/ 2147483647 h 1177"/>
              <a:gd name="T84" fmla="*/ 2147483647 w 597"/>
              <a:gd name="T85" fmla="*/ 2147483647 h 1177"/>
              <a:gd name="T86" fmla="*/ 2147483647 w 597"/>
              <a:gd name="T87" fmla="*/ 2147483647 h 1177"/>
              <a:gd name="T88" fmla="*/ 2147483647 w 597"/>
              <a:gd name="T89" fmla="*/ 2147483647 h 1177"/>
              <a:gd name="T90" fmla="*/ 2147483647 w 597"/>
              <a:gd name="T91" fmla="*/ 2147483647 h 1177"/>
              <a:gd name="T92" fmla="*/ 2147483647 w 597"/>
              <a:gd name="T93" fmla="*/ 2147483647 h 1177"/>
              <a:gd name="T94" fmla="*/ 2147483647 w 597"/>
              <a:gd name="T95" fmla="*/ 2147483647 h 1177"/>
              <a:gd name="T96" fmla="*/ 2147483647 w 597"/>
              <a:gd name="T97" fmla="*/ 2147483647 h 1177"/>
              <a:gd name="T98" fmla="*/ 2147483647 w 597"/>
              <a:gd name="T99" fmla="*/ 2147483647 h 117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97"/>
              <a:gd name="T151" fmla="*/ 0 h 1177"/>
              <a:gd name="T152" fmla="*/ 597 w 597"/>
              <a:gd name="T153" fmla="*/ 1177 h 117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97" h="1177">
                <a:moveTo>
                  <a:pt x="0" y="59"/>
                </a:moveTo>
                <a:lnTo>
                  <a:pt x="24" y="48"/>
                </a:lnTo>
                <a:lnTo>
                  <a:pt x="46" y="38"/>
                </a:lnTo>
                <a:lnTo>
                  <a:pt x="69" y="28"/>
                </a:lnTo>
                <a:lnTo>
                  <a:pt x="93" y="20"/>
                </a:lnTo>
                <a:lnTo>
                  <a:pt x="116" y="13"/>
                </a:lnTo>
                <a:lnTo>
                  <a:pt x="126" y="10"/>
                </a:lnTo>
                <a:lnTo>
                  <a:pt x="138" y="6"/>
                </a:lnTo>
                <a:lnTo>
                  <a:pt x="150" y="4"/>
                </a:lnTo>
                <a:lnTo>
                  <a:pt x="160" y="3"/>
                </a:lnTo>
                <a:lnTo>
                  <a:pt x="172" y="1"/>
                </a:lnTo>
                <a:lnTo>
                  <a:pt x="182" y="0"/>
                </a:lnTo>
                <a:lnTo>
                  <a:pt x="193" y="0"/>
                </a:lnTo>
                <a:lnTo>
                  <a:pt x="205" y="1"/>
                </a:lnTo>
                <a:lnTo>
                  <a:pt x="215" y="3"/>
                </a:lnTo>
                <a:lnTo>
                  <a:pt x="226" y="4"/>
                </a:lnTo>
                <a:lnTo>
                  <a:pt x="236" y="7"/>
                </a:lnTo>
                <a:lnTo>
                  <a:pt x="247" y="11"/>
                </a:lnTo>
                <a:lnTo>
                  <a:pt x="257" y="16"/>
                </a:lnTo>
                <a:lnTo>
                  <a:pt x="266" y="20"/>
                </a:lnTo>
                <a:lnTo>
                  <a:pt x="276" y="26"/>
                </a:lnTo>
                <a:lnTo>
                  <a:pt x="286" y="34"/>
                </a:lnTo>
                <a:lnTo>
                  <a:pt x="296" y="42"/>
                </a:lnTo>
                <a:lnTo>
                  <a:pt x="304" y="52"/>
                </a:lnTo>
                <a:lnTo>
                  <a:pt x="313" y="61"/>
                </a:lnTo>
                <a:lnTo>
                  <a:pt x="321" y="73"/>
                </a:lnTo>
                <a:lnTo>
                  <a:pt x="330" y="86"/>
                </a:lnTo>
                <a:lnTo>
                  <a:pt x="338" y="99"/>
                </a:lnTo>
                <a:lnTo>
                  <a:pt x="341" y="107"/>
                </a:lnTo>
                <a:lnTo>
                  <a:pt x="346" y="115"/>
                </a:lnTo>
                <a:lnTo>
                  <a:pt x="349" y="123"/>
                </a:lnTo>
                <a:lnTo>
                  <a:pt x="353" y="133"/>
                </a:lnTo>
                <a:lnTo>
                  <a:pt x="356" y="141"/>
                </a:lnTo>
                <a:lnTo>
                  <a:pt x="360" y="151"/>
                </a:lnTo>
                <a:lnTo>
                  <a:pt x="363" y="162"/>
                </a:lnTo>
                <a:lnTo>
                  <a:pt x="367" y="172"/>
                </a:lnTo>
                <a:lnTo>
                  <a:pt x="373" y="195"/>
                </a:lnTo>
                <a:lnTo>
                  <a:pt x="380" y="219"/>
                </a:lnTo>
                <a:lnTo>
                  <a:pt x="386" y="245"/>
                </a:lnTo>
                <a:lnTo>
                  <a:pt x="391" y="271"/>
                </a:lnTo>
                <a:lnTo>
                  <a:pt x="397" y="299"/>
                </a:lnTo>
                <a:lnTo>
                  <a:pt x="403" y="328"/>
                </a:lnTo>
                <a:lnTo>
                  <a:pt x="408" y="358"/>
                </a:lnTo>
                <a:lnTo>
                  <a:pt x="414" y="389"/>
                </a:lnTo>
                <a:lnTo>
                  <a:pt x="418" y="420"/>
                </a:lnTo>
                <a:lnTo>
                  <a:pt x="423" y="451"/>
                </a:lnTo>
                <a:lnTo>
                  <a:pt x="432" y="516"/>
                </a:lnTo>
                <a:lnTo>
                  <a:pt x="442" y="580"/>
                </a:lnTo>
                <a:lnTo>
                  <a:pt x="450" y="643"/>
                </a:lnTo>
                <a:lnTo>
                  <a:pt x="454" y="675"/>
                </a:lnTo>
                <a:lnTo>
                  <a:pt x="458" y="705"/>
                </a:lnTo>
                <a:lnTo>
                  <a:pt x="463" y="736"/>
                </a:lnTo>
                <a:lnTo>
                  <a:pt x="466" y="765"/>
                </a:lnTo>
                <a:lnTo>
                  <a:pt x="471" y="793"/>
                </a:lnTo>
                <a:lnTo>
                  <a:pt x="474" y="820"/>
                </a:lnTo>
                <a:lnTo>
                  <a:pt x="479" y="846"/>
                </a:lnTo>
                <a:lnTo>
                  <a:pt x="482" y="871"/>
                </a:lnTo>
                <a:lnTo>
                  <a:pt x="486" y="894"/>
                </a:lnTo>
                <a:lnTo>
                  <a:pt x="491" y="915"/>
                </a:lnTo>
                <a:lnTo>
                  <a:pt x="493" y="924"/>
                </a:lnTo>
                <a:lnTo>
                  <a:pt x="494" y="935"/>
                </a:lnTo>
                <a:lnTo>
                  <a:pt x="496" y="943"/>
                </a:lnTo>
                <a:lnTo>
                  <a:pt x="499" y="952"/>
                </a:lnTo>
                <a:lnTo>
                  <a:pt x="503" y="968"/>
                </a:lnTo>
                <a:lnTo>
                  <a:pt x="507" y="984"/>
                </a:lnTo>
                <a:lnTo>
                  <a:pt x="512" y="998"/>
                </a:lnTo>
                <a:lnTo>
                  <a:pt x="515" y="1012"/>
                </a:lnTo>
                <a:lnTo>
                  <a:pt x="519" y="1025"/>
                </a:lnTo>
                <a:lnTo>
                  <a:pt x="523" y="1037"/>
                </a:lnTo>
                <a:lnTo>
                  <a:pt x="527" y="1049"/>
                </a:lnTo>
                <a:lnTo>
                  <a:pt x="530" y="1059"/>
                </a:lnTo>
                <a:lnTo>
                  <a:pt x="534" y="1070"/>
                </a:lnTo>
                <a:lnTo>
                  <a:pt x="537" y="1079"/>
                </a:lnTo>
                <a:lnTo>
                  <a:pt x="541" y="1087"/>
                </a:lnTo>
                <a:lnTo>
                  <a:pt x="544" y="1095"/>
                </a:lnTo>
                <a:lnTo>
                  <a:pt x="548" y="1102"/>
                </a:lnTo>
                <a:lnTo>
                  <a:pt x="551" y="1109"/>
                </a:lnTo>
                <a:lnTo>
                  <a:pt x="555" y="1116"/>
                </a:lnTo>
                <a:lnTo>
                  <a:pt x="557" y="1122"/>
                </a:lnTo>
                <a:lnTo>
                  <a:pt x="561" y="1127"/>
                </a:lnTo>
                <a:lnTo>
                  <a:pt x="564" y="1133"/>
                </a:lnTo>
                <a:lnTo>
                  <a:pt x="570" y="1141"/>
                </a:lnTo>
                <a:lnTo>
                  <a:pt x="576" y="1149"/>
                </a:lnTo>
                <a:lnTo>
                  <a:pt x="582" y="1155"/>
                </a:lnTo>
                <a:lnTo>
                  <a:pt x="587" y="1161"/>
                </a:lnTo>
                <a:lnTo>
                  <a:pt x="591" y="1163"/>
                </a:lnTo>
                <a:lnTo>
                  <a:pt x="582" y="1174"/>
                </a:lnTo>
                <a:lnTo>
                  <a:pt x="578" y="1172"/>
                </a:lnTo>
                <a:lnTo>
                  <a:pt x="571" y="1166"/>
                </a:lnTo>
                <a:lnTo>
                  <a:pt x="565" y="1159"/>
                </a:lnTo>
                <a:lnTo>
                  <a:pt x="558" y="1150"/>
                </a:lnTo>
                <a:lnTo>
                  <a:pt x="551" y="1140"/>
                </a:lnTo>
                <a:lnTo>
                  <a:pt x="548" y="1135"/>
                </a:lnTo>
                <a:lnTo>
                  <a:pt x="544" y="1129"/>
                </a:lnTo>
                <a:lnTo>
                  <a:pt x="541" y="1122"/>
                </a:lnTo>
                <a:lnTo>
                  <a:pt x="537" y="1116"/>
                </a:lnTo>
                <a:lnTo>
                  <a:pt x="534" y="1109"/>
                </a:lnTo>
                <a:lnTo>
                  <a:pt x="530" y="1101"/>
                </a:lnTo>
                <a:lnTo>
                  <a:pt x="527" y="1093"/>
                </a:lnTo>
                <a:lnTo>
                  <a:pt x="523" y="1084"/>
                </a:lnTo>
                <a:lnTo>
                  <a:pt x="520" y="1074"/>
                </a:lnTo>
                <a:lnTo>
                  <a:pt x="516" y="1064"/>
                </a:lnTo>
                <a:lnTo>
                  <a:pt x="513" y="1053"/>
                </a:lnTo>
                <a:lnTo>
                  <a:pt x="509" y="1042"/>
                </a:lnTo>
                <a:lnTo>
                  <a:pt x="505" y="1029"/>
                </a:lnTo>
                <a:lnTo>
                  <a:pt x="501" y="1016"/>
                </a:lnTo>
                <a:lnTo>
                  <a:pt x="498" y="1002"/>
                </a:lnTo>
                <a:lnTo>
                  <a:pt x="493" y="988"/>
                </a:lnTo>
                <a:lnTo>
                  <a:pt x="489" y="972"/>
                </a:lnTo>
                <a:lnTo>
                  <a:pt x="485" y="956"/>
                </a:lnTo>
                <a:lnTo>
                  <a:pt x="482" y="947"/>
                </a:lnTo>
                <a:lnTo>
                  <a:pt x="480" y="937"/>
                </a:lnTo>
                <a:lnTo>
                  <a:pt x="478" y="928"/>
                </a:lnTo>
                <a:lnTo>
                  <a:pt x="477" y="917"/>
                </a:lnTo>
                <a:lnTo>
                  <a:pt x="472" y="896"/>
                </a:lnTo>
                <a:lnTo>
                  <a:pt x="468" y="873"/>
                </a:lnTo>
                <a:lnTo>
                  <a:pt x="464" y="848"/>
                </a:lnTo>
                <a:lnTo>
                  <a:pt x="460" y="822"/>
                </a:lnTo>
                <a:lnTo>
                  <a:pt x="456" y="796"/>
                </a:lnTo>
                <a:lnTo>
                  <a:pt x="452" y="767"/>
                </a:lnTo>
                <a:lnTo>
                  <a:pt x="447" y="738"/>
                </a:lnTo>
                <a:lnTo>
                  <a:pt x="444" y="708"/>
                </a:lnTo>
                <a:lnTo>
                  <a:pt x="439" y="677"/>
                </a:lnTo>
                <a:lnTo>
                  <a:pt x="436" y="646"/>
                </a:lnTo>
                <a:lnTo>
                  <a:pt x="426" y="582"/>
                </a:lnTo>
                <a:lnTo>
                  <a:pt x="418" y="518"/>
                </a:lnTo>
                <a:lnTo>
                  <a:pt x="409" y="454"/>
                </a:lnTo>
                <a:lnTo>
                  <a:pt x="404" y="422"/>
                </a:lnTo>
                <a:lnTo>
                  <a:pt x="398" y="391"/>
                </a:lnTo>
                <a:lnTo>
                  <a:pt x="394" y="361"/>
                </a:lnTo>
                <a:lnTo>
                  <a:pt x="388" y="331"/>
                </a:lnTo>
                <a:lnTo>
                  <a:pt x="383" y="302"/>
                </a:lnTo>
                <a:lnTo>
                  <a:pt x="377" y="274"/>
                </a:lnTo>
                <a:lnTo>
                  <a:pt x="372" y="249"/>
                </a:lnTo>
                <a:lnTo>
                  <a:pt x="366" y="223"/>
                </a:lnTo>
                <a:lnTo>
                  <a:pt x="359" y="199"/>
                </a:lnTo>
                <a:lnTo>
                  <a:pt x="353" y="177"/>
                </a:lnTo>
                <a:lnTo>
                  <a:pt x="349" y="167"/>
                </a:lnTo>
                <a:lnTo>
                  <a:pt x="346" y="156"/>
                </a:lnTo>
                <a:lnTo>
                  <a:pt x="342" y="147"/>
                </a:lnTo>
                <a:lnTo>
                  <a:pt x="339" y="137"/>
                </a:lnTo>
                <a:lnTo>
                  <a:pt x="335" y="129"/>
                </a:lnTo>
                <a:lnTo>
                  <a:pt x="332" y="121"/>
                </a:lnTo>
                <a:lnTo>
                  <a:pt x="328" y="114"/>
                </a:lnTo>
                <a:lnTo>
                  <a:pt x="325" y="107"/>
                </a:lnTo>
                <a:lnTo>
                  <a:pt x="318" y="94"/>
                </a:lnTo>
                <a:lnTo>
                  <a:pt x="310" y="82"/>
                </a:lnTo>
                <a:lnTo>
                  <a:pt x="302" y="71"/>
                </a:lnTo>
                <a:lnTo>
                  <a:pt x="293" y="61"/>
                </a:lnTo>
                <a:lnTo>
                  <a:pt x="285" y="53"/>
                </a:lnTo>
                <a:lnTo>
                  <a:pt x="277" y="46"/>
                </a:lnTo>
                <a:lnTo>
                  <a:pt x="269" y="39"/>
                </a:lnTo>
                <a:lnTo>
                  <a:pt x="259" y="33"/>
                </a:lnTo>
                <a:lnTo>
                  <a:pt x="251" y="28"/>
                </a:lnTo>
                <a:lnTo>
                  <a:pt x="242" y="25"/>
                </a:lnTo>
                <a:lnTo>
                  <a:pt x="233" y="21"/>
                </a:lnTo>
                <a:lnTo>
                  <a:pt x="223" y="19"/>
                </a:lnTo>
                <a:lnTo>
                  <a:pt x="214" y="17"/>
                </a:lnTo>
                <a:lnTo>
                  <a:pt x="203" y="16"/>
                </a:lnTo>
                <a:lnTo>
                  <a:pt x="194" y="16"/>
                </a:lnTo>
                <a:lnTo>
                  <a:pt x="184" y="16"/>
                </a:lnTo>
                <a:lnTo>
                  <a:pt x="173" y="16"/>
                </a:lnTo>
                <a:lnTo>
                  <a:pt x="163" y="17"/>
                </a:lnTo>
                <a:lnTo>
                  <a:pt x="152" y="19"/>
                </a:lnTo>
                <a:lnTo>
                  <a:pt x="142" y="21"/>
                </a:lnTo>
                <a:lnTo>
                  <a:pt x="131" y="24"/>
                </a:lnTo>
                <a:lnTo>
                  <a:pt x="119" y="26"/>
                </a:lnTo>
                <a:lnTo>
                  <a:pt x="97" y="34"/>
                </a:lnTo>
                <a:lnTo>
                  <a:pt x="75" y="42"/>
                </a:lnTo>
                <a:lnTo>
                  <a:pt x="52" y="52"/>
                </a:lnTo>
                <a:lnTo>
                  <a:pt x="30" y="61"/>
                </a:lnTo>
                <a:lnTo>
                  <a:pt x="6" y="72"/>
                </a:lnTo>
                <a:lnTo>
                  <a:pt x="0" y="59"/>
                </a:lnTo>
                <a:close/>
                <a:moveTo>
                  <a:pt x="568" y="1104"/>
                </a:moveTo>
                <a:lnTo>
                  <a:pt x="597" y="1177"/>
                </a:lnTo>
                <a:lnTo>
                  <a:pt x="517" y="1167"/>
                </a:lnTo>
                <a:lnTo>
                  <a:pt x="515" y="1166"/>
                </a:lnTo>
                <a:lnTo>
                  <a:pt x="513" y="1164"/>
                </a:lnTo>
                <a:lnTo>
                  <a:pt x="512" y="1162"/>
                </a:lnTo>
                <a:lnTo>
                  <a:pt x="512" y="1161"/>
                </a:lnTo>
                <a:lnTo>
                  <a:pt x="512" y="1159"/>
                </a:lnTo>
                <a:lnTo>
                  <a:pt x="512" y="1157"/>
                </a:lnTo>
                <a:lnTo>
                  <a:pt x="513" y="1156"/>
                </a:lnTo>
                <a:lnTo>
                  <a:pt x="514" y="1154"/>
                </a:lnTo>
                <a:lnTo>
                  <a:pt x="517" y="1153"/>
                </a:lnTo>
                <a:lnTo>
                  <a:pt x="519" y="1153"/>
                </a:lnTo>
                <a:lnTo>
                  <a:pt x="520" y="1153"/>
                </a:lnTo>
                <a:lnTo>
                  <a:pt x="586" y="1161"/>
                </a:lnTo>
                <a:lnTo>
                  <a:pt x="579" y="1172"/>
                </a:lnTo>
                <a:lnTo>
                  <a:pt x="554" y="1108"/>
                </a:lnTo>
                <a:lnTo>
                  <a:pt x="554" y="1107"/>
                </a:lnTo>
                <a:lnTo>
                  <a:pt x="554" y="1106"/>
                </a:lnTo>
                <a:lnTo>
                  <a:pt x="554" y="1104"/>
                </a:lnTo>
                <a:lnTo>
                  <a:pt x="555" y="1101"/>
                </a:lnTo>
                <a:lnTo>
                  <a:pt x="558" y="1099"/>
                </a:lnTo>
                <a:lnTo>
                  <a:pt x="559" y="1099"/>
                </a:lnTo>
                <a:lnTo>
                  <a:pt x="561" y="1099"/>
                </a:lnTo>
                <a:lnTo>
                  <a:pt x="563" y="1099"/>
                </a:lnTo>
                <a:lnTo>
                  <a:pt x="565" y="1101"/>
                </a:lnTo>
                <a:lnTo>
                  <a:pt x="568" y="1104"/>
                </a:lnTo>
                <a:close/>
              </a:path>
            </a:pathLst>
          </a:custGeom>
          <a:solidFill>
            <a:srgbClr val="000000"/>
          </a:solidFill>
          <a:ln w="28575" cmpd="sng">
            <a:solidFill>
              <a:srgbClr val="3366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6037263" y="3803650"/>
            <a:ext cx="684212" cy="382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420" name="Group 34"/>
          <p:cNvGrpSpPr>
            <a:grpSpLocks/>
          </p:cNvGrpSpPr>
          <p:nvPr/>
        </p:nvGrpSpPr>
        <p:grpSpPr bwMode="auto">
          <a:xfrm>
            <a:off x="6064250" y="3789363"/>
            <a:ext cx="663575" cy="382587"/>
            <a:chOff x="3820" y="2387"/>
            <a:chExt cx="418" cy="241"/>
          </a:xfrm>
        </p:grpSpPr>
        <p:sp>
          <p:nvSpPr>
            <p:cNvPr id="17436" name="Rectangle 14"/>
            <p:cNvSpPr>
              <a:spLocks noChangeArrowheads="1"/>
            </p:cNvSpPr>
            <p:nvPr/>
          </p:nvSpPr>
          <p:spPr bwMode="auto">
            <a:xfrm>
              <a:off x="3853" y="2387"/>
              <a:ext cx="2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Ruhe</a:t>
              </a:r>
              <a:endParaRPr lang="de-DE"/>
            </a:p>
          </p:txBody>
        </p:sp>
        <p:sp>
          <p:nvSpPr>
            <p:cNvPr id="17437" name="Rectangle 15"/>
            <p:cNvSpPr>
              <a:spLocks noChangeArrowheads="1"/>
            </p:cNvSpPr>
            <p:nvPr/>
          </p:nvSpPr>
          <p:spPr bwMode="auto">
            <a:xfrm>
              <a:off x="4099" y="2387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de-DE"/>
            </a:p>
          </p:txBody>
        </p:sp>
        <p:sp>
          <p:nvSpPr>
            <p:cNvPr id="17438" name="Rectangle 16"/>
            <p:cNvSpPr>
              <a:spLocks noChangeArrowheads="1"/>
            </p:cNvSpPr>
            <p:nvPr/>
          </p:nvSpPr>
          <p:spPr bwMode="auto">
            <a:xfrm>
              <a:off x="3820" y="2484"/>
              <a:ext cx="41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potential</a:t>
              </a:r>
              <a:endParaRPr lang="de-DE"/>
            </a:p>
          </p:txBody>
        </p:sp>
      </p:grpSp>
      <p:sp>
        <p:nvSpPr>
          <p:cNvPr id="17421" name="Rectangle 17"/>
          <p:cNvSpPr>
            <a:spLocks noChangeArrowheads="1"/>
          </p:cNvSpPr>
          <p:nvPr/>
        </p:nvSpPr>
        <p:spPr bwMode="auto">
          <a:xfrm>
            <a:off x="6764338" y="3941763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1677988" y="2246313"/>
            <a:ext cx="1843087" cy="407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2093913" y="2179638"/>
            <a:ext cx="974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100">
                <a:solidFill>
                  <a:srgbClr val="000000"/>
                </a:solidFill>
              </a:rPr>
              <a:t>Eingabe</a:t>
            </a:r>
            <a:endParaRPr lang="de-DE" sz="1800"/>
          </a:p>
        </p:txBody>
      </p:sp>
      <p:sp>
        <p:nvSpPr>
          <p:cNvPr id="17424" name="Rectangle 21"/>
          <p:cNvSpPr>
            <a:spLocks noChangeArrowheads="1"/>
          </p:cNvSpPr>
          <p:nvPr/>
        </p:nvSpPr>
        <p:spPr bwMode="auto">
          <a:xfrm>
            <a:off x="6859588" y="2273300"/>
            <a:ext cx="1839912" cy="406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Rectangle 22"/>
          <p:cNvSpPr>
            <a:spLocks noChangeArrowheads="1"/>
          </p:cNvSpPr>
          <p:nvPr/>
        </p:nvSpPr>
        <p:spPr bwMode="auto">
          <a:xfrm>
            <a:off x="7229475" y="2281238"/>
            <a:ext cx="1127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2500">
                <a:solidFill>
                  <a:srgbClr val="000000"/>
                </a:solidFill>
              </a:rPr>
              <a:t>Zellkern</a:t>
            </a:r>
            <a:endParaRPr lang="de-DE"/>
          </a:p>
        </p:txBody>
      </p:sp>
      <p:sp>
        <p:nvSpPr>
          <p:cNvPr id="17426" name="Freeform 24"/>
          <p:cNvSpPr>
            <a:spLocks noEditPoints="1"/>
          </p:cNvSpPr>
          <p:nvPr/>
        </p:nvSpPr>
        <p:spPr bwMode="auto">
          <a:xfrm>
            <a:off x="5319713" y="4995863"/>
            <a:ext cx="263525" cy="134937"/>
          </a:xfrm>
          <a:custGeom>
            <a:avLst/>
            <a:gdLst>
              <a:gd name="T0" fmla="*/ 2147483647 w 166"/>
              <a:gd name="T1" fmla="*/ 2147483647 h 85"/>
              <a:gd name="T2" fmla="*/ 2147483647 w 166"/>
              <a:gd name="T3" fmla="*/ 2147483647 h 85"/>
              <a:gd name="T4" fmla="*/ 2147483647 w 166"/>
              <a:gd name="T5" fmla="*/ 2147483647 h 85"/>
              <a:gd name="T6" fmla="*/ 2147483647 w 166"/>
              <a:gd name="T7" fmla="*/ 2147483647 h 85"/>
              <a:gd name="T8" fmla="*/ 2147483647 w 166"/>
              <a:gd name="T9" fmla="*/ 2147483647 h 85"/>
              <a:gd name="T10" fmla="*/ 2147483647 w 166"/>
              <a:gd name="T11" fmla="*/ 2147483647 h 85"/>
              <a:gd name="T12" fmla="*/ 2147483647 w 166"/>
              <a:gd name="T13" fmla="*/ 2147483647 h 85"/>
              <a:gd name="T14" fmla="*/ 2147483647 w 166"/>
              <a:gd name="T15" fmla="*/ 2147483647 h 85"/>
              <a:gd name="T16" fmla="*/ 2147483647 w 166"/>
              <a:gd name="T17" fmla="*/ 2147483647 h 85"/>
              <a:gd name="T18" fmla="*/ 2147483647 w 166"/>
              <a:gd name="T19" fmla="*/ 2147483647 h 85"/>
              <a:gd name="T20" fmla="*/ 2147483647 w 166"/>
              <a:gd name="T21" fmla="*/ 2147483647 h 85"/>
              <a:gd name="T22" fmla="*/ 2147483647 w 166"/>
              <a:gd name="T23" fmla="*/ 2147483647 h 85"/>
              <a:gd name="T24" fmla="*/ 0 w 166"/>
              <a:gd name="T25" fmla="*/ 2147483647 h 85"/>
              <a:gd name="T26" fmla="*/ 0 w 166"/>
              <a:gd name="T27" fmla="*/ 2147483647 h 85"/>
              <a:gd name="T28" fmla="*/ 2147483647 w 166"/>
              <a:gd name="T29" fmla="*/ 2147483647 h 85"/>
              <a:gd name="T30" fmla="*/ 2147483647 w 166"/>
              <a:gd name="T31" fmla="*/ 2147483647 h 85"/>
              <a:gd name="T32" fmla="*/ 2147483647 w 166"/>
              <a:gd name="T33" fmla="*/ 0 h 85"/>
              <a:gd name="T34" fmla="*/ 2147483647 w 166"/>
              <a:gd name="T35" fmla="*/ 0 h 85"/>
              <a:gd name="T36" fmla="*/ 2147483647 w 166"/>
              <a:gd name="T37" fmla="*/ 2147483647 h 85"/>
              <a:gd name="T38" fmla="*/ 2147483647 w 166"/>
              <a:gd name="T39" fmla="*/ 2147483647 h 85"/>
              <a:gd name="T40" fmla="*/ 2147483647 w 166"/>
              <a:gd name="T41" fmla="*/ 2147483647 h 85"/>
              <a:gd name="T42" fmla="*/ 2147483647 w 166"/>
              <a:gd name="T43" fmla="*/ 2147483647 h 85"/>
              <a:gd name="T44" fmla="*/ 2147483647 w 166"/>
              <a:gd name="T45" fmla="*/ 2147483647 h 85"/>
              <a:gd name="T46" fmla="*/ 2147483647 w 166"/>
              <a:gd name="T47" fmla="*/ 2147483647 h 8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6"/>
              <a:gd name="T73" fmla="*/ 0 h 85"/>
              <a:gd name="T74" fmla="*/ 166 w 166"/>
              <a:gd name="T75" fmla="*/ 85 h 8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6" h="85">
                <a:moveTo>
                  <a:pt x="7" y="1"/>
                </a:moveTo>
                <a:lnTo>
                  <a:pt x="123" y="60"/>
                </a:lnTo>
                <a:lnTo>
                  <a:pt x="126" y="61"/>
                </a:lnTo>
                <a:lnTo>
                  <a:pt x="126" y="62"/>
                </a:lnTo>
                <a:lnTo>
                  <a:pt x="127" y="64"/>
                </a:lnTo>
                <a:lnTo>
                  <a:pt x="126" y="66"/>
                </a:lnTo>
                <a:lnTo>
                  <a:pt x="125" y="68"/>
                </a:lnTo>
                <a:lnTo>
                  <a:pt x="123" y="68"/>
                </a:lnTo>
                <a:lnTo>
                  <a:pt x="121" y="69"/>
                </a:lnTo>
                <a:lnTo>
                  <a:pt x="120" y="68"/>
                </a:lnTo>
                <a:lnTo>
                  <a:pt x="2" y="9"/>
                </a:ln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1" y="3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7" y="1"/>
                </a:lnTo>
                <a:close/>
                <a:moveTo>
                  <a:pt x="126" y="33"/>
                </a:moveTo>
                <a:lnTo>
                  <a:pt x="166" y="85"/>
                </a:lnTo>
                <a:lnTo>
                  <a:pt x="100" y="85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7" name="Freeform 25"/>
          <p:cNvSpPr>
            <a:spLocks noEditPoints="1"/>
          </p:cNvSpPr>
          <p:nvPr/>
        </p:nvSpPr>
        <p:spPr bwMode="auto">
          <a:xfrm>
            <a:off x="5251450" y="5170488"/>
            <a:ext cx="260350" cy="136525"/>
          </a:xfrm>
          <a:custGeom>
            <a:avLst/>
            <a:gdLst>
              <a:gd name="T0" fmla="*/ 2147483647 w 164"/>
              <a:gd name="T1" fmla="*/ 0 h 86"/>
              <a:gd name="T2" fmla="*/ 2147483647 w 164"/>
              <a:gd name="T3" fmla="*/ 2147483647 h 86"/>
              <a:gd name="T4" fmla="*/ 2147483647 w 164"/>
              <a:gd name="T5" fmla="*/ 2147483647 h 86"/>
              <a:gd name="T6" fmla="*/ 2147483647 w 164"/>
              <a:gd name="T7" fmla="*/ 2147483647 h 86"/>
              <a:gd name="T8" fmla="*/ 2147483647 w 164"/>
              <a:gd name="T9" fmla="*/ 2147483647 h 86"/>
              <a:gd name="T10" fmla="*/ 2147483647 w 164"/>
              <a:gd name="T11" fmla="*/ 2147483647 h 86"/>
              <a:gd name="T12" fmla="*/ 2147483647 w 164"/>
              <a:gd name="T13" fmla="*/ 2147483647 h 86"/>
              <a:gd name="T14" fmla="*/ 2147483647 w 164"/>
              <a:gd name="T15" fmla="*/ 2147483647 h 86"/>
              <a:gd name="T16" fmla="*/ 2147483647 w 164"/>
              <a:gd name="T17" fmla="*/ 2147483647 h 86"/>
              <a:gd name="T18" fmla="*/ 2147483647 w 164"/>
              <a:gd name="T19" fmla="*/ 2147483647 h 86"/>
              <a:gd name="T20" fmla="*/ 2147483647 w 164"/>
              <a:gd name="T21" fmla="*/ 2147483647 h 86"/>
              <a:gd name="T22" fmla="*/ 2147483647 w 164"/>
              <a:gd name="T23" fmla="*/ 2147483647 h 86"/>
              <a:gd name="T24" fmla="*/ 0 w 164"/>
              <a:gd name="T25" fmla="*/ 2147483647 h 86"/>
              <a:gd name="T26" fmla="*/ 0 w 164"/>
              <a:gd name="T27" fmla="*/ 2147483647 h 86"/>
              <a:gd name="T28" fmla="*/ 0 w 164"/>
              <a:gd name="T29" fmla="*/ 2147483647 h 86"/>
              <a:gd name="T30" fmla="*/ 2147483647 w 164"/>
              <a:gd name="T31" fmla="*/ 2147483647 h 86"/>
              <a:gd name="T32" fmla="*/ 2147483647 w 164"/>
              <a:gd name="T33" fmla="*/ 0 h 86"/>
              <a:gd name="T34" fmla="*/ 2147483647 w 164"/>
              <a:gd name="T35" fmla="*/ 0 h 86"/>
              <a:gd name="T36" fmla="*/ 2147483647 w 164"/>
              <a:gd name="T37" fmla="*/ 0 h 86"/>
              <a:gd name="T38" fmla="*/ 2147483647 w 164"/>
              <a:gd name="T39" fmla="*/ 0 h 86"/>
              <a:gd name="T40" fmla="*/ 2147483647 w 164"/>
              <a:gd name="T41" fmla="*/ 2147483647 h 86"/>
              <a:gd name="T42" fmla="*/ 2147483647 w 164"/>
              <a:gd name="T43" fmla="*/ 2147483647 h 86"/>
              <a:gd name="T44" fmla="*/ 2147483647 w 164"/>
              <a:gd name="T45" fmla="*/ 2147483647 h 86"/>
              <a:gd name="T46" fmla="*/ 2147483647 w 164"/>
              <a:gd name="T47" fmla="*/ 2147483647 h 8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4"/>
              <a:gd name="T73" fmla="*/ 0 h 86"/>
              <a:gd name="T74" fmla="*/ 164 w 164"/>
              <a:gd name="T75" fmla="*/ 86 h 8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4" h="86">
                <a:moveTo>
                  <a:pt x="7" y="0"/>
                </a:moveTo>
                <a:lnTo>
                  <a:pt x="123" y="60"/>
                </a:lnTo>
                <a:lnTo>
                  <a:pt x="124" y="61"/>
                </a:lnTo>
                <a:lnTo>
                  <a:pt x="126" y="62"/>
                </a:lnTo>
                <a:lnTo>
                  <a:pt x="126" y="63"/>
                </a:lnTo>
                <a:lnTo>
                  <a:pt x="126" y="66"/>
                </a:lnTo>
                <a:lnTo>
                  <a:pt x="124" y="67"/>
                </a:lnTo>
                <a:lnTo>
                  <a:pt x="122" y="68"/>
                </a:lnTo>
                <a:lnTo>
                  <a:pt x="121" y="68"/>
                </a:lnTo>
                <a:lnTo>
                  <a:pt x="119" y="68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lnTo>
                  <a:pt x="4" y="0"/>
                </a:lnTo>
                <a:lnTo>
                  <a:pt x="7" y="0"/>
                </a:lnTo>
                <a:close/>
                <a:moveTo>
                  <a:pt x="126" y="33"/>
                </a:moveTo>
                <a:lnTo>
                  <a:pt x="164" y="86"/>
                </a:lnTo>
                <a:lnTo>
                  <a:pt x="99" y="86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8" name="Freeform 26"/>
          <p:cNvSpPr>
            <a:spLocks noEditPoints="1"/>
          </p:cNvSpPr>
          <p:nvPr/>
        </p:nvSpPr>
        <p:spPr bwMode="auto">
          <a:xfrm>
            <a:off x="5168900" y="5321300"/>
            <a:ext cx="263525" cy="134938"/>
          </a:xfrm>
          <a:custGeom>
            <a:avLst/>
            <a:gdLst>
              <a:gd name="T0" fmla="*/ 2147483647 w 166"/>
              <a:gd name="T1" fmla="*/ 2147483647 h 85"/>
              <a:gd name="T2" fmla="*/ 2147483647 w 166"/>
              <a:gd name="T3" fmla="*/ 2147483647 h 85"/>
              <a:gd name="T4" fmla="*/ 2147483647 w 166"/>
              <a:gd name="T5" fmla="*/ 2147483647 h 85"/>
              <a:gd name="T6" fmla="*/ 2147483647 w 166"/>
              <a:gd name="T7" fmla="*/ 2147483647 h 85"/>
              <a:gd name="T8" fmla="*/ 2147483647 w 166"/>
              <a:gd name="T9" fmla="*/ 2147483647 h 85"/>
              <a:gd name="T10" fmla="*/ 2147483647 w 166"/>
              <a:gd name="T11" fmla="*/ 2147483647 h 85"/>
              <a:gd name="T12" fmla="*/ 2147483647 w 166"/>
              <a:gd name="T13" fmla="*/ 2147483647 h 85"/>
              <a:gd name="T14" fmla="*/ 2147483647 w 166"/>
              <a:gd name="T15" fmla="*/ 2147483647 h 85"/>
              <a:gd name="T16" fmla="*/ 2147483647 w 166"/>
              <a:gd name="T17" fmla="*/ 2147483647 h 85"/>
              <a:gd name="T18" fmla="*/ 2147483647 w 166"/>
              <a:gd name="T19" fmla="*/ 2147483647 h 85"/>
              <a:gd name="T20" fmla="*/ 2147483647 w 166"/>
              <a:gd name="T21" fmla="*/ 2147483647 h 85"/>
              <a:gd name="T22" fmla="*/ 2147483647 w 166"/>
              <a:gd name="T23" fmla="*/ 2147483647 h 85"/>
              <a:gd name="T24" fmla="*/ 0 w 166"/>
              <a:gd name="T25" fmla="*/ 2147483647 h 85"/>
              <a:gd name="T26" fmla="*/ 0 w 166"/>
              <a:gd name="T27" fmla="*/ 2147483647 h 85"/>
              <a:gd name="T28" fmla="*/ 0 w 166"/>
              <a:gd name="T29" fmla="*/ 2147483647 h 85"/>
              <a:gd name="T30" fmla="*/ 2147483647 w 166"/>
              <a:gd name="T31" fmla="*/ 2147483647 h 85"/>
              <a:gd name="T32" fmla="*/ 2147483647 w 166"/>
              <a:gd name="T33" fmla="*/ 0 h 85"/>
              <a:gd name="T34" fmla="*/ 2147483647 w 166"/>
              <a:gd name="T35" fmla="*/ 0 h 85"/>
              <a:gd name="T36" fmla="*/ 2147483647 w 166"/>
              <a:gd name="T37" fmla="*/ 2147483647 h 85"/>
              <a:gd name="T38" fmla="*/ 2147483647 w 166"/>
              <a:gd name="T39" fmla="*/ 2147483647 h 85"/>
              <a:gd name="T40" fmla="*/ 2147483647 w 166"/>
              <a:gd name="T41" fmla="*/ 2147483647 h 85"/>
              <a:gd name="T42" fmla="*/ 2147483647 w 166"/>
              <a:gd name="T43" fmla="*/ 2147483647 h 85"/>
              <a:gd name="T44" fmla="*/ 2147483647 w 166"/>
              <a:gd name="T45" fmla="*/ 2147483647 h 85"/>
              <a:gd name="T46" fmla="*/ 2147483647 w 166"/>
              <a:gd name="T47" fmla="*/ 2147483647 h 8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6"/>
              <a:gd name="T73" fmla="*/ 0 h 85"/>
              <a:gd name="T74" fmla="*/ 166 w 166"/>
              <a:gd name="T75" fmla="*/ 85 h 8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6" h="85">
                <a:moveTo>
                  <a:pt x="7" y="1"/>
                </a:moveTo>
                <a:lnTo>
                  <a:pt x="124" y="60"/>
                </a:lnTo>
                <a:lnTo>
                  <a:pt x="125" y="61"/>
                </a:lnTo>
                <a:lnTo>
                  <a:pt x="126" y="62"/>
                </a:lnTo>
                <a:lnTo>
                  <a:pt x="126" y="64"/>
                </a:lnTo>
                <a:lnTo>
                  <a:pt x="126" y="66"/>
                </a:lnTo>
                <a:lnTo>
                  <a:pt x="125" y="68"/>
                </a:lnTo>
                <a:lnTo>
                  <a:pt x="124" y="68"/>
                </a:lnTo>
                <a:lnTo>
                  <a:pt x="122" y="69"/>
                </a:lnTo>
                <a:lnTo>
                  <a:pt x="119" y="68"/>
                </a:lnTo>
                <a:lnTo>
                  <a:pt x="3" y="9"/>
                </a:ln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lnTo>
                  <a:pt x="5" y="0"/>
                </a:lnTo>
                <a:lnTo>
                  <a:pt x="7" y="1"/>
                </a:lnTo>
                <a:close/>
                <a:moveTo>
                  <a:pt x="126" y="33"/>
                </a:moveTo>
                <a:lnTo>
                  <a:pt x="166" y="85"/>
                </a:lnTo>
                <a:lnTo>
                  <a:pt x="101" y="85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29" name="Freeform 27"/>
          <p:cNvSpPr>
            <a:spLocks noEditPoints="1"/>
          </p:cNvSpPr>
          <p:nvPr/>
        </p:nvSpPr>
        <p:spPr bwMode="auto">
          <a:xfrm>
            <a:off x="5053013" y="5530850"/>
            <a:ext cx="261937" cy="136525"/>
          </a:xfrm>
          <a:custGeom>
            <a:avLst/>
            <a:gdLst>
              <a:gd name="T0" fmla="*/ 2147483647 w 165"/>
              <a:gd name="T1" fmla="*/ 0 h 86"/>
              <a:gd name="T2" fmla="*/ 2147483647 w 165"/>
              <a:gd name="T3" fmla="*/ 2147483647 h 86"/>
              <a:gd name="T4" fmla="*/ 2147483647 w 165"/>
              <a:gd name="T5" fmla="*/ 2147483647 h 86"/>
              <a:gd name="T6" fmla="*/ 2147483647 w 165"/>
              <a:gd name="T7" fmla="*/ 2147483647 h 86"/>
              <a:gd name="T8" fmla="*/ 2147483647 w 165"/>
              <a:gd name="T9" fmla="*/ 2147483647 h 86"/>
              <a:gd name="T10" fmla="*/ 2147483647 w 165"/>
              <a:gd name="T11" fmla="*/ 2147483647 h 86"/>
              <a:gd name="T12" fmla="*/ 2147483647 w 165"/>
              <a:gd name="T13" fmla="*/ 2147483647 h 86"/>
              <a:gd name="T14" fmla="*/ 2147483647 w 165"/>
              <a:gd name="T15" fmla="*/ 2147483647 h 86"/>
              <a:gd name="T16" fmla="*/ 2147483647 w 165"/>
              <a:gd name="T17" fmla="*/ 2147483647 h 86"/>
              <a:gd name="T18" fmla="*/ 2147483647 w 165"/>
              <a:gd name="T19" fmla="*/ 2147483647 h 86"/>
              <a:gd name="T20" fmla="*/ 2147483647 w 165"/>
              <a:gd name="T21" fmla="*/ 2147483647 h 86"/>
              <a:gd name="T22" fmla="*/ 2147483647 w 165"/>
              <a:gd name="T23" fmla="*/ 2147483647 h 86"/>
              <a:gd name="T24" fmla="*/ 2147483647 w 165"/>
              <a:gd name="T25" fmla="*/ 2147483647 h 86"/>
              <a:gd name="T26" fmla="*/ 0 w 165"/>
              <a:gd name="T27" fmla="*/ 2147483647 h 86"/>
              <a:gd name="T28" fmla="*/ 2147483647 w 165"/>
              <a:gd name="T29" fmla="*/ 2147483647 h 86"/>
              <a:gd name="T30" fmla="*/ 2147483647 w 165"/>
              <a:gd name="T31" fmla="*/ 2147483647 h 86"/>
              <a:gd name="T32" fmla="*/ 2147483647 w 165"/>
              <a:gd name="T33" fmla="*/ 0 h 86"/>
              <a:gd name="T34" fmla="*/ 2147483647 w 165"/>
              <a:gd name="T35" fmla="*/ 0 h 86"/>
              <a:gd name="T36" fmla="*/ 2147483647 w 165"/>
              <a:gd name="T37" fmla="*/ 0 h 86"/>
              <a:gd name="T38" fmla="*/ 2147483647 w 165"/>
              <a:gd name="T39" fmla="*/ 0 h 86"/>
              <a:gd name="T40" fmla="*/ 2147483647 w 165"/>
              <a:gd name="T41" fmla="*/ 2147483647 h 86"/>
              <a:gd name="T42" fmla="*/ 2147483647 w 165"/>
              <a:gd name="T43" fmla="*/ 2147483647 h 86"/>
              <a:gd name="T44" fmla="*/ 2147483647 w 165"/>
              <a:gd name="T45" fmla="*/ 2147483647 h 86"/>
              <a:gd name="T46" fmla="*/ 2147483647 w 165"/>
              <a:gd name="T47" fmla="*/ 2147483647 h 8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5"/>
              <a:gd name="T73" fmla="*/ 0 h 86"/>
              <a:gd name="T74" fmla="*/ 165 w 165"/>
              <a:gd name="T75" fmla="*/ 86 h 8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5" h="86">
                <a:moveTo>
                  <a:pt x="7" y="0"/>
                </a:moveTo>
                <a:lnTo>
                  <a:pt x="125" y="59"/>
                </a:lnTo>
                <a:lnTo>
                  <a:pt x="126" y="60"/>
                </a:lnTo>
                <a:lnTo>
                  <a:pt x="127" y="62"/>
                </a:lnTo>
                <a:lnTo>
                  <a:pt x="127" y="64"/>
                </a:lnTo>
                <a:lnTo>
                  <a:pt x="126" y="66"/>
                </a:lnTo>
                <a:lnTo>
                  <a:pt x="125" y="67"/>
                </a:lnTo>
                <a:lnTo>
                  <a:pt x="123" y="68"/>
                </a:lnTo>
                <a:lnTo>
                  <a:pt x="121" y="68"/>
                </a:lnTo>
                <a:lnTo>
                  <a:pt x="120" y="68"/>
                </a:lnTo>
                <a:lnTo>
                  <a:pt x="3" y="10"/>
                </a:lnTo>
                <a:lnTo>
                  <a:pt x="1" y="8"/>
                </a:lnTo>
                <a:lnTo>
                  <a:pt x="1" y="6"/>
                </a:lnTo>
                <a:lnTo>
                  <a:pt x="0" y="5"/>
                </a:lnTo>
                <a:lnTo>
                  <a:pt x="1" y="3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7" y="0"/>
                </a:lnTo>
                <a:close/>
                <a:moveTo>
                  <a:pt x="126" y="33"/>
                </a:moveTo>
                <a:lnTo>
                  <a:pt x="165" y="86"/>
                </a:lnTo>
                <a:lnTo>
                  <a:pt x="100" y="86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30" name="Text Box 30"/>
          <p:cNvSpPr txBox="1">
            <a:spLocks noChangeArrowheads="1"/>
          </p:cNvSpPr>
          <p:nvPr/>
        </p:nvSpPr>
        <p:spPr bwMode="auto">
          <a:xfrm>
            <a:off x="1147763" y="1868488"/>
            <a:ext cx="2887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>
                <a:solidFill>
                  <a:schemeClr val="accent2"/>
                </a:solidFill>
              </a:rPr>
              <a:t>Frequenzmodulierung</a:t>
            </a:r>
          </a:p>
        </p:txBody>
      </p:sp>
      <p:sp>
        <p:nvSpPr>
          <p:cNvPr id="17431" name="Text Box 31"/>
          <p:cNvSpPr txBox="1">
            <a:spLocks noChangeArrowheads="1"/>
          </p:cNvSpPr>
          <p:nvPr/>
        </p:nvSpPr>
        <p:spPr bwMode="auto">
          <a:xfrm>
            <a:off x="5983288" y="1854200"/>
            <a:ext cx="191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>
                <a:solidFill>
                  <a:schemeClr val="accent2"/>
                </a:solidFill>
              </a:rPr>
              <a:t>Dekodierung</a:t>
            </a:r>
          </a:p>
        </p:txBody>
      </p:sp>
      <p:sp>
        <p:nvSpPr>
          <p:cNvPr id="17432" name="Text Box 32"/>
          <p:cNvSpPr txBox="1">
            <a:spLocks noChangeArrowheads="1"/>
          </p:cNvSpPr>
          <p:nvPr/>
        </p:nvSpPr>
        <p:spPr bwMode="auto">
          <a:xfrm>
            <a:off x="4846638" y="5381625"/>
            <a:ext cx="1881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600" i="1">
                <a:solidFill>
                  <a:schemeClr val="accent2"/>
                </a:solidFill>
              </a:rPr>
              <a:t>Einheitsladungen</a:t>
            </a: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3659188" y="4270375"/>
            <a:ext cx="2952750" cy="2208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5953125" y="1822450"/>
            <a:ext cx="2873375" cy="2535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7435" name="Text Box 35"/>
          <p:cNvSpPr txBox="1">
            <a:spLocks noChangeArrowheads="1"/>
          </p:cNvSpPr>
          <p:nvPr/>
        </p:nvSpPr>
        <p:spPr bwMode="auto">
          <a:xfrm>
            <a:off x="1566863" y="6088063"/>
            <a:ext cx="4716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>
                <a:solidFill>
                  <a:schemeClr val="accent2"/>
                </a:solidFill>
              </a:rPr>
              <a:t>Zell-Potential ~ Eingabe-Spikefrequenz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 animBg="1"/>
      <p:bldP spid="101388" grpId="0" animBg="1"/>
      <p:bldP spid="101404" grpId="0" animBg="1"/>
      <p:bldP spid="1014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1843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5C49377-F42F-4B57-AD0D-D64513919688}" type="slidenum">
              <a:rPr lang="de-DE" sz="1000" smtClean="0"/>
              <a:pPr/>
              <a:t>17</a:t>
            </a:fld>
            <a:r>
              <a:rPr lang="de-DE" sz="1000" smtClean="0"/>
              <a:t> -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Vorbild: Gehirnfunktionen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424862" cy="566737"/>
          </a:xfrm>
        </p:spPr>
        <p:txBody>
          <a:bodyPr/>
          <a:lstStyle/>
          <a:p>
            <a:r>
              <a:rPr lang="de-DE" smtClean="0"/>
              <a:t> Signalverarbeitung Input-Output</a:t>
            </a:r>
            <a:endParaRPr lang="de-DE" sz="2000" b="0" i="1" smtClean="0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439" name="Rectangle 30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4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349595"/>
              </p:ext>
            </p:extLst>
          </p:nvPr>
        </p:nvGraphicFramePr>
        <p:xfrm>
          <a:off x="260351" y="2195513"/>
          <a:ext cx="4268787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Bild" r:id="rId3" imgW="2048256" imgH="1981200" progId="Word.Picture.8">
                  <p:embed/>
                </p:oleObj>
              </mc:Choice>
              <mc:Fallback>
                <p:oleObj name="Bild" r:id="rId3" imgW="2048256" imgH="1981200" progId="Word.Picture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1" y="2195513"/>
                        <a:ext cx="4268787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31"/>
          <p:cNvSpPr txBox="1">
            <a:spLocks noChangeArrowheads="1"/>
          </p:cNvSpPr>
          <p:nvPr/>
        </p:nvSpPr>
        <p:spPr bwMode="auto">
          <a:xfrm>
            <a:off x="954088" y="1804988"/>
            <a:ext cx="844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/>
              <a:t>Tintenfisch-Riesenneuron:   </a:t>
            </a:r>
            <a:r>
              <a:rPr lang="de-DE" dirty="0" smtClean="0">
                <a:solidFill>
                  <a:schemeClr val="accent2"/>
                </a:solidFill>
              </a:rPr>
              <a:t>Ausgabe-Spikefrequenz ~ Zellstrom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529013" y="2193926"/>
            <a:ext cx="5614987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3050" indent="-273050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SzPct val="130000"/>
              <a:buFontTx/>
              <a:buBlip>
                <a:blip r:embed="rId5"/>
              </a:buBlip>
              <a:defRPr/>
            </a:pPr>
            <a:r>
              <a:rPr lang="de-DE" sz="2400" b="1" kern="0" dirty="0" smtClean="0">
                <a:solidFill>
                  <a:srgbClr val="00007A"/>
                </a:solidFill>
                <a:latin typeface="+mn-lt"/>
              </a:rPr>
              <a:t>Lineares Modell </a:t>
            </a:r>
            <a:r>
              <a:rPr lang="de-DE" sz="2400" kern="0" dirty="0" smtClean="0">
                <a:solidFill>
                  <a:srgbClr val="00007A"/>
                </a:solidFill>
                <a:latin typeface="+mn-lt"/>
              </a:rPr>
              <a:t>z = </a:t>
            </a:r>
            <a:r>
              <a:rPr lang="de-DE" sz="2400" kern="0" dirty="0" err="1" smtClean="0">
                <a:solidFill>
                  <a:srgbClr val="00007A"/>
                </a:solidFill>
                <a:latin typeface="+mn-lt"/>
              </a:rPr>
              <a:t>kx</a:t>
            </a:r>
            <a:endParaRPr lang="de-DE" sz="2400" kern="0" dirty="0">
              <a:solidFill>
                <a:srgbClr val="00007A"/>
              </a:solidFill>
              <a:latin typeface="+mn-lt"/>
            </a:endParaRPr>
          </a:p>
          <a:p>
            <a:pPr marL="714375" lvl="1" indent="-261938">
              <a:lnSpc>
                <a:spcPct val="40000"/>
              </a:lnSpc>
              <a:buClr>
                <a:srgbClr val="FF9933"/>
              </a:buClr>
              <a:buSzPct val="130000"/>
              <a:buFont typeface="Wingdings" pitchFamily="2" charset="2"/>
              <a:buChar char="§"/>
              <a:defRPr/>
            </a:pPr>
            <a:r>
              <a:rPr lang="de-DE" kern="0" dirty="0">
                <a:solidFill>
                  <a:schemeClr val="accent2"/>
                </a:solidFill>
                <a:latin typeface="+mn-lt"/>
              </a:rPr>
              <a:t>Zell-Potential ~ Eingabe-Spikefrequenz</a:t>
            </a:r>
            <a:endParaRPr lang="de-DE" kern="0" dirty="0">
              <a:solidFill>
                <a:srgbClr val="00007A"/>
              </a:solidFill>
              <a:latin typeface="+mn-lt"/>
            </a:endParaRPr>
          </a:p>
          <a:p>
            <a:pPr marL="714375" lvl="1" indent="-261938">
              <a:lnSpc>
                <a:spcPct val="40000"/>
              </a:lnSpc>
              <a:buClr>
                <a:srgbClr val="FF9933"/>
              </a:buClr>
              <a:buSzPct val="130000"/>
              <a:buFont typeface="Wingdings" pitchFamily="2" charset="2"/>
              <a:buChar char="§"/>
              <a:defRPr/>
            </a:pPr>
            <a:r>
              <a:rPr lang="de-DE" kern="0" dirty="0">
                <a:solidFill>
                  <a:schemeClr val="accent2"/>
                </a:solidFill>
                <a:latin typeface="+mn-lt"/>
              </a:rPr>
              <a:t>Ausgabe-Spikefrequenz ~ Zellstrom</a:t>
            </a:r>
            <a:endParaRPr lang="de-DE" kern="0" dirty="0">
              <a:solidFill>
                <a:srgbClr val="00007A"/>
              </a:solidFill>
              <a:latin typeface="+mn-lt"/>
            </a:endParaRPr>
          </a:p>
          <a:p>
            <a:pPr marL="273050" indent="-273050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SzPct val="130000"/>
              <a:defRPr/>
            </a:pPr>
            <a:r>
              <a:rPr lang="de-DE" sz="2400" b="1" kern="0" dirty="0">
                <a:solidFill>
                  <a:srgbClr val="00007A"/>
                </a:solidFill>
                <a:latin typeface="+mn-lt"/>
                <a:sym typeface="Symbol" pitchFamily="18" charset="2"/>
              </a:rPr>
              <a:t>	</a:t>
            </a:r>
            <a:r>
              <a:rPr lang="de-DE" sz="2400" kern="0" dirty="0">
                <a:solidFill>
                  <a:srgbClr val="00B0F0"/>
                </a:solidFill>
                <a:latin typeface="+mn-lt"/>
                <a:sym typeface="Symbol" pitchFamily="18" charset="2"/>
              </a:rPr>
              <a:t>  </a:t>
            </a:r>
            <a:r>
              <a:rPr lang="de-DE" sz="2400" kern="0" dirty="0" smtClean="0">
                <a:solidFill>
                  <a:srgbClr val="00B0F0"/>
                </a:solidFill>
                <a:latin typeface="+mn-lt"/>
                <a:sym typeface="Symbol" pitchFamily="18" charset="2"/>
              </a:rPr>
              <a:t>Ausgabe-</a:t>
            </a:r>
            <a:r>
              <a:rPr lang="de-DE" sz="2400" kern="0" dirty="0" err="1" smtClean="0">
                <a:solidFill>
                  <a:srgbClr val="00B0F0"/>
                </a:solidFill>
                <a:latin typeface="+mn-lt"/>
                <a:sym typeface="Symbol" pitchFamily="18" charset="2"/>
              </a:rPr>
              <a:t>Freq.z</a:t>
            </a:r>
            <a:r>
              <a:rPr lang="de-DE" sz="2400" kern="0" dirty="0" smtClean="0">
                <a:solidFill>
                  <a:srgbClr val="00B0F0"/>
                </a:solidFill>
                <a:latin typeface="+mn-lt"/>
                <a:sym typeface="Symbol" pitchFamily="18" charset="2"/>
              </a:rPr>
              <a:t> </a:t>
            </a:r>
            <a:r>
              <a:rPr lang="de-DE" sz="2400" b="1" kern="0" dirty="0">
                <a:solidFill>
                  <a:srgbClr val="00B0F0"/>
                </a:solidFill>
                <a:latin typeface="+mn-lt"/>
                <a:sym typeface="Symbol" pitchFamily="18" charset="2"/>
              </a:rPr>
              <a:t>~</a:t>
            </a:r>
            <a:r>
              <a:rPr lang="de-DE" sz="2400" kern="0" dirty="0">
                <a:solidFill>
                  <a:srgbClr val="00B0F0"/>
                </a:solidFill>
                <a:latin typeface="+mn-lt"/>
                <a:sym typeface="Symbol" pitchFamily="18" charset="2"/>
              </a:rPr>
              <a:t> </a:t>
            </a:r>
            <a:r>
              <a:rPr lang="de-DE" sz="2400" kern="0" dirty="0" smtClean="0">
                <a:solidFill>
                  <a:srgbClr val="00B0F0"/>
                </a:solidFill>
                <a:latin typeface="+mn-lt"/>
                <a:sym typeface="Symbol" pitchFamily="18" charset="2"/>
              </a:rPr>
              <a:t>Eingabe-</a:t>
            </a:r>
            <a:r>
              <a:rPr lang="de-DE" sz="2400" kern="0" dirty="0" err="1" smtClean="0">
                <a:solidFill>
                  <a:srgbClr val="00B0F0"/>
                </a:solidFill>
                <a:latin typeface="+mn-lt"/>
                <a:sym typeface="Symbol" pitchFamily="18" charset="2"/>
              </a:rPr>
              <a:t>Freq.x</a:t>
            </a:r>
            <a:endParaRPr lang="de-DE" sz="2400" kern="0" dirty="0">
              <a:solidFill>
                <a:srgbClr val="00B0F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67645" y="5413747"/>
            <a:ext cx="357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43025" y="2068513"/>
            <a:ext cx="328613" cy="40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y</a:t>
            </a:r>
            <a:endParaRPr lang="de-DE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786187" y="4327496"/>
            <a:ext cx="5472112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3050" indent="-273050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SzPct val="130000"/>
              <a:buFontTx/>
              <a:buBlip>
                <a:blip r:embed="rId5"/>
              </a:buBlip>
              <a:defRPr/>
            </a:pPr>
            <a:r>
              <a:rPr lang="de-DE" sz="2400" b="1" kern="0" dirty="0">
                <a:solidFill>
                  <a:srgbClr val="00007A"/>
                </a:solidFill>
                <a:latin typeface="+mn-lt"/>
              </a:rPr>
              <a:t> </a:t>
            </a:r>
            <a:r>
              <a:rPr lang="de-DE" sz="2400" b="1" kern="0" dirty="0" smtClean="0">
                <a:solidFill>
                  <a:srgbClr val="00007A"/>
                </a:solidFill>
                <a:latin typeface="+mn-lt"/>
              </a:rPr>
              <a:t>Begrenzt-Lineares Modell </a:t>
            </a:r>
            <a:r>
              <a:rPr lang="de-DE" sz="2400" kern="0" dirty="0" smtClean="0">
                <a:solidFill>
                  <a:srgbClr val="00007A"/>
                </a:solidFill>
                <a:latin typeface="+mn-lt"/>
              </a:rPr>
              <a:t>y = S(z)</a:t>
            </a:r>
            <a:endParaRPr lang="de-DE" sz="2400" kern="0" dirty="0">
              <a:solidFill>
                <a:srgbClr val="00007A"/>
              </a:solidFill>
              <a:latin typeface="+mn-lt"/>
            </a:endParaRPr>
          </a:p>
          <a:p>
            <a:pPr marL="714375" lvl="1" indent="-261938">
              <a:lnSpc>
                <a:spcPct val="40000"/>
              </a:lnSpc>
              <a:buClr>
                <a:srgbClr val="FF9933"/>
              </a:buClr>
              <a:buSzPct val="130000"/>
              <a:buFont typeface="Wingdings" pitchFamily="2" charset="2"/>
              <a:buChar char="§"/>
              <a:defRPr/>
            </a:pPr>
            <a:r>
              <a:rPr lang="de-DE" kern="0" dirty="0" smtClean="0">
                <a:solidFill>
                  <a:schemeClr val="accent2"/>
                </a:solidFill>
                <a:latin typeface="+mn-lt"/>
              </a:rPr>
              <a:t>Sättigung wenn zu große Aktivität</a:t>
            </a:r>
          </a:p>
          <a:p>
            <a:pPr marL="714375" lvl="1" indent="-261938">
              <a:lnSpc>
                <a:spcPct val="40000"/>
              </a:lnSpc>
              <a:buClr>
                <a:srgbClr val="FF9933"/>
              </a:buClr>
              <a:buSzPct val="130000"/>
              <a:buFont typeface="Wingdings" pitchFamily="2" charset="2"/>
              <a:buChar char="§"/>
              <a:defRPr/>
            </a:pPr>
            <a:r>
              <a:rPr lang="de-DE" kern="0" dirty="0" smtClean="0">
                <a:solidFill>
                  <a:schemeClr val="accent2"/>
                </a:solidFill>
                <a:latin typeface="+mn-lt"/>
              </a:rPr>
              <a:t>Keine Ausgabe wenn keine Aktivität</a:t>
            </a:r>
            <a:endParaRPr lang="de-DE" kern="0" dirty="0">
              <a:solidFill>
                <a:srgbClr val="00007A"/>
              </a:solidFill>
              <a:latin typeface="+mn-lt"/>
            </a:endParaRPr>
          </a:p>
          <a:p>
            <a:pPr marL="273050" indent="-273050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SzPct val="130000"/>
              <a:defRPr/>
            </a:pPr>
            <a:r>
              <a:rPr lang="de-DE" sz="2400" b="1" kern="0" dirty="0">
                <a:solidFill>
                  <a:srgbClr val="00007A"/>
                </a:solidFill>
                <a:latin typeface="+mn-lt"/>
                <a:sym typeface="Symbol" pitchFamily="18" charset="2"/>
              </a:rPr>
              <a:t>	</a:t>
            </a:r>
            <a:r>
              <a:rPr lang="de-DE" sz="2400" kern="0" dirty="0">
                <a:solidFill>
                  <a:srgbClr val="00B0F0"/>
                </a:solidFill>
                <a:latin typeface="+mn-lt"/>
                <a:sym typeface="Symbol" pitchFamily="18" charset="2"/>
              </a:rPr>
              <a:t>  </a:t>
            </a:r>
            <a:r>
              <a:rPr lang="de-DE" sz="2400" kern="0" dirty="0" smtClean="0">
                <a:solidFill>
                  <a:srgbClr val="00B0F0"/>
                </a:solidFill>
                <a:latin typeface="+mn-lt"/>
                <a:sym typeface="Symbol" pitchFamily="18" charset="2"/>
              </a:rPr>
              <a:t>Ausgabe-</a:t>
            </a:r>
            <a:r>
              <a:rPr lang="de-DE" sz="2400" kern="0" dirty="0" err="1" smtClean="0">
                <a:solidFill>
                  <a:srgbClr val="00B0F0"/>
                </a:solidFill>
                <a:latin typeface="+mn-lt"/>
                <a:sym typeface="Symbol" pitchFamily="18" charset="2"/>
              </a:rPr>
              <a:t>Freq</a:t>
            </a:r>
            <a:r>
              <a:rPr lang="de-DE" sz="2400" kern="0" dirty="0" smtClean="0">
                <a:solidFill>
                  <a:srgbClr val="00B0F0"/>
                </a:solidFill>
                <a:latin typeface="+mn-lt"/>
                <a:sym typeface="Symbol" pitchFamily="18" charset="2"/>
              </a:rPr>
              <a:t>. S(z) limitiert</a:t>
            </a:r>
            <a:endParaRPr lang="de-DE" sz="2400" kern="0" dirty="0">
              <a:solidFill>
                <a:srgbClr val="00B0F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22358" y="614359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solidFill>
                  <a:srgbClr val="00007A"/>
                </a:solidFill>
                <a:latin typeface="+mn-lt"/>
                <a:sym typeface="Symbol" pitchFamily="18" charset="2"/>
              </a:rPr>
              <a:t>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68413"/>
            <a:ext cx="8281987" cy="1052596"/>
          </a:xfrm>
        </p:spPr>
        <p:txBody>
          <a:bodyPr/>
          <a:lstStyle/>
          <a:p>
            <a:r>
              <a:rPr lang="de-DE" dirty="0" smtClean="0"/>
              <a:t>Wie lautet die math. Schreibweise für die begrenzt-lineare Aktivität y = S(z)?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C3146E91-7D7E-40FC-B86B-B6859DC0F361}" type="slidenum">
              <a:rPr lang="de-DE" smtClean="0"/>
              <a:pPr>
                <a:defRPr/>
              </a:pPr>
              <a:t>18</a:t>
            </a:fld>
            <a:r>
              <a:rPr lang="de-DE" smtClean="0"/>
              <a:t> -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5"/>
              <p:cNvSpPr>
                <a:spLocks noChangeArrowheads="1"/>
              </p:cNvSpPr>
              <p:nvPr/>
            </p:nvSpPr>
            <p:spPr bwMode="auto">
              <a:xfrm>
                <a:off x="1492645" y="3110699"/>
                <a:ext cx="6265467" cy="2484655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indent="180975">
                  <a:tabLst>
                    <a:tab pos="990600" algn="l"/>
                    <a:tab pos="2339975" algn="l"/>
                  </a:tabLst>
                </a:pPr>
                <a:endParaRPr lang="de-DE" sz="1800" dirty="0" smtClean="0"/>
              </a:p>
              <a:p>
                <a:pPr indent="180975">
                  <a:lnSpc>
                    <a:spcPct val="40000"/>
                  </a:lnSpc>
                  <a:tabLst>
                    <a:tab pos="990600" algn="l"/>
                    <a:tab pos="2339975" algn="l"/>
                  </a:tabLst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36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de-DE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3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3600" dirty="0"/>
                              <m:t>z</m:t>
                            </m:r>
                            <m:r>
                              <m:rPr>
                                <m:nor/>
                              </m:rPr>
                              <a:rPr lang="en-US" sz="3600" dirty="0"/>
                              <m:t>&gt;</m:t>
                            </m:r>
                            <m:r>
                              <m:rPr>
                                <m:nor/>
                              </m:rPr>
                              <a:rPr lang="en-US" sz="3600" dirty="0"/>
                              <m:t>s</m:t>
                            </m:r>
                            <m:r>
                              <m:rPr>
                                <m:nor/>
                              </m:rPr>
                              <a:rPr lang="de-DE" sz="3600" b="0" i="0" dirty="0" smtClean="0"/>
                              <m:t>    </m:t>
                            </m:r>
                            <m:sSub>
                              <m:sSubPr>
                                <m:ctrlPr>
                                  <a:rPr lang="de-DE" sz="3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de-DE" sz="3600" dirty="0"/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de-DE" sz="3600" dirty="0"/>
                                  <m:t>max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nor/>
                              </m:rPr>
                              <a:rPr lang="en-US" sz="3600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dirty="0"/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3600" dirty="0"/>
                              <m:t>&lt;</m:t>
                            </m:r>
                            <m:r>
                              <m:rPr>
                                <m:nor/>
                              </m:rPr>
                              <a:rPr lang="en-US" sz="3600" dirty="0"/>
                              <m:t>z</m:t>
                            </m:r>
                            <m:r>
                              <m:rPr>
                                <m:nor/>
                              </m:rPr>
                              <a:rPr lang="en-US" sz="3600" dirty="0"/>
                              <m:t>&lt;</m:t>
                            </m:r>
                            <m:r>
                              <m:rPr>
                                <m:nor/>
                              </m:rPr>
                              <a:rPr lang="en-US" sz="3600" dirty="0"/>
                              <m:t>s</m:t>
                            </m:r>
                            <m:r>
                              <m:rPr>
                                <m:nor/>
                              </m:rPr>
                              <a:rPr lang="de-DE" sz="3600" b="0" i="0" dirty="0" smtClean="0"/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3600" dirty="0"/>
                              <m:t>z</m:t>
                            </m:r>
                            <m:r>
                              <m:rPr>
                                <m:nor/>
                              </m:rPr>
                              <a:rPr lang="de-DE" sz="3600" b="0" i="0" dirty="0" smtClean="0"/>
                              <m:t>       </m:t>
                            </m:r>
                            <m:r>
                              <a:rPr lang="de-DE" sz="3600" b="0" i="1" dirty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3600" dirty="0"/>
                              <m:t>z</m:t>
                            </m:r>
                            <m:r>
                              <m:rPr>
                                <m:nor/>
                              </m:rPr>
                              <a:rPr lang="de-DE" sz="3600" b="0" i="0" dirty="0" smtClean="0"/>
                              <m:t>&lt;</m:t>
                            </m:r>
                            <m:r>
                              <m:rPr>
                                <m:nor/>
                              </m:rPr>
                              <a:rPr lang="en-US" sz="3600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dirty="0"/>
                              <m:t>s</m:t>
                            </m:r>
                            <m:sSub>
                              <m:sSubPr>
                                <m:ctrlPr>
                                  <a:rPr lang="de-DE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de-DE" sz="3600" b="0" i="0" dirty="0" smtClean="0">
                                    <a:latin typeface="Cambria Math" panose="02040503050406030204" pitchFamily="18" charset="0"/>
                                  </a:rPr>
                                  <m:t>  −</m:t>
                                </m:r>
                                <m:r>
                                  <m:rPr>
                                    <m:nor/>
                                  </m:rPr>
                                  <a:rPr lang="de-DE" sz="3600" dirty="0"/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de-DE" sz="3600" dirty="0"/>
                                  <m:t>max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1800" dirty="0" smtClean="0"/>
              </a:p>
              <a:p>
                <a:pPr indent="180975">
                  <a:lnSpc>
                    <a:spcPct val="40000"/>
                  </a:lnSpc>
                  <a:tabLst>
                    <a:tab pos="990600" algn="l"/>
                    <a:tab pos="2339975" algn="l"/>
                  </a:tabLst>
                </a:pPr>
                <a:r>
                  <a:rPr lang="en-US" sz="1800" dirty="0"/>
                  <a:t>	</a:t>
                </a:r>
                <a:endParaRPr lang="de-DE" sz="1800" dirty="0"/>
              </a:p>
              <a:p>
                <a:pPr indent="180975">
                  <a:lnSpc>
                    <a:spcPct val="40000"/>
                  </a:lnSpc>
                  <a:tabLst>
                    <a:tab pos="990600" algn="l"/>
                    <a:tab pos="2339975" algn="l"/>
                  </a:tabLst>
                </a:pPr>
                <a:r>
                  <a:rPr lang="en-US" sz="1800" dirty="0"/>
                  <a:t>	</a:t>
                </a:r>
                <a:endParaRPr lang="de-DE" dirty="0"/>
              </a:p>
            </p:txBody>
          </p:sp>
        </mc:Choice>
        <mc:Fallback xmlns="">
          <p:sp>
            <p:nvSpPr>
              <p:cNvPr id="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645" y="3110699"/>
                <a:ext cx="6265467" cy="24846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1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el 1"/>
          <p:cNvSpPr txBox="1">
            <a:spLocks/>
          </p:cNvSpPr>
          <p:nvPr/>
        </p:nvSpPr>
        <p:spPr bwMode="auto">
          <a:xfrm>
            <a:off x="714375" y="2428875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4" name="Titel 1"/>
          <p:cNvSpPr txBox="1">
            <a:spLocks/>
          </p:cNvSpPr>
          <p:nvPr/>
        </p:nvSpPr>
        <p:spPr bwMode="auto">
          <a:xfrm>
            <a:off x="550863" y="3011487"/>
            <a:ext cx="852963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355600" indent="3175" eaLnBrk="1" hangingPunct="1">
              <a:spcBef>
                <a:spcPct val="0"/>
              </a:spcBef>
              <a:defRPr sz="4000" b="1">
                <a:solidFill>
                  <a:srgbClr val="BFBFBF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de-DE" dirty="0"/>
              <a:t>Grundlagen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87375" y="1394221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4000" b="1" dirty="0" smtClean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Einführung</a:t>
            </a:r>
            <a:endParaRPr lang="de-DE" sz="4000" b="1" dirty="0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6" name="Titel 1"/>
          <p:cNvSpPr>
            <a:spLocks/>
          </p:cNvSpPr>
          <p:nvPr/>
        </p:nvSpPr>
        <p:spPr bwMode="auto">
          <a:xfrm>
            <a:off x="638175" y="4664868"/>
            <a:ext cx="7721600" cy="127317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r>
              <a:rPr kumimoji="1" lang="de-DE" sz="4000" b="1" dirty="0">
                <a:latin typeface="Arial Black" pitchFamily="34" charset="0"/>
                <a:cs typeface="Arial" pitchFamily="34" charset="0"/>
              </a:rPr>
              <a:t>Modellierung</a:t>
            </a:r>
          </a:p>
        </p:txBody>
      </p:sp>
      <p:sp>
        <p:nvSpPr>
          <p:cNvPr id="10247" name="Titel 1"/>
          <p:cNvSpPr>
            <a:spLocks/>
          </p:cNvSpPr>
          <p:nvPr/>
        </p:nvSpPr>
        <p:spPr bwMode="auto">
          <a:xfrm>
            <a:off x="688975" y="517525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endParaRPr lang="de-DE" sz="3800">
              <a:solidFill>
                <a:srgbClr val="BFBFBF"/>
              </a:solidFill>
              <a:cs typeface="Arial" pitchFamily="34" charset="0"/>
            </a:endParaRPr>
          </a:p>
        </p:txBody>
      </p:sp>
      <p:sp>
        <p:nvSpPr>
          <p:cNvPr id="10248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10249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89C4399-572E-46AA-BC15-B5437B83C33A}" type="slidenum">
              <a:rPr lang="de-DE" sz="1000" smtClean="0"/>
              <a:pPr/>
              <a:t>19</a:t>
            </a:fld>
            <a:r>
              <a:rPr lang="de-DE" sz="1000" smtClean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7922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Organisation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611188" y="1268413"/>
            <a:ext cx="8281987" cy="5302990"/>
          </a:xfrm>
        </p:spPr>
        <p:txBody>
          <a:bodyPr/>
          <a:lstStyle/>
          <a:p>
            <a:r>
              <a:rPr lang="de-DE" dirty="0" smtClean="0"/>
              <a:t>„Einführung in adaptive Systeme“ B-AS-1, M-AS-1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Vorlesung 	Dienstags     10-12 Uhr, SR11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de-DE" dirty="0" smtClean="0"/>
              <a:t>Übungen  	Donnerstags 12-13 Uhr, SR 9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 smtClean="0"/>
              <a:t>„Adaptive Systeme“ M-AS-2 	</a:t>
            </a:r>
            <a:r>
              <a:rPr lang="de-DE" sz="2000" b="0" dirty="0" smtClean="0"/>
              <a:t>(Theorie)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de-DE" dirty="0" smtClean="0"/>
              <a:t>Vorlesung 	Donnerstags 10-12 Uhr, SR 9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de-DE" dirty="0" smtClean="0"/>
              <a:t>Übungen  	Donnerstags 13-14 Uhr, SR 9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endParaRPr lang="de-DE" dirty="0" smtClean="0"/>
          </a:p>
          <a:p>
            <a:r>
              <a:rPr lang="de-DE" dirty="0" smtClean="0"/>
              <a:t>Tutor: </a:t>
            </a:r>
            <a:r>
              <a:rPr lang="de-DE" dirty="0" smtClean="0">
                <a:solidFill>
                  <a:srgbClr val="00B0F0"/>
                </a:solidFill>
              </a:rPr>
              <a:t>Markus Hildebrand    </a:t>
            </a:r>
            <a:r>
              <a:rPr lang="de-DE" sz="2000" b="0" i="1" dirty="0" smtClean="0"/>
              <a:t>MarkHild@stud.uni-frankfurt.de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Gemeinsames Übungsblatt, </a:t>
            </a:r>
            <a:r>
              <a:rPr lang="de-DE" b="0" dirty="0" smtClean="0"/>
              <a:t>unterteilt in 2 Teile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de-DE" dirty="0" smtClean="0"/>
              <a:t>	</a:t>
            </a:r>
            <a:r>
              <a:rPr lang="de-DE" sz="2000" dirty="0" smtClean="0"/>
              <a:t>Ausgabe</a:t>
            </a:r>
            <a:r>
              <a:rPr lang="de-DE" sz="2000" b="0" dirty="0" smtClean="0"/>
              <a:t>: Dienstags,      </a:t>
            </a:r>
            <a:r>
              <a:rPr lang="de-DE" sz="2000" dirty="0" smtClean="0"/>
              <a:t>Abgabe</a:t>
            </a:r>
            <a:r>
              <a:rPr lang="de-DE" sz="2000" b="0" dirty="0" smtClean="0"/>
              <a:t>: Dienstags per email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de-DE" sz="2000" b="0" dirty="0"/>
              <a:t>	</a:t>
            </a:r>
            <a:r>
              <a:rPr lang="de-DE" sz="2000" b="0" dirty="0" smtClean="0"/>
              <a:t>	</a:t>
            </a:r>
            <a:r>
              <a:rPr lang="de-DE" sz="2000" dirty="0" smtClean="0">
                <a:solidFill>
                  <a:srgbClr val="00B0F0"/>
                </a:solidFill>
              </a:rPr>
              <a:t>Besprechung</a:t>
            </a:r>
            <a:r>
              <a:rPr lang="de-DE" sz="2000" b="0" dirty="0" smtClean="0"/>
              <a:t>: </a:t>
            </a:r>
            <a:r>
              <a:rPr lang="de-DE" sz="2000" b="0" dirty="0" smtClean="0">
                <a:solidFill>
                  <a:srgbClr val="00B0F0"/>
                </a:solidFill>
              </a:rPr>
              <a:t>Donnerstags</a:t>
            </a:r>
            <a:endParaRPr lang="de-DE" b="0" dirty="0" smtClean="0">
              <a:solidFill>
                <a:srgbClr val="00B0F0"/>
              </a:solidFill>
            </a:endParaRPr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410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EEFC3AE8-2D4B-420C-BC8B-04AB30CCCCCE}" type="slidenum">
              <a:rPr lang="de-DE" sz="1000" smtClean="0"/>
              <a:pPr/>
              <a:t>2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2048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E43CC943-582F-4022-B592-A1D763B2BC97}" type="slidenum">
              <a:rPr lang="de-DE" sz="1000" smtClean="0"/>
              <a:pPr/>
              <a:t>20</a:t>
            </a:fld>
            <a:r>
              <a:rPr lang="de-DE" sz="1000" smtClean="0"/>
              <a:t> -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Modellierung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2538412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Informatik: Granularität Paralleler Aktivität</a:t>
            </a:r>
          </a:p>
          <a:p>
            <a:r>
              <a:rPr lang="en-US" smtClean="0"/>
              <a:t>Grob: 	   </a:t>
            </a:r>
            <a:r>
              <a:rPr lang="en-US" b="0" smtClean="0"/>
              <a:t>Computer, Jobs (Lastverteilung) </a:t>
            </a:r>
            <a:r>
              <a:rPr lang="en-US" sz="1800" b="0" i="1" smtClean="0">
                <a:solidFill>
                  <a:schemeClr val="accent2"/>
                </a:solidFill>
              </a:rPr>
              <a:t>wenig Komm.</a:t>
            </a:r>
          </a:p>
          <a:p>
            <a:r>
              <a:rPr lang="en-US" smtClean="0"/>
              <a:t>Fein: 	   </a:t>
            </a:r>
            <a:r>
              <a:rPr lang="en-US" b="0" smtClean="0"/>
              <a:t>Multi-CPU, Threads    		</a:t>
            </a:r>
            <a:r>
              <a:rPr lang="en-US" sz="1800" b="0" i="1" smtClean="0">
                <a:solidFill>
                  <a:schemeClr val="accent2"/>
                </a:solidFill>
              </a:rPr>
              <a:t>viel Komm.</a:t>
            </a:r>
          </a:p>
          <a:p>
            <a:r>
              <a:rPr lang="en-US" smtClean="0"/>
              <a:t>Sehr fein:	   </a:t>
            </a:r>
            <a:r>
              <a:rPr lang="en-US" b="0" smtClean="0"/>
              <a:t>formale Neuronen, Funktionen 	</a:t>
            </a:r>
            <a:r>
              <a:rPr lang="en-US" sz="1800" b="0" i="1" smtClean="0">
                <a:solidFill>
                  <a:schemeClr val="accent2"/>
                </a:solidFill>
              </a:rPr>
              <a:t>sehr viel Komm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2150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446A6DE-1160-40D4-87DF-01E3E0AA953F}" type="slidenum">
              <a:rPr lang="de-DE" sz="1000" smtClean="0"/>
              <a:pPr/>
              <a:t>21</a:t>
            </a:fld>
            <a:r>
              <a:rPr lang="de-DE" sz="1000" smtClean="0"/>
              <a:t> -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428625"/>
            <a:ext cx="4491037" cy="479425"/>
          </a:xfrm>
        </p:spPr>
        <p:txBody>
          <a:bodyPr/>
          <a:lstStyle/>
          <a:p>
            <a:r>
              <a:rPr lang="de-DE" smtClean="0"/>
              <a:t>Modellierung formaler Neuronen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03675" y="1266825"/>
            <a:ext cx="3082925" cy="2425700"/>
            <a:chOff x="2522" y="798"/>
            <a:chExt cx="1942" cy="1528"/>
          </a:xfrm>
        </p:grpSpPr>
        <p:sp>
          <p:nvSpPr>
            <p:cNvPr id="23464" name="Oval 4"/>
            <p:cNvSpPr>
              <a:spLocks noChangeArrowheads="1"/>
            </p:cNvSpPr>
            <p:nvPr/>
          </p:nvSpPr>
          <p:spPr bwMode="auto">
            <a:xfrm>
              <a:off x="2826" y="1560"/>
              <a:ext cx="498" cy="46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465" name="Freeform 5"/>
            <p:cNvSpPr>
              <a:spLocks/>
            </p:cNvSpPr>
            <p:nvPr/>
          </p:nvSpPr>
          <p:spPr bwMode="auto">
            <a:xfrm>
              <a:off x="3071" y="1541"/>
              <a:ext cx="252" cy="245"/>
            </a:xfrm>
            <a:custGeom>
              <a:avLst/>
              <a:gdLst>
                <a:gd name="T0" fmla="*/ 0 w 550"/>
                <a:gd name="T1" fmla="*/ 3 h 556"/>
                <a:gd name="T2" fmla="*/ 5 w 550"/>
                <a:gd name="T3" fmla="*/ 3 h 556"/>
                <a:gd name="T4" fmla="*/ 10 w 550"/>
                <a:gd name="T5" fmla="*/ 4 h 556"/>
                <a:gd name="T6" fmla="*/ 15 w 550"/>
                <a:gd name="T7" fmla="*/ 5 h 556"/>
                <a:gd name="T8" fmla="*/ 20 w 550"/>
                <a:gd name="T9" fmla="*/ 7 h 556"/>
                <a:gd name="T10" fmla="*/ 23 w 550"/>
                <a:gd name="T11" fmla="*/ 8 h 556"/>
                <a:gd name="T12" fmla="*/ 28 w 550"/>
                <a:gd name="T13" fmla="*/ 11 h 556"/>
                <a:gd name="T14" fmla="*/ 31 w 550"/>
                <a:gd name="T15" fmla="*/ 13 h 556"/>
                <a:gd name="T16" fmla="*/ 35 w 550"/>
                <a:gd name="T17" fmla="*/ 16 h 556"/>
                <a:gd name="T18" fmla="*/ 38 w 550"/>
                <a:gd name="T19" fmla="*/ 19 h 556"/>
                <a:gd name="T20" fmla="*/ 41 w 550"/>
                <a:gd name="T21" fmla="*/ 23 h 556"/>
                <a:gd name="T22" fmla="*/ 44 w 550"/>
                <a:gd name="T23" fmla="*/ 26 h 556"/>
                <a:gd name="T24" fmla="*/ 46 w 550"/>
                <a:gd name="T25" fmla="*/ 30 h 556"/>
                <a:gd name="T26" fmla="*/ 48 w 550"/>
                <a:gd name="T27" fmla="*/ 34 h 556"/>
                <a:gd name="T28" fmla="*/ 49 w 550"/>
                <a:gd name="T29" fmla="*/ 39 h 556"/>
                <a:gd name="T30" fmla="*/ 49 w 550"/>
                <a:gd name="T31" fmla="*/ 43 h 556"/>
                <a:gd name="T32" fmla="*/ 50 w 550"/>
                <a:gd name="T33" fmla="*/ 48 h 556"/>
                <a:gd name="T34" fmla="*/ 53 w 550"/>
                <a:gd name="T35" fmla="*/ 48 h 556"/>
                <a:gd name="T36" fmla="*/ 53 w 550"/>
                <a:gd name="T37" fmla="*/ 43 h 556"/>
                <a:gd name="T38" fmla="*/ 52 w 550"/>
                <a:gd name="T39" fmla="*/ 38 h 556"/>
                <a:gd name="T40" fmla="*/ 50 w 550"/>
                <a:gd name="T41" fmla="*/ 33 h 556"/>
                <a:gd name="T42" fmla="*/ 49 w 550"/>
                <a:gd name="T43" fmla="*/ 29 h 556"/>
                <a:gd name="T44" fmla="*/ 47 w 550"/>
                <a:gd name="T45" fmla="*/ 25 h 556"/>
                <a:gd name="T46" fmla="*/ 44 w 550"/>
                <a:gd name="T47" fmla="*/ 21 h 556"/>
                <a:gd name="T48" fmla="*/ 41 w 550"/>
                <a:gd name="T49" fmla="*/ 17 h 556"/>
                <a:gd name="T50" fmla="*/ 38 w 550"/>
                <a:gd name="T51" fmla="*/ 14 h 556"/>
                <a:gd name="T52" fmla="*/ 33 w 550"/>
                <a:gd name="T53" fmla="*/ 11 h 556"/>
                <a:gd name="T54" fmla="*/ 29 w 550"/>
                <a:gd name="T55" fmla="*/ 8 h 556"/>
                <a:gd name="T56" fmla="*/ 25 w 550"/>
                <a:gd name="T57" fmla="*/ 6 h 556"/>
                <a:gd name="T58" fmla="*/ 21 w 550"/>
                <a:gd name="T59" fmla="*/ 4 h 556"/>
                <a:gd name="T60" fmla="*/ 16 w 550"/>
                <a:gd name="T61" fmla="*/ 2 h 556"/>
                <a:gd name="T62" fmla="*/ 11 w 550"/>
                <a:gd name="T63" fmla="*/ 1 h 556"/>
                <a:gd name="T64" fmla="*/ 5 w 550"/>
                <a:gd name="T65" fmla="*/ 0 h 556"/>
                <a:gd name="T66" fmla="*/ 0 w 550"/>
                <a:gd name="T67" fmla="*/ 0 h 556"/>
                <a:gd name="T68" fmla="*/ 0 w 550"/>
                <a:gd name="T69" fmla="*/ 3 h 5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0"/>
                <a:gd name="T106" fmla="*/ 0 h 556"/>
                <a:gd name="T107" fmla="*/ 550 w 550"/>
                <a:gd name="T108" fmla="*/ 556 h 5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0" h="556">
                  <a:moveTo>
                    <a:pt x="0" y="35"/>
                  </a:moveTo>
                  <a:lnTo>
                    <a:pt x="55" y="35"/>
                  </a:lnTo>
                  <a:lnTo>
                    <a:pt x="105" y="45"/>
                  </a:lnTo>
                  <a:lnTo>
                    <a:pt x="155" y="55"/>
                  </a:lnTo>
                  <a:lnTo>
                    <a:pt x="205" y="75"/>
                  </a:lnTo>
                  <a:lnTo>
                    <a:pt x="245" y="100"/>
                  </a:lnTo>
                  <a:lnTo>
                    <a:pt x="290" y="125"/>
                  </a:lnTo>
                  <a:lnTo>
                    <a:pt x="325" y="150"/>
                  </a:lnTo>
                  <a:lnTo>
                    <a:pt x="365" y="185"/>
                  </a:lnTo>
                  <a:lnTo>
                    <a:pt x="400" y="225"/>
                  </a:lnTo>
                  <a:lnTo>
                    <a:pt x="425" y="265"/>
                  </a:lnTo>
                  <a:lnTo>
                    <a:pt x="455" y="305"/>
                  </a:lnTo>
                  <a:lnTo>
                    <a:pt x="475" y="350"/>
                  </a:lnTo>
                  <a:lnTo>
                    <a:pt x="495" y="400"/>
                  </a:lnTo>
                  <a:lnTo>
                    <a:pt x="505" y="451"/>
                  </a:lnTo>
                  <a:lnTo>
                    <a:pt x="515" y="501"/>
                  </a:lnTo>
                  <a:lnTo>
                    <a:pt x="520" y="556"/>
                  </a:lnTo>
                  <a:lnTo>
                    <a:pt x="550" y="556"/>
                  </a:lnTo>
                  <a:lnTo>
                    <a:pt x="550" y="501"/>
                  </a:lnTo>
                  <a:lnTo>
                    <a:pt x="540" y="446"/>
                  </a:lnTo>
                  <a:lnTo>
                    <a:pt x="525" y="390"/>
                  </a:lnTo>
                  <a:lnTo>
                    <a:pt x="505" y="340"/>
                  </a:lnTo>
                  <a:lnTo>
                    <a:pt x="485" y="290"/>
                  </a:lnTo>
                  <a:lnTo>
                    <a:pt x="455" y="245"/>
                  </a:lnTo>
                  <a:lnTo>
                    <a:pt x="425" y="200"/>
                  </a:lnTo>
                  <a:lnTo>
                    <a:pt x="390" y="165"/>
                  </a:lnTo>
                  <a:lnTo>
                    <a:pt x="350" y="125"/>
                  </a:lnTo>
                  <a:lnTo>
                    <a:pt x="305" y="95"/>
                  </a:lnTo>
                  <a:lnTo>
                    <a:pt x="260" y="70"/>
                  </a:lnTo>
                  <a:lnTo>
                    <a:pt x="215" y="45"/>
                  </a:lnTo>
                  <a:lnTo>
                    <a:pt x="165" y="25"/>
                  </a:lnTo>
                  <a:lnTo>
                    <a:pt x="110" y="10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66" name="Freeform 6"/>
            <p:cNvSpPr>
              <a:spLocks/>
            </p:cNvSpPr>
            <p:nvPr/>
          </p:nvSpPr>
          <p:spPr bwMode="auto">
            <a:xfrm>
              <a:off x="2818" y="1541"/>
              <a:ext cx="253" cy="245"/>
            </a:xfrm>
            <a:custGeom>
              <a:avLst/>
              <a:gdLst>
                <a:gd name="T0" fmla="*/ 3 w 556"/>
                <a:gd name="T1" fmla="*/ 48 h 556"/>
                <a:gd name="T2" fmla="*/ 4 w 556"/>
                <a:gd name="T3" fmla="*/ 43 h 556"/>
                <a:gd name="T4" fmla="*/ 4 w 556"/>
                <a:gd name="T5" fmla="*/ 39 h 556"/>
                <a:gd name="T6" fmla="*/ 5 w 556"/>
                <a:gd name="T7" fmla="*/ 34 h 556"/>
                <a:gd name="T8" fmla="*/ 7 w 556"/>
                <a:gd name="T9" fmla="*/ 30 h 556"/>
                <a:gd name="T10" fmla="*/ 9 w 556"/>
                <a:gd name="T11" fmla="*/ 26 h 556"/>
                <a:gd name="T12" fmla="*/ 11 w 556"/>
                <a:gd name="T13" fmla="*/ 23 h 556"/>
                <a:gd name="T14" fmla="*/ 15 w 556"/>
                <a:gd name="T15" fmla="*/ 19 h 556"/>
                <a:gd name="T16" fmla="*/ 18 w 556"/>
                <a:gd name="T17" fmla="*/ 16 h 556"/>
                <a:gd name="T18" fmla="*/ 21 w 556"/>
                <a:gd name="T19" fmla="*/ 13 h 556"/>
                <a:gd name="T20" fmla="*/ 25 w 556"/>
                <a:gd name="T21" fmla="*/ 11 h 556"/>
                <a:gd name="T22" fmla="*/ 29 w 556"/>
                <a:gd name="T23" fmla="*/ 8 h 556"/>
                <a:gd name="T24" fmla="*/ 33 w 556"/>
                <a:gd name="T25" fmla="*/ 7 h 556"/>
                <a:gd name="T26" fmla="*/ 38 w 556"/>
                <a:gd name="T27" fmla="*/ 5 h 556"/>
                <a:gd name="T28" fmla="*/ 42 w 556"/>
                <a:gd name="T29" fmla="*/ 4 h 556"/>
                <a:gd name="T30" fmla="*/ 47 w 556"/>
                <a:gd name="T31" fmla="*/ 3 h 556"/>
                <a:gd name="T32" fmla="*/ 52 w 556"/>
                <a:gd name="T33" fmla="*/ 3 h 556"/>
                <a:gd name="T34" fmla="*/ 52 w 556"/>
                <a:gd name="T35" fmla="*/ 0 h 556"/>
                <a:gd name="T36" fmla="*/ 47 w 556"/>
                <a:gd name="T37" fmla="*/ 0 h 556"/>
                <a:gd name="T38" fmla="*/ 41 w 556"/>
                <a:gd name="T39" fmla="*/ 1 h 556"/>
                <a:gd name="T40" fmla="*/ 37 w 556"/>
                <a:gd name="T41" fmla="*/ 2 h 556"/>
                <a:gd name="T42" fmla="*/ 32 w 556"/>
                <a:gd name="T43" fmla="*/ 4 h 556"/>
                <a:gd name="T44" fmla="*/ 27 w 556"/>
                <a:gd name="T45" fmla="*/ 6 h 556"/>
                <a:gd name="T46" fmla="*/ 23 w 556"/>
                <a:gd name="T47" fmla="*/ 8 h 556"/>
                <a:gd name="T48" fmla="*/ 19 w 556"/>
                <a:gd name="T49" fmla="*/ 11 h 556"/>
                <a:gd name="T50" fmla="*/ 15 w 556"/>
                <a:gd name="T51" fmla="*/ 14 h 556"/>
                <a:gd name="T52" fmla="*/ 12 w 556"/>
                <a:gd name="T53" fmla="*/ 17 h 556"/>
                <a:gd name="T54" fmla="*/ 9 w 556"/>
                <a:gd name="T55" fmla="*/ 21 h 556"/>
                <a:gd name="T56" fmla="*/ 7 w 556"/>
                <a:gd name="T57" fmla="*/ 25 h 556"/>
                <a:gd name="T58" fmla="*/ 4 w 556"/>
                <a:gd name="T59" fmla="*/ 29 h 556"/>
                <a:gd name="T60" fmla="*/ 2 w 556"/>
                <a:gd name="T61" fmla="*/ 33 h 556"/>
                <a:gd name="T62" fmla="*/ 1 w 556"/>
                <a:gd name="T63" fmla="*/ 38 h 556"/>
                <a:gd name="T64" fmla="*/ 0 w 556"/>
                <a:gd name="T65" fmla="*/ 43 h 556"/>
                <a:gd name="T66" fmla="*/ 0 w 556"/>
                <a:gd name="T67" fmla="*/ 48 h 556"/>
                <a:gd name="T68" fmla="*/ 3 w 556"/>
                <a:gd name="T69" fmla="*/ 48 h 5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6"/>
                <a:gd name="T106" fmla="*/ 0 h 556"/>
                <a:gd name="T107" fmla="*/ 556 w 556"/>
                <a:gd name="T108" fmla="*/ 556 h 5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6" h="556">
                  <a:moveTo>
                    <a:pt x="35" y="556"/>
                  </a:moveTo>
                  <a:lnTo>
                    <a:pt x="40" y="501"/>
                  </a:lnTo>
                  <a:lnTo>
                    <a:pt x="45" y="451"/>
                  </a:lnTo>
                  <a:lnTo>
                    <a:pt x="60" y="400"/>
                  </a:lnTo>
                  <a:lnTo>
                    <a:pt x="75" y="350"/>
                  </a:lnTo>
                  <a:lnTo>
                    <a:pt x="95" y="305"/>
                  </a:lnTo>
                  <a:lnTo>
                    <a:pt x="120" y="265"/>
                  </a:lnTo>
                  <a:lnTo>
                    <a:pt x="155" y="225"/>
                  </a:lnTo>
                  <a:lnTo>
                    <a:pt x="190" y="185"/>
                  </a:lnTo>
                  <a:lnTo>
                    <a:pt x="225" y="150"/>
                  </a:lnTo>
                  <a:lnTo>
                    <a:pt x="265" y="125"/>
                  </a:lnTo>
                  <a:lnTo>
                    <a:pt x="306" y="100"/>
                  </a:lnTo>
                  <a:lnTo>
                    <a:pt x="351" y="75"/>
                  </a:lnTo>
                  <a:lnTo>
                    <a:pt x="401" y="55"/>
                  </a:lnTo>
                  <a:lnTo>
                    <a:pt x="451" y="45"/>
                  </a:lnTo>
                  <a:lnTo>
                    <a:pt x="501" y="35"/>
                  </a:lnTo>
                  <a:lnTo>
                    <a:pt x="556" y="35"/>
                  </a:lnTo>
                  <a:lnTo>
                    <a:pt x="556" y="0"/>
                  </a:lnTo>
                  <a:lnTo>
                    <a:pt x="496" y="0"/>
                  </a:lnTo>
                  <a:lnTo>
                    <a:pt x="441" y="10"/>
                  </a:lnTo>
                  <a:lnTo>
                    <a:pt x="391" y="25"/>
                  </a:lnTo>
                  <a:lnTo>
                    <a:pt x="341" y="45"/>
                  </a:lnTo>
                  <a:lnTo>
                    <a:pt x="290" y="70"/>
                  </a:lnTo>
                  <a:lnTo>
                    <a:pt x="240" y="95"/>
                  </a:lnTo>
                  <a:lnTo>
                    <a:pt x="200" y="125"/>
                  </a:lnTo>
                  <a:lnTo>
                    <a:pt x="165" y="165"/>
                  </a:lnTo>
                  <a:lnTo>
                    <a:pt x="125" y="200"/>
                  </a:lnTo>
                  <a:lnTo>
                    <a:pt x="95" y="245"/>
                  </a:lnTo>
                  <a:lnTo>
                    <a:pt x="70" y="290"/>
                  </a:lnTo>
                  <a:lnTo>
                    <a:pt x="45" y="340"/>
                  </a:lnTo>
                  <a:lnTo>
                    <a:pt x="25" y="390"/>
                  </a:lnTo>
                  <a:lnTo>
                    <a:pt x="15" y="446"/>
                  </a:lnTo>
                  <a:lnTo>
                    <a:pt x="0" y="501"/>
                  </a:lnTo>
                  <a:lnTo>
                    <a:pt x="0" y="556"/>
                  </a:lnTo>
                  <a:lnTo>
                    <a:pt x="35" y="5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67" name="Freeform 7"/>
            <p:cNvSpPr>
              <a:spLocks/>
            </p:cNvSpPr>
            <p:nvPr/>
          </p:nvSpPr>
          <p:spPr bwMode="auto">
            <a:xfrm>
              <a:off x="2818" y="1786"/>
              <a:ext cx="253" cy="246"/>
            </a:xfrm>
            <a:custGeom>
              <a:avLst/>
              <a:gdLst>
                <a:gd name="T0" fmla="*/ 52 w 556"/>
                <a:gd name="T1" fmla="*/ 45 h 555"/>
                <a:gd name="T2" fmla="*/ 47 w 556"/>
                <a:gd name="T3" fmla="*/ 45 h 555"/>
                <a:gd name="T4" fmla="*/ 42 w 556"/>
                <a:gd name="T5" fmla="*/ 44 h 555"/>
                <a:gd name="T6" fmla="*/ 38 w 556"/>
                <a:gd name="T7" fmla="*/ 43 h 555"/>
                <a:gd name="T8" fmla="*/ 33 w 556"/>
                <a:gd name="T9" fmla="*/ 42 h 555"/>
                <a:gd name="T10" fmla="*/ 29 w 556"/>
                <a:gd name="T11" fmla="*/ 40 h 555"/>
                <a:gd name="T12" fmla="*/ 25 w 556"/>
                <a:gd name="T13" fmla="*/ 38 h 555"/>
                <a:gd name="T14" fmla="*/ 21 w 556"/>
                <a:gd name="T15" fmla="*/ 35 h 555"/>
                <a:gd name="T16" fmla="*/ 18 w 556"/>
                <a:gd name="T17" fmla="*/ 32 h 555"/>
                <a:gd name="T18" fmla="*/ 15 w 556"/>
                <a:gd name="T19" fmla="*/ 29 h 555"/>
                <a:gd name="T20" fmla="*/ 11 w 556"/>
                <a:gd name="T21" fmla="*/ 25 h 555"/>
                <a:gd name="T22" fmla="*/ 9 w 556"/>
                <a:gd name="T23" fmla="*/ 21 h 555"/>
                <a:gd name="T24" fmla="*/ 7 w 556"/>
                <a:gd name="T25" fmla="*/ 17 h 555"/>
                <a:gd name="T26" fmla="*/ 5 w 556"/>
                <a:gd name="T27" fmla="*/ 14 h 555"/>
                <a:gd name="T28" fmla="*/ 4 w 556"/>
                <a:gd name="T29" fmla="*/ 9 h 555"/>
                <a:gd name="T30" fmla="*/ 4 w 556"/>
                <a:gd name="T31" fmla="*/ 4 h 555"/>
                <a:gd name="T32" fmla="*/ 3 w 556"/>
                <a:gd name="T33" fmla="*/ 0 h 555"/>
                <a:gd name="T34" fmla="*/ 0 w 556"/>
                <a:gd name="T35" fmla="*/ 0 h 555"/>
                <a:gd name="T36" fmla="*/ 0 w 556"/>
                <a:gd name="T37" fmla="*/ 5 h 555"/>
                <a:gd name="T38" fmla="*/ 1 w 556"/>
                <a:gd name="T39" fmla="*/ 10 h 555"/>
                <a:gd name="T40" fmla="*/ 2 w 556"/>
                <a:gd name="T41" fmla="*/ 14 h 555"/>
                <a:gd name="T42" fmla="*/ 4 w 556"/>
                <a:gd name="T43" fmla="*/ 19 h 555"/>
                <a:gd name="T44" fmla="*/ 7 w 556"/>
                <a:gd name="T45" fmla="*/ 23 h 555"/>
                <a:gd name="T46" fmla="*/ 9 w 556"/>
                <a:gd name="T47" fmla="*/ 27 h 555"/>
                <a:gd name="T48" fmla="*/ 12 w 556"/>
                <a:gd name="T49" fmla="*/ 31 h 555"/>
                <a:gd name="T50" fmla="*/ 15 w 556"/>
                <a:gd name="T51" fmla="*/ 35 h 555"/>
                <a:gd name="T52" fmla="*/ 19 w 556"/>
                <a:gd name="T53" fmla="*/ 37 h 555"/>
                <a:gd name="T54" fmla="*/ 23 w 556"/>
                <a:gd name="T55" fmla="*/ 40 h 555"/>
                <a:gd name="T56" fmla="*/ 27 w 556"/>
                <a:gd name="T57" fmla="*/ 43 h 555"/>
                <a:gd name="T58" fmla="*/ 32 w 556"/>
                <a:gd name="T59" fmla="*/ 44 h 555"/>
                <a:gd name="T60" fmla="*/ 37 w 556"/>
                <a:gd name="T61" fmla="*/ 46 h 555"/>
                <a:gd name="T62" fmla="*/ 41 w 556"/>
                <a:gd name="T63" fmla="*/ 47 h 555"/>
                <a:gd name="T64" fmla="*/ 47 w 556"/>
                <a:gd name="T65" fmla="*/ 48 h 555"/>
                <a:gd name="T66" fmla="*/ 52 w 556"/>
                <a:gd name="T67" fmla="*/ 48 h 555"/>
                <a:gd name="T68" fmla="*/ 52 w 556"/>
                <a:gd name="T69" fmla="*/ 45 h 5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6"/>
                <a:gd name="T106" fmla="*/ 0 h 555"/>
                <a:gd name="T107" fmla="*/ 556 w 556"/>
                <a:gd name="T108" fmla="*/ 555 h 5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6" h="555">
                  <a:moveTo>
                    <a:pt x="556" y="520"/>
                  </a:moveTo>
                  <a:lnTo>
                    <a:pt x="501" y="520"/>
                  </a:lnTo>
                  <a:lnTo>
                    <a:pt x="451" y="510"/>
                  </a:lnTo>
                  <a:lnTo>
                    <a:pt x="401" y="495"/>
                  </a:lnTo>
                  <a:lnTo>
                    <a:pt x="351" y="480"/>
                  </a:lnTo>
                  <a:lnTo>
                    <a:pt x="306" y="455"/>
                  </a:lnTo>
                  <a:lnTo>
                    <a:pt x="265" y="430"/>
                  </a:lnTo>
                  <a:lnTo>
                    <a:pt x="225" y="400"/>
                  </a:lnTo>
                  <a:lnTo>
                    <a:pt x="190" y="370"/>
                  </a:lnTo>
                  <a:lnTo>
                    <a:pt x="155" y="330"/>
                  </a:lnTo>
                  <a:lnTo>
                    <a:pt x="120" y="290"/>
                  </a:lnTo>
                  <a:lnTo>
                    <a:pt x="95" y="245"/>
                  </a:lnTo>
                  <a:lnTo>
                    <a:pt x="75" y="200"/>
                  </a:lnTo>
                  <a:lnTo>
                    <a:pt x="60" y="155"/>
                  </a:lnTo>
                  <a:lnTo>
                    <a:pt x="45" y="105"/>
                  </a:lnTo>
                  <a:lnTo>
                    <a:pt x="40" y="5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15" y="110"/>
                  </a:lnTo>
                  <a:lnTo>
                    <a:pt x="25" y="165"/>
                  </a:lnTo>
                  <a:lnTo>
                    <a:pt x="45" y="215"/>
                  </a:lnTo>
                  <a:lnTo>
                    <a:pt x="70" y="265"/>
                  </a:lnTo>
                  <a:lnTo>
                    <a:pt x="95" y="310"/>
                  </a:lnTo>
                  <a:lnTo>
                    <a:pt x="125" y="350"/>
                  </a:lnTo>
                  <a:lnTo>
                    <a:pt x="165" y="395"/>
                  </a:lnTo>
                  <a:lnTo>
                    <a:pt x="200" y="425"/>
                  </a:lnTo>
                  <a:lnTo>
                    <a:pt x="240" y="460"/>
                  </a:lnTo>
                  <a:lnTo>
                    <a:pt x="290" y="490"/>
                  </a:lnTo>
                  <a:lnTo>
                    <a:pt x="341" y="510"/>
                  </a:lnTo>
                  <a:lnTo>
                    <a:pt x="391" y="530"/>
                  </a:lnTo>
                  <a:lnTo>
                    <a:pt x="441" y="545"/>
                  </a:lnTo>
                  <a:lnTo>
                    <a:pt x="496" y="550"/>
                  </a:lnTo>
                  <a:lnTo>
                    <a:pt x="556" y="555"/>
                  </a:lnTo>
                  <a:lnTo>
                    <a:pt x="556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68" name="Freeform 8"/>
            <p:cNvSpPr>
              <a:spLocks/>
            </p:cNvSpPr>
            <p:nvPr/>
          </p:nvSpPr>
          <p:spPr bwMode="auto">
            <a:xfrm>
              <a:off x="3071" y="1786"/>
              <a:ext cx="252" cy="246"/>
            </a:xfrm>
            <a:custGeom>
              <a:avLst/>
              <a:gdLst>
                <a:gd name="T0" fmla="*/ 50 w 550"/>
                <a:gd name="T1" fmla="*/ 0 h 555"/>
                <a:gd name="T2" fmla="*/ 49 w 550"/>
                <a:gd name="T3" fmla="*/ 4 h 555"/>
                <a:gd name="T4" fmla="*/ 49 w 550"/>
                <a:gd name="T5" fmla="*/ 9 h 555"/>
                <a:gd name="T6" fmla="*/ 48 w 550"/>
                <a:gd name="T7" fmla="*/ 14 h 555"/>
                <a:gd name="T8" fmla="*/ 46 w 550"/>
                <a:gd name="T9" fmla="*/ 17 h 555"/>
                <a:gd name="T10" fmla="*/ 44 w 550"/>
                <a:gd name="T11" fmla="*/ 21 h 555"/>
                <a:gd name="T12" fmla="*/ 41 w 550"/>
                <a:gd name="T13" fmla="*/ 25 h 555"/>
                <a:gd name="T14" fmla="*/ 38 w 550"/>
                <a:gd name="T15" fmla="*/ 29 h 555"/>
                <a:gd name="T16" fmla="*/ 35 w 550"/>
                <a:gd name="T17" fmla="*/ 32 h 555"/>
                <a:gd name="T18" fmla="*/ 31 w 550"/>
                <a:gd name="T19" fmla="*/ 35 h 555"/>
                <a:gd name="T20" fmla="*/ 28 w 550"/>
                <a:gd name="T21" fmla="*/ 38 h 555"/>
                <a:gd name="T22" fmla="*/ 23 w 550"/>
                <a:gd name="T23" fmla="*/ 40 h 555"/>
                <a:gd name="T24" fmla="*/ 20 w 550"/>
                <a:gd name="T25" fmla="*/ 42 h 555"/>
                <a:gd name="T26" fmla="*/ 15 w 550"/>
                <a:gd name="T27" fmla="*/ 43 h 555"/>
                <a:gd name="T28" fmla="*/ 10 w 550"/>
                <a:gd name="T29" fmla="*/ 44 h 555"/>
                <a:gd name="T30" fmla="*/ 5 w 550"/>
                <a:gd name="T31" fmla="*/ 45 h 555"/>
                <a:gd name="T32" fmla="*/ 0 w 550"/>
                <a:gd name="T33" fmla="*/ 45 h 555"/>
                <a:gd name="T34" fmla="*/ 0 w 550"/>
                <a:gd name="T35" fmla="*/ 48 h 555"/>
                <a:gd name="T36" fmla="*/ 5 w 550"/>
                <a:gd name="T37" fmla="*/ 48 h 555"/>
                <a:gd name="T38" fmla="*/ 11 w 550"/>
                <a:gd name="T39" fmla="*/ 47 h 555"/>
                <a:gd name="T40" fmla="*/ 16 w 550"/>
                <a:gd name="T41" fmla="*/ 46 h 555"/>
                <a:gd name="T42" fmla="*/ 21 w 550"/>
                <a:gd name="T43" fmla="*/ 44 h 555"/>
                <a:gd name="T44" fmla="*/ 25 w 550"/>
                <a:gd name="T45" fmla="*/ 43 h 555"/>
                <a:gd name="T46" fmla="*/ 29 w 550"/>
                <a:gd name="T47" fmla="*/ 40 h 555"/>
                <a:gd name="T48" fmla="*/ 33 w 550"/>
                <a:gd name="T49" fmla="*/ 37 h 555"/>
                <a:gd name="T50" fmla="*/ 38 w 550"/>
                <a:gd name="T51" fmla="*/ 35 h 555"/>
                <a:gd name="T52" fmla="*/ 41 w 550"/>
                <a:gd name="T53" fmla="*/ 31 h 555"/>
                <a:gd name="T54" fmla="*/ 44 w 550"/>
                <a:gd name="T55" fmla="*/ 27 h 555"/>
                <a:gd name="T56" fmla="*/ 47 w 550"/>
                <a:gd name="T57" fmla="*/ 23 h 555"/>
                <a:gd name="T58" fmla="*/ 49 w 550"/>
                <a:gd name="T59" fmla="*/ 19 h 555"/>
                <a:gd name="T60" fmla="*/ 50 w 550"/>
                <a:gd name="T61" fmla="*/ 14 h 555"/>
                <a:gd name="T62" fmla="*/ 52 w 550"/>
                <a:gd name="T63" fmla="*/ 10 h 555"/>
                <a:gd name="T64" fmla="*/ 53 w 550"/>
                <a:gd name="T65" fmla="*/ 5 h 555"/>
                <a:gd name="T66" fmla="*/ 53 w 550"/>
                <a:gd name="T67" fmla="*/ 0 h 555"/>
                <a:gd name="T68" fmla="*/ 50 w 550"/>
                <a:gd name="T69" fmla="*/ 0 h 5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0"/>
                <a:gd name="T106" fmla="*/ 0 h 555"/>
                <a:gd name="T107" fmla="*/ 550 w 550"/>
                <a:gd name="T108" fmla="*/ 555 h 5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0" h="555">
                  <a:moveTo>
                    <a:pt x="520" y="0"/>
                  </a:moveTo>
                  <a:lnTo>
                    <a:pt x="515" y="50"/>
                  </a:lnTo>
                  <a:lnTo>
                    <a:pt x="505" y="105"/>
                  </a:lnTo>
                  <a:lnTo>
                    <a:pt x="495" y="155"/>
                  </a:lnTo>
                  <a:lnTo>
                    <a:pt x="475" y="200"/>
                  </a:lnTo>
                  <a:lnTo>
                    <a:pt x="455" y="245"/>
                  </a:lnTo>
                  <a:lnTo>
                    <a:pt x="425" y="290"/>
                  </a:lnTo>
                  <a:lnTo>
                    <a:pt x="400" y="330"/>
                  </a:lnTo>
                  <a:lnTo>
                    <a:pt x="365" y="370"/>
                  </a:lnTo>
                  <a:lnTo>
                    <a:pt x="325" y="400"/>
                  </a:lnTo>
                  <a:lnTo>
                    <a:pt x="290" y="430"/>
                  </a:lnTo>
                  <a:lnTo>
                    <a:pt x="245" y="455"/>
                  </a:lnTo>
                  <a:lnTo>
                    <a:pt x="205" y="480"/>
                  </a:lnTo>
                  <a:lnTo>
                    <a:pt x="155" y="495"/>
                  </a:lnTo>
                  <a:lnTo>
                    <a:pt x="105" y="510"/>
                  </a:lnTo>
                  <a:lnTo>
                    <a:pt x="55" y="520"/>
                  </a:lnTo>
                  <a:lnTo>
                    <a:pt x="0" y="520"/>
                  </a:lnTo>
                  <a:lnTo>
                    <a:pt x="0" y="555"/>
                  </a:lnTo>
                  <a:lnTo>
                    <a:pt x="55" y="550"/>
                  </a:lnTo>
                  <a:lnTo>
                    <a:pt x="110" y="545"/>
                  </a:lnTo>
                  <a:lnTo>
                    <a:pt x="165" y="530"/>
                  </a:lnTo>
                  <a:lnTo>
                    <a:pt x="215" y="510"/>
                  </a:lnTo>
                  <a:lnTo>
                    <a:pt x="260" y="490"/>
                  </a:lnTo>
                  <a:lnTo>
                    <a:pt x="305" y="460"/>
                  </a:lnTo>
                  <a:lnTo>
                    <a:pt x="350" y="425"/>
                  </a:lnTo>
                  <a:lnTo>
                    <a:pt x="390" y="395"/>
                  </a:lnTo>
                  <a:lnTo>
                    <a:pt x="425" y="350"/>
                  </a:lnTo>
                  <a:lnTo>
                    <a:pt x="455" y="310"/>
                  </a:lnTo>
                  <a:lnTo>
                    <a:pt x="485" y="265"/>
                  </a:lnTo>
                  <a:lnTo>
                    <a:pt x="505" y="215"/>
                  </a:lnTo>
                  <a:lnTo>
                    <a:pt x="525" y="165"/>
                  </a:lnTo>
                  <a:lnTo>
                    <a:pt x="540" y="110"/>
                  </a:lnTo>
                  <a:lnTo>
                    <a:pt x="550" y="55"/>
                  </a:lnTo>
                  <a:lnTo>
                    <a:pt x="550" y="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69" name="Freeform 9"/>
            <p:cNvSpPr>
              <a:spLocks/>
            </p:cNvSpPr>
            <p:nvPr/>
          </p:nvSpPr>
          <p:spPr bwMode="auto">
            <a:xfrm>
              <a:off x="3053" y="2253"/>
              <a:ext cx="37" cy="46"/>
            </a:xfrm>
            <a:custGeom>
              <a:avLst/>
              <a:gdLst>
                <a:gd name="T0" fmla="*/ 4 w 80"/>
                <a:gd name="T1" fmla="*/ 0 h 105"/>
                <a:gd name="T2" fmla="*/ 0 w 80"/>
                <a:gd name="T3" fmla="*/ 0 h 105"/>
                <a:gd name="T4" fmla="*/ 4 w 80"/>
                <a:gd name="T5" fmla="*/ 9 h 105"/>
                <a:gd name="T6" fmla="*/ 8 w 80"/>
                <a:gd name="T7" fmla="*/ 0 h 105"/>
                <a:gd name="T8" fmla="*/ 4 w 80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05"/>
                <a:gd name="T17" fmla="*/ 80 w 80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05">
                  <a:moveTo>
                    <a:pt x="40" y="0"/>
                  </a:moveTo>
                  <a:lnTo>
                    <a:pt x="0" y="0"/>
                  </a:lnTo>
                  <a:lnTo>
                    <a:pt x="40" y="105"/>
                  </a:lnTo>
                  <a:lnTo>
                    <a:pt x="8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70" name="Freeform 10"/>
            <p:cNvSpPr>
              <a:spLocks/>
            </p:cNvSpPr>
            <p:nvPr/>
          </p:nvSpPr>
          <p:spPr bwMode="auto">
            <a:xfrm>
              <a:off x="3063" y="2045"/>
              <a:ext cx="15" cy="208"/>
            </a:xfrm>
            <a:custGeom>
              <a:avLst/>
              <a:gdLst>
                <a:gd name="T0" fmla="*/ 2 w 35"/>
                <a:gd name="T1" fmla="*/ 0 h 470"/>
                <a:gd name="T2" fmla="*/ 0 w 35"/>
                <a:gd name="T3" fmla="*/ 0 h 470"/>
                <a:gd name="T4" fmla="*/ 0 w 35"/>
                <a:gd name="T5" fmla="*/ 41 h 470"/>
                <a:gd name="T6" fmla="*/ 3 w 35"/>
                <a:gd name="T7" fmla="*/ 41 h 470"/>
                <a:gd name="T8" fmla="*/ 3 w 35"/>
                <a:gd name="T9" fmla="*/ 0 h 470"/>
                <a:gd name="T10" fmla="*/ 2 w 35"/>
                <a:gd name="T11" fmla="*/ 0 h 4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0"/>
                <a:gd name="T20" fmla="*/ 35 w 35"/>
                <a:gd name="T21" fmla="*/ 470 h 4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0">
                  <a:moveTo>
                    <a:pt x="20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35" y="470"/>
                  </a:lnTo>
                  <a:lnTo>
                    <a:pt x="3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71" name="Freeform 11"/>
            <p:cNvSpPr>
              <a:spLocks/>
            </p:cNvSpPr>
            <p:nvPr/>
          </p:nvSpPr>
          <p:spPr bwMode="auto">
            <a:xfrm>
              <a:off x="2738" y="1442"/>
              <a:ext cx="48" cy="43"/>
            </a:xfrm>
            <a:custGeom>
              <a:avLst/>
              <a:gdLst>
                <a:gd name="T0" fmla="*/ 2 w 105"/>
                <a:gd name="T1" fmla="*/ 3 h 100"/>
                <a:gd name="T2" fmla="*/ 0 w 105"/>
                <a:gd name="T3" fmla="*/ 6 h 100"/>
                <a:gd name="T4" fmla="*/ 10 w 105"/>
                <a:gd name="T5" fmla="*/ 8 h 100"/>
                <a:gd name="T6" fmla="*/ 5 w 105"/>
                <a:gd name="T7" fmla="*/ 0 h 100"/>
                <a:gd name="T8" fmla="*/ 2 w 105"/>
                <a:gd name="T9" fmla="*/ 3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00"/>
                <a:gd name="T17" fmla="*/ 105 w 105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00">
                  <a:moveTo>
                    <a:pt x="25" y="35"/>
                  </a:moveTo>
                  <a:lnTo>
                    <a:pt x="0" y="70"/>
                  </a:lnTo>
                  <a:lnTo>
                    <a:pt x="105" y="100"/>
                  </a:lnTo>
                  <a:lnTo>
                    <a:pt x="55" y="0"/>
                  </a:lnTo>
                  <a:lnTo>
                    <a:pt x="25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72" name="Freeform 12"/>
            <p:cNvSpPr>
              <a:spLocks/>
            </p:cNvSpPr>
            <p:nvPr/>
          </p:nvSpPr>
          <p:spPr bwMode="auto">
            <a:xfrm>
              <a:off x="2522" y="1262"/>
              <a:ext cx="234" cy="201"/>
            </a:xfrm>
            <a:custGeom>
              <a:avLst/>
              <a:gdLst>
                <a:gd name="T0" fmla="*/ 0 w 515"/>
                <a:gd name="T1" fmla="*/ 1 h 455"/>
                <a:gd name="T2" fmla="*/ 0 w 515"/>
                <a:gd name="T3" fmla="*/ 3 h 455"/>
                <a:gd name="T4" fmla="*/ 46 w 515"/>
                <a:gd name="T5" fmla="*/ 39 h 455"/>
                <a:gd name="T6" fmla="*/ 48 w 515"/>
                <a:gd name="T7" fmla="*/ 37 h 455"/>
                <a:gd name="T8" fmla="*/ 2 w 515"/>
                <a:gd name="T9" fmla="*/ 0 h 455"/>
                <a:gd name="T10" fmla="*/ 0 w 515"/>
                <a:gd name="T11" fmla="*/ 1 h 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5"/>
                <a:gd name="T19" fmla="*/ 0 h 455"/>
                <a:gd name="T20" fmla="*/ 515 w 515"/>
                <a:gd name="T21" fmla="*/ 455 h 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5" h="455">
                  <a:moveTo>
                    <a:pt x="5" y="15"/>
                  </a:moveTo>
                  <a:lnTo>
                    <a:pt x="0" y="30"/>
                  </a:lnTo>
                  <a:lnTo>
                    <a:pt x="495" y="455"/>
                  </a:lnTo>
                  <a:lnTo>
                    <a:pt x="515" y="430"/>
                  </a:lnTo>
                  <a:lnTo>
                    <a:pt x="20" y="0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73" name="Freeform 13"/>
            <p:cNvSpPr>
              <a:spLocks/>
            </p:cNvSpPr>
            <p:nvPr/>
          </p:nvSpPr>
          <p:spPr bwMode="auto">
            <a:xfrm>
              <a:off x="3060" y="1335"/>
              <a:ext cx="36" cy="46"/>
            </a:xfrm>
            <a:custGeom>
              <a:avLst/>
              <a:gdLst>
                <a:gd name="T0" fmla="*/ 4 w 80"/>
                <a:gd name="T1" fmla="*/ 0 h 105"/>
                <a:gd name="T2" fmla="*/ 0 w 80"/>
                <a:gd name="T3" fmla="*/ 0 h 105"/>
                <a:gd name="T4" fmla="*/ 4 w 80"/>
                <a:gd name="T5" fmla="*/ 9 h 105"/>
                <a:gd name="T6" fmla="*/ 7 w 80"/>
                <a:gd name="T7" fmla="*/ 0 h 105"/>
                <a:gd name="T8" fmla="*/ 4 w 80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05"/>
                <a:gd name="T17" fmla="*/ 80 w 80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05">
                  <a:moveTo>
                    <a:pt x="40" y="0"/>
                  </a:moveTo>
                  <a:lnTo>
                    <a:pt x="0" y="0"/>
                  </a:lnTo>
                  <a:lnTo>
                    <a:pt x="40" y="105"/>
                  </a:lnTo>
                  <a:lnTo>
                    <a:pt x="8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74" name="Freeform 14"/>
            <p:cNvSpPr>
              <a:spLocks/>
            </p:cNvSpPr>
            <p:nvPr/>
          </p:nvSpPr>
          <p:spPr bwMode="auto">
            <a:xfrm>
              <a:off x="3070" y="1143"/>
              <a:ext cx="15" cy="192"/>
            </a:xfrm>
            <a:custGeom>
              <a:avLst/>
              <a:gdLst>
                <a:gd name="T0" fmla="*/ 2 w 35"/>
                <a:gd name="T1" fmla="*/ 0 h 435"/>
                <a:gd name="T2" fmla="*/ 0 w 35"/>
                <a:gd name="T3" fmla="*/ 0 h 435"/>
                <a:gd name="T4" fmla="*/ 0 w 35"/>
                <a:gd name="T5" fmla="*/ 38 h 435"/>
                <a:gd name="T6" fmla="*/ 3 w 35"/>
                <a:gd name="T7" fmla="*/ 38 h 435"/>
                <a:gd name="T8" fmla="*/ 3 w 35"/>
                <a:gd name="T9" fmla="*/ 0 h 435"/>
                <a:gd name="T10" fmla="*/ 2 w 35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35"/>
                <a:gd name="T20" fmla="*/ 35 w 35"/>
                <a:gd name="T21" fmla="*/ 435 h 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35">
                  <a:moveTo>
                    <a:pt x="20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35" y="435"/>
                  </a:lnTo>
                  <a:lnTo>
                    <a:pt x="3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75" name="Freeform 15"/>
            <p:cNvSpPr>
              <a:spLocks/>
            </p:cNvSpPr>
            <p:nvPr/>
          </p:nvSpPr>
          <p:spPr bwMode="auto">
            <a:xfrm>
              <a:off x="3377" y="1477"/>
              <a:ext cx="45" cy="46"/>
            </a:xfrm>
            <a:custGeom>
              <a:avLst/>
              <a:gdLst>
                <a:gd name="T0" fmla="*/ 7 w 100"/>
                <a:gd name="T1" fmla="*/ 3 h 105"/>
                <a:gd name="T2" fmla="*/ 4 w 100"/>
                <a:gd name="T3" fmla="*/ 0 h 105"/>
                <a:gd name="T4" fmla="*/ 0 w 100"/>
                <a:gd name="T5" fmla="*/ 9 h 105"/>
                <a:gd name="T6" fmla="*/ 9 w 100"/>
                <a:gd name="T7" fmla="*/ 5 h 105"/>
                <a:gd name="T8" fmla="*/ 7 w 100"/>
                <a:gd name="T9" fmla="*/ 3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05"/>
                <a:gd name="T17" fmla="*/ 100 w 100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05">
                  <a:moveTo>
                    <a:pt x="75" y="30"/>
                  </a:moveTo>
                  <a:lnTo>
                    <a:pt x="45" y="0"/>
                  </a:lnTo>
                  <a:lnTo>
                    <a:pt x="0" y="105"/>
                  </a:lnTo>
                  <a:lnTo>
                    <a:pt x="100" y="60"/>
                  </a:lnTo>
                  <a:lnTo>
                    <a:pt x="7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76" name="Freeform 16"/>
            <p:cNvSpPr>
              <a:spLocks/>
            </p:cNvSpPr>
            <p:nvPr/>
          </p:nvSpPr>
          <p:spPr bwMode="auto">
            <a:xfrm>
              <a:off x="3404" y="1306"/>
              <a:ext cx="196" cy="190"/>
            </a:xfrm>
            <a:custGeom>
              <a:avLst/>
              <a:gdLst>
                <a:gd name="T0" fmla="*/ 39 w 431"/>
                <a:gd name="T1" fmla="*/ 1 h 430"/>
                <a:gd name="T2" fmla="*/ 38 w 431"/>
                <a:gd name="T3" fmla="*/ 0 h 430"/>
                <a:gd name="T4" fmla="*/ 0 w 431"/>
                <a:gd name="T5" fmla="*/ 35 h 430"/>
                <a:gd name="T6" fmla="*/ 2 w 431"/>
                <a:gd name="T7" fmla="*/ 37 h 430"/>
                <a:gd name="T8" fmla="*/ 40 w 431"/>
                <a:gd name="T9" fmla="*/ 2 h 430"/>
                <a:gd name="T10" fmla="*/ 39 w 431"/>
                <a:gd name="T11" fmla="*/ 1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1"/>
                <a:gd name="T19" fmla="*/ 0 h 430"/>
                <a:gd name="T20" fmla="*/ 431 w 431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1" h="430">
                  <a:moveTo>
                    <a:pt x="416" y="10"/>
                  </a:moveTo>
                  <a:lnTo>
                    <a:pt x="406" y="0"/>
                  </a:lnTo>
                  <a:lnTo>
                    <a:pt x="0" y="405"/>
                  </a:lnTo>
                  <a:lnTo>
                    <a:pt x="20" y="430"/>
                  </a:lnTo>
                  <a:lnTo>
                    <a:pt x="431" y="25"/>
                  </a:lnTo>
                  <a:lnTo>
                    <a:pt x="41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77" name="Freeform 17"/>
            <p:cNvSpPr>
              <a:spLocks/>
            </p:cNvSpPr>
            <p:nvPr/>
          </p:nvSpPr>
          <p:spPr bwMode="auto">
            <a:xfrm>
              <a:off x="2763" y="1474"/>
              <a:ext cx="193" cy="186"/>
            </a:xfrm>
            <a:custGeom>
              <a:avLst/>
              <a:gdLst>
                <a:gd name="T0" fmla="*/ 40 w 421"/>
                <a:gd name="T1" fmla="*/ 16 h 420"/>
                <a:gd name="T2" fmla="*/ 39 w 421"/>
                <a:gd name="T3" fmla="*/ 12 h 420"/>
                <a:gd name="T4" fmla="*/ 38 w 421"/>
                <a:gd name="T5" fmla="*/ 10 h 420"/>
                <a:gd name="T6" fmla="*/ 36 w 421"/>
                <a:gd name="T7" fmla="*/ 7 h 420"/>
                <a:gd name="T8" fmla="*/ 33 w 421"/>
                <a:gd name="T9" fmla="*/ 4 h 420"/>
                <a:gd name="T10" fmla="*/ 30 w 421"/>
                <a:gd name="T11" fmla="*/ 2 h 420"/>
                <a:gd name="T12" fmla="*/ 27 w 421"/>
                <a:gd name="T13" fmla="*/ 1 h 420"/>
                <a:gd name="T14" fmla="*/ 22 w 421"/>
                <a:gd name="T15" fmla="*/ 0 h 420"/>
                <a:gd name="T16" fmla="*/ 18 w 421"/>
                <a:gd name="T17" fmla="*/ 0 h 420"/>
                <a:gd name="T18" fmla="*/ 15 w 421"/>
                <a:gd name="T19" fmla="*/ 1 h 420"/>
                <a:gd name="T20" fmla="*/ 11 w 421"/>
                <a:gd name="T21" fmla="*/ 2 h 420"/>
                <a:gd name="T22" fmla="*/ 7 w 421"/>
                <a:gd name="T23" fmla="*/ 4 h 420"/>
                <a:gd name="T24" fmla="*/ 5 w 421"/>
                <a:gd name="T25" fmla="*/ 7 h 420"/>
                <a:gd name="T26" fmla="*/ 2 w 421"/>
                <a:gd name="T27" fmla="*/ 10 h 420"/>
                <a:gd name="T28" fmla="*/ 0 w 421"/>
                <a:gd name="T29" fmla="*/ 12 h 420"/>
                <a:gd name="T30" fmla="*/ 0 w 421"/>
                <a:gd name="T31" fmla="*/ 16 h 420"/>
                <a:gd name="T32" fmla="*/ 0 w 421"/>
                <a:gd name="T33" fmla="*/ 20 h 420"/>
                <a:gd name="T34" fmla="*/ 0 w 421"/>
                <a:gd name="T35" fmla="*/ 24 h 420"/>
                <a:gd name="T36" fmla="*/ 2 w 421"/>
                <a:gd name="T37" fmla="*/ 27 h 420"/>
                <a:gd name="T38" fmla="*/ 5 w 421"/>
                <a:gd name="T39" fmla="*/ 30 h 420"/>
                <a:gd name="T40" fmla="*/ 7 w 421"/>
                <a:gd name="T41" fmla="*/ 33 h 420"/>
                <a:gd name="T42" fmla="*/ 11 w 421"/>
                <a:gd name="T43" fmla="*/ 35 h 420"/>
                <a:gd name="T44" fmla="*/ 15 w 421"/>
                <a:gd name="T45" fmla="*/ 36 h 420"/>
                <a:gd name="T46" fmla="*/ 18 w 421"/>
                <a:gd name="T47" fmla="*/ 36 h 420"/>
                <a:gd name="T48" fmla="*/ 22 w 421"/>
                <a:gd name="T49" fmla="*/ 36 h 420"/>
                <a:gd name="T50" fmla="*/ 27 w 421"/>
                <a:gd name="T51" fmla="*/ 36 h 420"/>
                <a:gd name="T52" fmla="*/ 30 w 421"/>
                <a:gd name="T53" fmla="*/ 35 h 420"/>
                <a:gd name="T54" fmla="*/ 33 w 421"/>
                <a:gd name="T55" fmla="*/ 33 h 420"/>
                <a:gd name="T56" fmla="*/ 36 w 421"/>
                <a:gd name="T57" fmla="*/ 30 h 420"/>
                <a:gd name="T58" fmla="*/ 38 w 421"/>
                <a:gd name="T59" fmla="*/ 27 h 420"/>
                <a:gd name="T60" fmla="*/ 39 w 421"/>
                <a:gd name="T61" fmla="*/ 24 h 420"/>
                <a:gd name="T62" fmla="*/ 40 w 421"/>
                <a:gd name="T63" fmla="*/ 20 h 4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420"/>
                <a:gd name="T98" fmla="*/ 421 w 421"/>
                <a:gd name="T99" fmla="*/ 420 h 4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420">
                  <a:moveTo>
                    <a:pt x="421" y="210"/>
                  </a:moveTo>
                  <a:lnTo>
                    <a:pt x="421" y="185"/>
                  </a:lnTo>
                  <a:lnTo>
                    <a:pt x="416" y="170"/>
                  </a:lnTo>
                  <a:lnTo>
                    <a:pt x="411" y="145"/>
                  </a:lnTo>
                  <a:lnTo>
                    <a:pt x="400" y="130"/>
                  </a:lnTo>
                  <a:lnTo>
                    <a:pt x="395" y="110"/>
                  </a:lnTo>
                  <a:lnTo>
                    <a:pt x="385" y="90"/>
                  </a:lnTo>
                  <a:lnTo>
                    <a:pt x="370" y="75"/>
                  </a:lnTo>
                  <a:lnTo>
                    <a:pt x="360" y="60"/>
                  </a:lnTo>
                  <a:lnTo>
                    <a:pt x="345" y="45"/>
                  </a:lnTo>
                  <a:lnTo>
                    <a:pt x="325" y="35"/>
                  </a:lnTo>
                  <a:lnTo>
                    <a:pt x="310" y="25"/>
                  </a:lnTo>
                  <a:lnTo>
                    <a:pt x="290" y="15"/>
                  </a:lnTo>
                  <a:lnTo>
                    <a:pt x="275" y="10"/>
                  </a:lnTo>
                  <a:lnTo>
                    <a:pt x="250" y="5"/>
                  </a:lnTo>
                  <a:lnTo>
                    <a:pt x="230" y="0"/>
                  </a:lnTo>
                  <a:lnTo>
                    <a:pt x="210" y="0"/>
                  </a:lnTo>
                  <a:lnTo>
                    <a:pt x="190" y="0"/>
                  </a:lnTo>
                  <a:lnTo>
                    <a:pt x="165" y="5"/>
                  </a:lnTo>
                  <a:lnTo>
                    <a:pt x="150" y="10"/>
                  </a:lnTo>
                  <a:lnTo>
                    <a:pt x="125" y="15"/>
                  </a:lnTo>
                  <a:lnTo>
                    <a:pt x="110" y="25"/>
                  </a:lnTo>
                  <a:lnTo>
                    <a:pt x="90" y="35"/>
                  </a:lnTo>
                  <a:lnTo>
                    <a:pt x="75" y="45"/>
                  </a:lnTo>
                  <a:lnTo>
                    <a:pt x="60" y="60"/>
                  </a:lnTo>
                  <a:lnTo>
                    <a:pt x="50" y="75"/>
                  </a:lnTo>
                  <a:lnTo>
                    <a:pt x="35" y="90"/>
                  </a:lnTo>
                  <a:lnTo>
                    <a:pt x="25" y="110"/>
                  </a:lnTo>
                  <a:lnTo>
                    <a:pt x="15" y="130"/>
                  </a:lnTo>
                  <a:lnTo>
                    <a:pt x="5" y="14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210"/>
                  </a:lnTo>
                  <a:lnTo>
                    <a:pt x="0" y="235"/>
                  </a:lnTo>
                  <a:lnTo>
                    <a:pt x="0" y="255"/>
                  </a:lnTo>
                  <a:lnTo>
                    <a:pt x="5" y="275"/>
                  </a:lnTo>
                  <a:lnTo>
                    <a:pt x="15" y="290"/>
                  </a:lnTo>
                  <a:lnTo>
                    <a:pt x="25" y="310"/>
                  </a:lnTo>
                  <a:lnTo>
                    <a:pt x="35" y="330"/>
                  </a:lnTo>
                  <a:lnTo>
                    <a:pt x="50" y="345"/>
                  </a:lnTo>
                  <a:lnTo>
                    <a:pt x="60" y="360"/>
                  </a:lnTo>
                  <a:lnTo>
                    <a:pt x="75" y="375"/>
                  </a:lnTo>
                  <a:lnTo>
                    <a:pt x="90" y="385"/>
                  </a:lnTo>
                  <a:lnTo>
                    <a:pt x="110" y="395"/>
                  </a:lnTo>
                  <a:lnTo>
                    <a:pt x="125" y="405"/>
                  </a:lnTo>
                  <a:lnTo>
                    <a:pt x="150" y="410"/>
                  </a:lnTo>
                  <a:lnTo>
                    <a:pt x="165" y="415"/>
                  </a:lnTo>
                  <a:lnTo>
                    <a:pt x="190" y="420"/>
                  </a:lnTo>
                  <a:lnTo>
                    <a:pt x="210" y="420"/>
                  </a:lnTo>
                  <a:lnTo>
                    <a:pt x="230" y="420"/>
                  </a:lnTo>
                  <a:lnTo>
                    <a:pt x="250" y="415"/>
                  </a:lnTo>
                  <a:lnTo>
                    <a:pt x="275" y="410"/>
                  </a:lnTo>
                  <a:lnTo>
                    <a:pt x="290" y="405"/>
                  </a:lnTo>
                  <a:lnTo>
                    <a:pt x="310" y="395"/>
                  </a:lnTo>
                  <a:lnTo>
                    <a:pt x="325" y="385"/>
                  </a:lnTo>
                  <a:lnTo>
                    <a:pt x="345" y="375"/>
                  </a:lnTo>
                  <a:lnTo>
                    <a:pt x="360" y="360"/>
                  </a:lnTo>
                  <a:lnTo>
                    <a:pt x="370" y="345"/>
                  </a:lnTo>
                  <a:lnTo>
                    <a:pt x="385" y="330"/>
                  </a:lnTo>
                  <a:lnTo>
                    <a:pt x="395" y="310"/>
                  </a:lnTo>
                  <a:lnTo>
                    <a:pt x="400" y="290"/>
                  </a:lnTo>
                  <a:lnTo>
                    <a:pt x="411" y="275"/>
                  </a:lnTo>
                  <a:lnTo>
                    <a:pt x="416" y="255"/>
                  </a:lnTo>
                  <a:lnTo>
                    <a:pt x="421" y="235"/>
                  </a:lnTo>
                  <a:lnTo>
                    <a:pt x="421" y="2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78" name="Freeform 18"/>
            <p:cNvSpPr>
              <a:spLocks/>
            </p:cNvSpPr>
            <p:nvPr/>
          </p:nvSpPr>
          <p:spPr bwMode="auto">
            <a:xfrm>
              <a:off x="2866" y="1463"/>
              <a:ext cx="105" cy="100"/>
            </a:xfrm>
            <a:custGeom>
              <a:avLst/>
              <a:gdLst>
                <a:gd name="T0" fmla="*/ 0 w 231"/>
                <a:gd name="T1" fmla="*/ 3 h 225"/>
                <a:gd name="T2" fmla="*/ 1 w 231"/>
                <a:gd name="T3" fmla="*/ 3 h 225"/>
                <a:gd name="T4" fmla="*/ 4 w 231"/>
                <a:gd name="T5" fmla="*/ 3 h 225"/>
                <a:gd name="T6" fmla="*/ 5 w 231"/>
                <a:gd name="T7" fmla="*/ 4 h 225"/>
                <a:gd name="T8" fmla="*/ 7 w 231"/>
                <a:gd name="T9" fmla="*/ 4 h 225"/>
                <a:gd name="T10" fmla="*/ 10 w 231"/>
                <a:gd name="T11" fmla="*/ 6 h 225"/>
                <a:gd name="T12" fmla="*/ 13 w 231"/>
                <a:gd name="T13" fmla="*/ 8 h 225"/>
                <a:gd name="T14" fmla="*/ 15 w 231"/>
                <a:gd name="T15" fmla="*/ 11 h 225"/>
                <a:gd name="T16" fmla="*/ 17 w 231"/>
                <a:gd name="T17" fmla="*/ 13 h 225"/>
                <a:gd name="T18" fmla="*/ 17 w 231"/>
                <a:gd name="T19" fmla="*/ 15 h 225"/>
                <a:gd name="T20" fmla="*/ 17 w 231"/>
                <a:gd name="T21" fmla="*/ 16 h 225"/>
                <a:gd name="T22" fmla="*/ 18 w 231"/>
                <a:gd name="T23" fmla="*/ 18 h 225"/>
                <a:gd name="T24" fmla="*/ 18 w 231"/>
                <a:gd name="T25" fmla="*/ 20 h 225"/>
                <a:gd name="T26" fmla="*/ 22 w 231"/>
                <a:gd name="T27" fmla="*/ 20 h 225"/>
                <a:gd name="T28" fmla="*/ 21 w 231"/>
                <a:gd name="T29" fmla="*/ 18 h 225"/>
                <a:gd name="T30" fmla="*/ 20 w 231"/>
                <a:gd name="T31" fmla="*/ 16 h 225"/>
                <a:gd name="T32" fmla="*/ 20 w 231"/>
                <a:gd name="T33" fmla="*/ 14 h 225"/>
                <a:gd name="T34" fmla="*/ 20 w 231"/>
                <a:gd name="T35" fmla="*/ 12 h 225"/>
                <a:gd name="T36" fmla="*/ 17 w 231"/>
                <a:gd name="T37" fmla="*/ 9 h 225"/>
                <a:gd name="T38" fmla="*/ 15 w 231"/>
                <a:gd name="T39" fmla="*/ 6 h 225"/>
                <a:gd name="T40" fmla="*/ 12 w 231"/>
                <a:gd name="T41" fmla="*/ 3 h 225"/>
                <a:gd name="T42" fmla="*/ 8 w 231"/>
                <a:gd name="T43" fmla="*/ 1 h 225"/>
                <a:gd name="T44" fmla="*/ 6 w 231"/>
                <a:gd name="T45" fmla="*/ 0 h 225"/>
                <a:gd name="T46" fmla="*/ 4 w 231"/>
                <a:gd name="T47" fmla="*/ 0 h 225"/>
                <a:gd name="T48" fmla="*/ 2 w 231"/>
                <a:gd name="T49" fmla="*/ 0 h 225"/>
                <a:gd name="T50" fmla="*/ 0 w 231"/>
                <a:gd name="T51" fmla="*/ 0 h 225"/>
                <a:gd name="T52" fmla="*/ 0 w 231"/>
                <a:gd name="T53" fmla="*/ 3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1"/>
                <a:gd name="T82" fmla="*/ 0 h 225"/>
                <a:gd name="T83" fmla="*/ 231 w 231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1" h="225">
                  <a:moveTo>
                    <a:pt x="0" y="30"/>
                  </a:moveTo>
                  <a:lnTo>
                    <a:pt x="15" y="30"/>
                  </a:lnTo>
                  <a:lnTo>
                    <a:pt x="40" y="35"/>
                  </a:lnTo>
                  <a:lnTo>
                    <a:pt x="55" y="40"/>
                  </a:lnTo>
                  <a:lnTo>
                    <a:pt x="75" y="50"/>
                  </a:lnTo>
                  <a:lnTo>
                    <a:pt x="110" y="65"/>
                  </a:lnTo>
                  <a:lnTo>
                    <a:pt x="135" y="90"/>
                  </a:lnTo>
                  <a:lnTo>
                    <a:pt x="160" y="120"/>
                  </a:lnTo>
                  <a:lnTo>
                    <a:pt x="180" y="150"/>
                  </a:lnTo>
                  <a:lnTo>
                    <a:pt x="185" y="170"/>
                  </a:lnTo>
                  <a:lnTo>
                    <a:pt x="185" y="185"/>
                  </a:lnTo>
                  <a:lnTo>
                    <a:pt x="190" y="205"/>
                  </a:lnTo>
                  <a:lnTo>
                    <a:pt x="190" y="225"/>
                  </a:lnTo>
                  <a:lnTo>
                    <a:pt x="231" y="225"/>
                  </a:lnTo>
                  <a:lnTo>
                    <a:pt x="226" y="200"/>
                  </a:lnTo>
                  <a:lnTo>
                    <a:pt x="221" y="180"/>
                  </a:lnTo>
                  <a:lnTo>
                    <a:pt x="216" y="155"/>
                  </a:lnTo>
                  <a:lnTo>
                    <a:pt x="211" y="135"/>
                  </a:lnTo>
                  <a:lnTo>
                    <a:pt x="185" y="100"/>
                  </a:lnTo>
                  <a:lnTo>
                    <a:pt x="160" y="65"/>
                  </a:lnTo>
                  <a:lnTo>
                    <a:pt x="125" y="35"/>
                  </a:lnTo>
                  <a:lnTo>
                    <a:pt x="85" y="15"/>
                  </a:lnTo>
                  <a:lnTo>
                    <a:pt x="65" y="5"/>
                  </a:lnTo>
                  <a:lnTo>
                    <a:pt x="45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79" name="Freeform 19"/>
            <p:cNvSpPr>
              <a:spLocks/>
            </p:cNvSpPr>
            <p:nvPr/>
          </p:nvSpPr>
          <p:spPr bwMode="auto">
            <a:xfrm>
              <a:off x="2761" y="1463"/>
              <a:ext cx="105" cy="100"/>
            </a:xfrm>
            <a:custGeom>
              <a:avLst/>
              <a:gdLst>
                <a:gd name="T0" fmla="*/ 3 w 230"/>
                <a:gd name="T1" fmla="*/ 20 h 225"/>
                <a:gd name="T2" fmla="*/ 4 w 230"/>
                <a:gd name="T3" fmla="*/ 18 h 225"/>
                <a:gd name="T4" fmla="*/ 4 w 230"/>
                <a:gd name="T5" fmla="*/ 16 h 225"/>
                <a:gd name="T6" fmla="*/ 5 w 230"/>
                <a:gd name="T7" fmla="*/ 15 h 225"/>
                <a:gd name="T8" fmla="*/ 5 w 230"/>
                <a:gd name="T9" fmla="*/ 13 h 225"/>
                <a:gd name="T10" fmla="*/ 7 w 230"/>
                <a:gd name="T11" fmla="*/ 11 h 225"/>
                <a:gd name="T12" fmla="*/ 9 w 230"/>
                <a:gd name="T13" fmla="*/ 8 h 225"/>
                <a:gd name="T14" fmla="*/ 11 w 230"/>
                <a:gd name="T15" fmla="*/ 6 h 225"/>
                <a:gd name="T16" fmla="*/ 15 w 230"/>
                <a:gd name="T17" fmla="*/ 4 h 225"/>
                <a:gd name="T18" fmla="*/ 16 w 230"/>
                <a:gd name="T19" fmla="*/ 4 h 225"/>
                <a:gd name="T20" fmla="*/ 18 w 230"/>
                <a:gd name="T21" fmla="*/ 3 h 225"/>
                <a:gd name="T22" fmla="*/ 20 w 230"/>
                <a:gd name="T23" fmla="*/ 3 h 225"/>
                <a:gd name="T24" fmla="*/ 22 w 230"/>
                <a:gd name="T25" fmla="*/ 3 h 225"/>
                <a:gd name="T26" fmla="*/ 22 w 230"/>
                <a:gd name="T27" fmla="*/ 0 h 225"/>
                <a:gd name="T28" fmla="*/ 20 w 230"/>
                <a:gd name="T29" fmla="*/ 0 h 225"/>
                <a:gd name="T30" fmla="*/ 17 w 230"/>
                <a:gd name="T31" fmla="*/ 0 h 225"/>
                <a:gd name="T32" fmla="*/ 15 w 230"/>
                <a:gd name="T33" fmla="*/ 0 h 225"/>
                <a:gd name="T34" fmla="*/ 13 w 230"/>
                <a:gd name="T35" fmla="*/ 1 h 225"/>
                <a:gd name="T36" fmla="*/ 10 w 230"/>
                <a:gd name="T37" fmla="*/ 3 h 225"/>
                <a:gd name="T38" fmla="*/ 7 w 230"/>
                <a:gd name="T39" fmla="*/ 6 h 225"/>
                <a:gd name="T40" fmla="*/ 4 w 230"/>
                <a:gd name="T41" fmla="*/ 9 h 225"/>
                <a:gd name="T42" fmla="*/ 2 w 230"/>
                <a:gd name="T43" fmla="*/ 12 h 225"/>
                <a:gd name="T44" fmla="*/ 1 w 230"/>
                <a:gd name="T45" fmla="*/ 14 h 225"/>
                <a:gd name="T46" fmla="*/ 0 w 230"/>
                <a:gd name="T47" fmla="*/ 16 h 225"/>
                <a:gd name="T48" fmla="*/ 0 w 230"/>
                <a:gd name="T49" fmla="*/ 18 h 225"/>
                <a:gd name="T50" fmla="*/ 0 w 230"/>
                <a:gd name="T51" fmla="*/ 20 h 225"/>
                <a:gd name="T52" fmla="*/ 3 w 230"/>
                <a:gd name="T53" fmla="*/ 20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0"/>
                <a:gd name="T82" fmla="*/ 0 h 225"/>
                <a:gd name="T83" fmla="*/ 230 w 230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0" h="225">
                  <a:moveTo>
                    <a:pt x="35" y="225"/>
                  </a:moveTo>
                  <a:lnTo>
                    <a:pt x="40" y="205"/>
                  </a:lnTo>
                  <a:lnTo>
                    <a:pt x="40" y="185"/>
                  </a:lnTo>
                  <a:lnTo>
                    <a:pt x="45" y="170"/>
                  </a:lnTo>
                  <a:lnTo>
                    <a:pt x="50" y="150"/>
                  </a:lnTo>
                  <a:lnTo>
                    <a:pt x="70" y="120"/>
                  </a:lnTo>
                  <a:lnTo>
                    <a:pt x="95" y="90"/>
                  </a:lnTo>
                  <a:lnTo>
                    <a:pt x="120" y="65"/>
                  </a:lnTo>
                  <a:lnTo>
                    <a:pt x="155" y="50"/>
                  </a:lnTo>
                  <a:lnTo>
                    <a:pt x="170" y="40"/>
                  </a:lnTo>
                  <a:lnTo>
                    <a:pt x="190" y="35"/>
                  </a:lnTo>
                  <a:lnTo>
                    <a:pt x="210" y="30"/>
                  </a:lnTo>
                  <a:lnTo>
                    <a:pt x="230" y="30"/>
                  </a:lnTo>
                  <a:lnTo>
                    <a:pt x="230" y="0"/>
                  </a:lnTo>
                  <a:lnTo>
                    <a:pt x="205" y="0"/>
                  </a:lnTo>
                  <a:lnTo>
                    <a:pt x="185" y="0"/>
                  </a:lnTo>
                  <a:lnTo>
                    <a:pt x="160" y="5"/>
                  </a:lnTo>
                  <a:lnTo>
                    <a:pt x="140" y="15"/>
                  </a:lnTo>
                  <a:lnTo>
                    <a:pt x="100" y="35"/>
                  </a:lnTo>
                  <a:lnTo>
                    <a:pt x="70" y="65"/>
                  </a:lnTo>
                  <a:lnTo>
                    <a:pt x="40" y="100"/>
                  </a:lnTo>
                  <a:lnTo>
                    <a:pt x="20" y="135"/>
                  </a:lnTo>
                  <a:lnTo>
                    <a:pt x="15" y="155"/>
                  </a:lnTo>
                  <a:lnTo>
                    <a:pt x="5" y="180"/>
                  </a:lnTo>
                  <a:lnTo>
                    <a:pt x="0" y="200"/>
                  </a:lnTo>
                  <a:lnTo>
                    <a:pt x="0" y="225"/>
                  </a:lnTo>
                  <a:lnTo>
                    <a:pt x="35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80" name="Freeform 20"/>
            <p:cNvSpPr>
              <a:spLocks/>
            </p:cNvSpPr>
            <p:nvPr/>
          </p:nvSpPr>
          <p:spPr bwMode="auto">
            <a:xfrm>
              <a:off x="2761" y="1563"/>
              <a:ext cx="105" cy="99"/>
            </a:xfrm>
            <a:custGeom>
              <a:avLst/>
              <a:gdLst>
                <a:gd name="T0" fmla="*/ 22 w 230"/>
                <a:gd name="T1" fmla="*/ 17 h 225"/>
                <a:gd name="T2" fmla="*/ 20 w 230"/>
                <a:gd name="T3" fmla="*/ 17 h 225"/>
                <a:gd name="T4" fmla="*/ 18 w 230"/>
                <a:gd name="T5" fmla="*/ 16 h 225"/>
                <a:gd name="T6" fmla="*/ 16 w 230"/>
                <a:gd name="T7" fmla="*/ 16 h 225"/>
                <a:gd name="T8" fmla="*/ 15 w 230"/>
                <a:gd name="T9" fmla="*/ 15 h 225"/>
                <a:gd name="T10" fmla="*/ 11 w 230"/>
                <a:gd name="T11" fmla="*/ 14 h 225"/>
                <a:gd name="T12" fmla="*/ 9 w 230"/>
                <a:gd name="T13" fmla="*/ 11 h 225"/>
                <a:gd name="T14" fmla="*/ 7 w 230"/>
                <a:gd name="T15" fmla="*/ 9 h 225"/>
                <a:gd name="T16" fmla="*/ 5 w 230"/>
                <a:gd name="T17" fmla="*/ 7 h 225"/>
                <a:gd name="T18" fmla="*/ 5 w 230"/>
                <a:gd name="T19" fmla="*/ 5 h 225"/>
                <a:gd name="T20" fmla="*/ 4 w 230"/>
                <a:gd name="T21" fmla="*/ 4 h 225"/>
                <a:gd name="T22" fmla="*/ 4 w 230"/>
                <a:gd name="T23" fmla="*/ 2 h 225"/>
                <a:gd name="T24" fmla="*/ 3 w 230"/>
                <a:gd name="T25" fmla="*/ 0 h 225"/>
                <a:gd name="T26" fmla="*/ 0 w 230"/>
                <a:gd name="T27" fmla="*/ 0 h 225"/>
                <a:gd name="T28" fmla="*/ 0 w 230"/>
                <a:gd name="T29" fmla="*/ 2 h 225"/>
                <a:gd name="T30" fmla="*/ 0 w 230"/>
                <a:gd name="T31" fmla="*/ 4 h 225"/>
                <a:gd name="T32" fmla="*/ 1 w 230"/>
                <a:gd name="T33" fmla="*/ 6 h 225"/>
                <a:gd name="T34" fmla="*/ 2 w 230"/>
                <a:gd name="T35" fmla="*/ 8 h 225"/>
                <a:gd name="T36" fmla="*/ 4 w 230"/>
                <a:gd name="T37" fmla="*/ 11 h 225"/>
                <a:gd name="T38" fmla="*/ 7 w 230"/>
                <a:gd name="T39" fmla="*/ 14 h 225"/>
                <a:gd name="T40" fmla="*/ 10 w 230"/>
                <a:gd name="T41" fmla="*/ 16 h 225"/>
                <a:gd name="T42" fmla="*/ 13 w 230"/>
                <a:gd name="T43" fmla="*/ 18 h 225"/>
                <a:gd name="T44" fmla="*/ 15 w 230"/>
                <a:gd name="T45" fmla="*/ 19 h 225"/>
                <a:gd name="T46" fmla="*/ 17 w 230"/>
                <a:gd name="T47" fmla="*/ 19 h 225"/>
                <a:gd name="T48" fmla="*/ 20 w 230"/>
                <a:gd name="T49" fmla="*/ 19 h 225"/>
                <a:gd name="T50" fmla="*/ 22 w 230"/>
                <a:gd name="T51" fmla="*/ 19 h 225"/>
                <a:gd name="T52" fmla="*/ 22 w 230"/>
                <a:gd name="T53" fmla="*/ 17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0"/>
                <a:gd name="T82" fmla="*/ 0 h 225"/>
                <a:gd name="T83" fmla="*/ 230 w 230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0" h="225">
                  <a:moveTo>
                    <a:pt x="230" y="195"/>
                  </a:moveTo>
                  <a:lnTo>
                    <a:pt x="210" y="195"/>
                  </a:lnTo>
                  <a:lnTo>
                    <a:pt x="190" y="190"/>
                  </a:lnTo>
                  <a:lnTo>
                    <a:pt x="170" y="185"/>
                  </a:lnTo>
                  <a:lnTo>
                    <a:pt x="155" y="175"/>
                  </a:lnTo>
                  <a:lnTo>
                    <a:pt x="120" y="160"/>
                  </a:lnTo>
                  <a:lnTo>
                    <a:pt x="95" y="135"/>
                  </a:lnTo>
                  <a:lnTo>
                    <a:pt x="70" y="110"/>
                  </a:lnTo>
                  <a:lnTo>
                    <a:pt x="50" y="75"/>
                  </a:lnTo>
                  <a:lnTo>
                    <a:pt x="45" y="60"/>
                  </a:lnTo>
                  <a:lnTo>
                    <a:pt x="40" y="40"/>
                  </a:lnTo>
                  <a:lnTo>
                    <a:pt x="40" y="2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50"/>
                  </a:lnTo>
                  <a:lnTo>
                    <a:pt x="15" y="70"/>
                  </a:lnTo>
                  <a:lnTo>
                    <a:pt x="20" y="90"/>
                  </a:lnTo>
                  <a:lnTo>
                    <a:pt x="40" y="125"/>
                  </a:lnTo>
                  <a:lnTo>
                    <a:pt x="70" y="160"/>
                  </a:lnTo>
                  <a:lnTo>
                    <a:pt x="100" y="190"/>
                  </a:lnTo>
                  <a:lnTo>
                    <a:pt x="140" y="210"/>
                  </a:lnTo>
                  <a:lnTo>
                    <a:pt x="160" y="220"/>
                  </a:lnTo>
                  <a:lnTo>
                    <a:pt x="185" y="225"/>
                  </a:lnTo>
                  <a:lnTo>
                    <a:pt x="205" y="225"/>
                  </a:lnTo>
                  <a:lnTo>
                    <a:pt x="230" y="225"/>
                  </a:lnTo>
                  <a:lnTo>
                    <a:pt x="230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81" name="Freeform 21"/>
            <p:cNvSpPr>
              <a:spLocks/>
            </p:cNvSpPr>
            <p:nvPr/>
          </p:nvSpPr>
          <p:spPr bwMode="auto">
            <a:xfrm>
              <a:off x="2866" y="1563"/>
              <a:ext cx="105" cy="99"/>
            </a:xfrm>
            <a:custGeom>
              <a:avLst/>
              <a:gdLst>
                <a:gd name="T0" fmla="*/ 18 w 231"/>
                <a:gd name="T1" fmla="*/ 0 h 225"/>
                <a:gd name="T2" fmla="*/ 18 w 231"/>
                <a:gd name="T3" fmla="*/ 2 h 225"/>
                <a:gd name="T4" fmla="*/ 17 w 231"/>
                <a:gd name="T5" fmla="*/ 4 h 225"/>
                <a:gd name="T6" fmla="*/ 17 w 231"/>
                <a:gd name="T7" fmla="*/ 5 h 225"/>
                <a:gd name="T8" fmla="*/ 17 w 231"/>
                <a:gd name="T9" fmla="*/ 7 h 225"/>
                <a:gd name="T10" fmla="*/ 15 w 231"/>
                <a:gd name="T11" fmla="*/ 9 h 225"/>
                <a:gd name="T12" fmla="*/ 13 w 231"/>
                <a:gd name="T13" fmla="*/ 11 h 225"/>
                <a:gd name="T14" fmla="*/ 10 w 231"/>
                <a:gd name="T15" fmla="*/ 14 h 225"/>
                <a:gd name="T16" fmla="*/ 7 w 231"/>
                <a:gd name="T17" fmla="*/ 15 h 225"/>
                <a:gd name="T18" fmla="*/ 5 w 231"/>
                <a:gd name="T19" fmla="*/ 16 h 225"/>
                <a:gd name="T20" fmla="*/ 4 w 231"/>
                <a:gd name="T21" fmla="*/ 16 h 225"/>
                <a:gd name="T22" fmla="*/ 1 w 231"/>
                <a:gd name="T23" fmla="*/ 17 h 225"/>
                <a:gd name="T24" fmla="*/ 0 w 231"/>
                <a:gd name="T25" fmla="*/ 17 h 225"/>
                <a:gd name="T26" fmla="*/ 0 w 231"/>
                <a:gd name="T27" fmla="*/ 19 h 225"/>
                <a:gd name="T28" fmla="*/ 2 w 231"/>
                <a:gd name="T29" fmla="*/ 19 h 225"/>
                <a:gd name="T30" fmla="*/ 4 w 231"/>
                <a:gd name="T31" fmla="*/ 19 h 225"/>
                <a:gd name="T32" fmla="*/ 6 w 231"/>
                <a:gd name="T33" fmla="*/ 19 h 225"/>
                <a:gd name="T34" fmla="*/ 8 w 231"/>
                <a:gd name="T35" fmla="*/ 18 h 225"/>
                <a:gd name="T36" fmla="*/ 12 w 231"/>
                <a:gd name="T37" fmla="*/ 16 h 225"/>
                <a:gd name="T38" fmla="*/ 15 w 231"/>
                <a:gd name="T39" fmla="*/ 14 h 225"/>
                <a:gd name="T40" fmla="*/ 17 w 231"/>
                <a:gd name="T41" fmla="*/ 11 h 225"/>
                <a:gd name="T42" fmla="*/ 20 w 231"/>
                <a:gd name="T43" fmla="*/ 8 h 225"/>
                <a:gd name="T44" fmla="*/ 20 w 231"/>
                <a:gd name="T45" fmla="*/ 6 h 225"/>
                <a:gd name="T46" fmla="*/ 20 w 231"/>
                <a:gd name="T47" fmla="*/ 4 h 225"/>
                <a:gd name="T48" fmla="*/ 21 w 231"/>
                <a:gd name="T49" fmla="*/ 2 h 225"/>
                <a:gd name="T50" fmla="*/ 22 w 231"/>
                <a:gd name="T51" fmla="*/ 0 h 225"/>
                <a:gd name="T52" fmla="*/ 18 w 231"/>
                <a:gd name="T53" fmla="*/ 0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1"/>
                <a:gd name="T82" fmla="*/ 0 h 225"/>
                <a:gd name="T83" fmla="*/ 231 w 231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1" h="225">
                  <a:moveTo>
                    <a:pt x="190" y="0"/>
                  </a:moveTo>
                  <a:lnTo>
                    <a:pt x="190" y="25"/>
                  </a:lnTo>
                  <a:lnTo>
                    <a:pt x="185" y="40"/>
                  </a:lnTo>
                  <a:lnTo>
                    <a:pt x="185" y="60"/>
                  </a:lnTo>
                  <a:lnTo>
                    <a:pt x="180" y="75"/>
                  </a:lnTo>
                  <a:lnTo>
                    <a:pt x="160" y="110"/>
                  </a:lnTo>
                  <a:lnTo>
                    <a:pt x="135" y="135"/>
                  </a:lnTo>
                  <a:lnTo>
                    <a:pt x="110" y="160"/>
                  </a:lnTo>
                  <a:lnTo>
                    <a:pt x="75" y="175"/>
                  </a:lnTo>
                  <a:lnTo>
                    <a:pt x="55" y="185"/>
                  </a:lnTo>
                  <a:lnTo>
                    <a:pt x="40" y="190"/>
                  </a:lnTo>
                  <a:lnTo>
                    <a:pt x="15" y="195"/>
                  </a:lnTo>
                  <a:lnTo>
                    <a:pt x="0" y="195"/>
                  </a:lnTo>
                  <a:lnTo>
                    <a:pt x="0" y="225"/>
                  </a:lnTo>
                  <a:lnTo>
                    <a:pt x="20" y="225"/>
                  </a:lnTo>
                  <a:lnTo>
                    <a:pt x="45" y="225"/>
                  </a:lnTo>
                  <a:lnTo>
                    <a:pt x="65" y="220"/>
                  </a:lnTo>
                  <a:lnTo>
                    <a:pt x="85" y="210"/>
                  </a:lnTo>
                  <a:lnTo>
                    <a:pt x="125" y="190"/>
                  </a:lnTo>
                  <a:lnTo>
                    <a:pt x="160" y="160"/>
                  </a:lnTo>
                  <a:lnTo>
                    <a:pt x="185" y="125"/>
                  </a:lnTo>
                  <a:lnTo>
                    <a:pt x="211" y="90"/>
                  </a:lnTo>
                  <a:lnTo>
                    <a:pt x="216" y="70"/>
                  </a:lnTo>
                  <a:lnTo>
                    <a:pt x="221" y="50"/>
                  </a:lnTo>
                  <a:lnTo>
                    <a:pt x="226" y="25"/>
                  </a:lnTo>
                  <a:lnTo>
                    <a:pt x="231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82" name="Freeform 22"/>
            <p:cNvSpPr>
              <a:spLocks/>
            </p:cNvSpPr>
            <p:nvPr/>
          </p:nvSpPr>
          <p:spPr bwMode="auto">
            <a:xfrm>
              <a:off x="2990" y="1386"/>
              <a:ext cx="191" cy="188"/>
            </a:xfrm>
            <a:custGeom>
              <a:avLst/>
              <a:gdLst>
                <a:gd name="T0" fmla="*/ 40 w 420"/>
                <a:gd name="T1" fmla="*/ 16 h 425"/>
                <a:gd name="T2" fmla="*/ 39 w 420"/>
                <a:gd name="T3" fmla="*/ 13 h 425"/>
                <a:gd name="T4" fmla="*/ 37 w 420"/>
                <a:gd name="T5" fmla="*/ 10 h 425"/>
                <a:gd name="T6" fmla="*/ 35 w 420"/>
                <a:gd name="T7" fmla="*/ 7 h 425"/>
                <a:gd name="T8" fmla="*/ 32 w 420"/>
                <a:gd name="T9" fmla="*/ 4 h 425"/>
                <a:gd name="T10" fmla="*/ 29 w 420"/>
                <a:gd name="T11" fmla="*/ 2 h 425"/>
                <a:gd name="T12" fmla="*/ 26 w 420"/>
                <a:gd name="T13" fmla="*/ 1 h 425"/>
                <a:gd name="T14" fmla="*/ 22 w 420"/>
                <a:gd name="T15" fmla="*/ 0 h 425"/>
                <a:gd name="T16" fmla="*/ 17 w 420"/>
                <a:gd name="T17" fmla="*/ 0 h 425"/>
                <a:gd name="T18" fmla="*/ 14 w 420"/>
                <a:gd name="T19" fmla="*/ 1 h 425"/>
                <a:gd name="T20" fmla="*/ 10 w 420"/>
                <a:gd name="T21" fmla="*/ 2 h 425"/>
                <a:gd name="T22" fmla="*/ 7 w 420"/>
                <a:gd name="T23" fmla="*/ 4 h 425"/>
                <a:gd name="T24" fmla="*/ 4 w 420"/>
                <a:gd name="T25" fmla="*/ 7 h 425"/>
                <a:gd name="T26" fmla="*/ 2 w 420"/>
                <a:gd name="T27" fmla="*/ 10 h 425"/>
                <a:gd name="T28" fmla="*/ 1 w 420"/>
                <a:gd name="T29" fmla="*/ 13 h 425"/>
                <a:gd name="T30" fmla="*/ 0 w 420"/>
                <a:gd name="T31" fmla="*/ 16 h 425"/>
                <a:gd name="T32" fmla="*/ 0 w 420"/>
                <a:gd name="T33" fmla="*/ 20 h 425"/>
                <a:gd name="T34" fmla="*/ 1 w 420"/>
                <a:gd name="T35" fmla="*/ 24 h 425"/>
                <a:gd name="T36" fmla="*/ 2 w 420"/>
                <a:gd name="T37" fmla="*/ 27 h 425"/>
                <a:gd name="T38" fmla="*/ 4 w 420"/>
                <a:gd name="T39" fmla="*/ 31 h 425"/>
                <a:gd name="T40" fmla="*/ 7 w 420"/>
                <a:gd name="T41" fmla="*/ 32 h 425"/>
                <a:gd name="T42" fmla="*/ 10 w 420"/>
                <a:gd name="T43" fmla="*/ 35 h 425"/>
                <a:gd name="T44" fmla="*/ 14 w 420"/>
                <a:gd name="T45" fmla="*/ 36 h 425"/>
                <a:gd name="T46" fmla="*/ 17 w 420"/>
                <a:gd name="T47" fmla="*/ 37 h 425"/>
                <a:gd name="T48" fmla="*/ 22 w 420"/>
                <a:gd name="T49" fmla="*/ 37 h 425"/>
                <a:gd name="T50" fmla="*/ 26 w 420"/>
                <a:gd name="T51" fmla="*/ 36 h 425"/>
                <a:gd name="T52" fmla="*/ 29 w 420"/>
                <a:gd name="T53" fmla="*/ 35 h 425"/>
                <a:gd name="T54" fmla="*/ 32 w 420"/>
                <a:gd name="T55" fmla="*/ 32 h 425"/>
                <a:gd name="T56" fmla="*/ 35 w 420"/>
                <a:gd name="T57" fmla="*/ 31 h 425"/>
                <a:gd name="T58" fmla="*/ 37 w 420"/>
                <a:gd name="T59" fmla="*/ 27 h 425"/>
                <a:gd name="T60" fmla="*/ 39 w 420"/>
                <a:gd name="T61" fmla="*/ 24 h 425"/>
                <a:gd name="T62" fmla="*/ 40 w 420"/>
                <a:gd name="T63" fmla="*/ 20 h 4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0"/>
                <a:gd name="T97" fmla="*/ 0 h 425"/>
                <a:gd name="T98" fmla="*/ 420 w 420"/>
                <a:gd name="T99" fmla="*/ 425 h 4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0" h="425">
                  <a:moveTo>
                    <a:pt x="420" y="210"/>
                  </a:moveTo>
                  <a:lnTo>
                    <a:pt x="420" y="190"/>
                  </a:lnTo>
                  <a:lnTo>
                    <a:pt x="415" y="170"/>
                  </a:lnTo>
                  <a:lnTo>
                    <a:pt x="410" y="150"/>
                  </a:lnTo>
                  <a:lnTo>
                    <a:pt x="405" y="130"/>
                  </a:lnTo>
                  <a:lnTo>
                    <a:pt x="395" y="110"/>
                  </a:lnTo>
                  <a:lnTo>
                    <a:pt x="385" y="95"/>
                  </a:lnTo>
                  <a:lnTo>
                    <a:pt x="375" y="75"/>
                  </a:lnTo>
                  <a:lnTo>
                    <a:pt x="360" y="65"/>
                  </a:lnTo>
                  <a:lnTo>
                    <a:pt x="345" y="50"/>
                  </a:lnTo>
                  <a:lnTo>
                    <a:pt x="330" y="35"/>
                  </a:lnTo>
                  <a:lnTo>
                    <a:pt x="310" y="25"/>
                  </a:lnTo>
                  <a:lnTo>
                    <a:pt x="290" y="20"/>
                  </a:lnTo>
                  <a:lnTo>
                    <a:pt x="275" y="10"/>
                  </a:lnTo>
                  <a:lnTo>
                    <a:pt x="255" y="5"/>
                  </a:lnTo>
                  <a:lnTo>
                    <a:pt x="235" y="0"/>
                  </a:lnTo>
                  <a:lnTo>
                    <a:pt x="210" y="0"/>
                  </a:lnTo>
                  <a:lnTo>
                    <a:pt x="185" y="0"/>
                  </a:lnTo>
                  <a:lnTo>
                    <a:pt x="165" y="5"/>
                  </a:lnTo>
                  <a:lnTo>
                    <a:pt x="145" y="10"/>
                  </a:lnTo>
                  <a:lnTo>
                    <a:pt x="130" y="20"/>
                  </a:lnTo>
                  <a:lnTo>
                    <a:pt x="110" y="25"/>
                  </a:lnTo>
                  <a:lnTo>
                    <a:pt x="90" y="35"/>
                  </a:lnTo>
                  <a:lnTo>
                    <a:pt x="75" y="50"/>
                  </a:lnTo>
                  <a:lnTo>
                    <a:pt x="65" y="65"/>
                  </a:lnTo>
                  <a:lnTo>
                    <a:pt x="45" y="75"/>
                  </a:lnTo>
                  <a:lnTo>
                    <a:pt x="35" y="95"/>
                  </a:lnTo>
                  <a:lnTo>
                    <a:pt x="25" y="110"/>
                  </a:lnTo>
                  <a:lnTo>
                    <a:pt x="15" y="130"/>
                  </a:lnTo>
                  <a:lnTo>
                    <a:pt x="10" y="150"/>
                  </a:lnTo>
                  <a:lnTo>
                    <a:pt x="5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0" y="235"/>
                  </a:lnTo>
                  <a:lnTo>
                    <a:pt x="5" y="255"/>
                  </a:lnTo>
                  <a:lnTo>
                    <a:pt x="10" y="275"/>
                  </a:lnTo>
                  <a:lnTo>
                    <a:pt x="15" y="295"/>
                  </a:lnTo>
                  <a:lnTo>
                    <a:pt x="25" y="315"/>
                  </a:lnTo>
                  <a:lnTo>
                    <a:pt x="35" y="330"/>
                  </a:lnTo>
                  <a:lnTo>
                    <a:pt x="45" y="350"/>
                  </a:lnTo>
                  <a:lnTo>
                    <a:pt x="65" y="360"/>
                  </a:lnTo>
                  <a:lnTo>
                    <a:pt x="75" y="375"/>
                  </a:lnTo>
                  <a:lnTo>
                    <a:pt x="90" y="385"/>
                  </a:lnTo>
                  <a:lnTo>
                    <a:pt x="110" y="400"/>
                  </a:lnTo>
                  <a:lnTo>
                    <a:pt x="130" y="405"/>
                  </a:lnTo>
                  <a:lnTo>
                    <a:pt x="145" y="415"/>
                  </a:lnTo>
                  <a:lnTo>
                    <a:pt x="165" y="420"/>
                  </a:lnTo>
                  <a:lnTo>
                    <a:pt x="185" y="425"/>
                  </a:lnTo>
                  <a:lnTo>
                    <a:pt x="210" y="425"/>
                  </a:lnTo>
                  <a:lnTo>
                    <a:pt x="235" y="425"/>
                  </a:lnTo>
                  <a:lnTo>
                    <a:pt x="255" y="420"/>
                  </a:lnTo>
                  <a:lnTo>
                    <a:pt x="275" y="415"/>
                  </a:lnTo>
                  <a:lnTo>
                    <a:pt x="290" y="405"/>
                  </a:lnTo>
                  <a:lnTo>
                    <a:pt x="310" y="400"/>
                  </a:lnTo>
                  <a:lnTo>
                    <a:pt x="330" y="385"/>
                  </a:lnTo>
                  <a:lnTo>
                    <a:pt x="345" y="375"/>
                  </a:lnTo>
                  <a:lnTo>
                    <a:pt x="360" y="360"/>
                  </a:lnTo>
                  <a:lnTo>
                    <a:pt x="375" y="350"/>
                  </a:lnTo>
                  <a:lnTo>
                    <a:pt x="385" y="330"/>
                  </a:lnTo>
                  <a:lnTo>
                    <a:pt x="395" y="315"/>
                  </a:lnTo>
                  <a:lnTo>
                    <a:pt x="405" y="295"/>
                  </a:lnTo>
                  <a:lnTo>
                    <a:pt x="410" y="275"/>
                  </a:lnTo>
                  <a:lnTo>
                    <a:pt x="415" y="255"/>
                  </a:lnTo>
                  <a:lnTo>
                    <a:pt x="420" y="235"/>
                  </a:lnTo>
                  <a:lnTo>
                    <a:pt x="420" y="2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83" name="Freeform 23"/>
            <p:cNvSpPr>
              <a:spLocks/>
            </p:cNvSpPr>
            <p:nvPr/>
          </p:nvSpPr>
          <p:spPr bwMode="auto">
            <a:xfrm>
              <a:off x="3085" y="1379"/>
              <a:ext cx="103" cy="100"/>
            </a:xfrm>
            <a:custGeom>
              <a:avLst/>
              <a:gdLst>
                <a:gd name="T0" fmla="*/ 0 w 225"/>
                <a:gd name="T1" fmla="*/ 3 h 225"/>
                <a:gd name="T2" fmla="*/ 2 w 225"/>
                <a:gd name="T3" fmla="*/ 3 h 225"/>
                <a:gd name="T4" fmla="*/ 4 w 225"/>
                <a:gd name="T5" fmla="*/ 4 h 225"/>
                <a:gd name="T6" fmla="*/ 5 w 225"/>
                <a:gd name="T7" fmla="*/ 4 h 225"/>
                <a:gd name="T8" fmla="*/ 7 w 225"/>
                <a:gd name="T9" fmla="*/ 4 h 225"/>
                <a:gd name="T10" fmla="*/ 10 w 225"/>
                <a:gd name="T11" fmla="*/ 6 h 225"/>
                <a:gd name="T12" fmla="*/ 13 w 225"/>
                <a:gd name="T13" fmla="*/ 8 h 225"/>
                <a:gd name="T14" fmla="*/ 15 w 225"/>
                <a:gd name="T15" fmla="*/ 11 h 225"/>
                <a:gd name="T16" fmla="*/ 17 w 225"/>
                <a:gd name="T17" fmla="*/ 14 h 225"/>
                <a:gd name="T18" fmla="*/ 18 w 225"/>
                <a:gd name="T19" fmla="*/ 15 h 225"/>
                <a:gd name="T20" fmla="*/ 18 w 225"/>
                <a:gd name="T21" fmla="*/ 16 h 225"/>
                <a:gd name="T22" fmla="*/ 19 w 225"/>
                <a:gd name="T23" fmla="*/ 18 h 225"/>
                <a:gd name="T24" fmla="*/ 19 w 225"/>
                <a:gd name="T25" fmla="*/ 20 h 225"/>
                <a:gd name="T26" fmla="*/ 22 w 225"/>
                <a:gd name="T27" fmla="*/ 20 h 225"/>
                <a:gd name="T28" fmla="*/ 22 w 225"/>
                <a:gd name="T29" fmla="*/ 18 h 225"/>
                <a:gd name="T30" fmla="*/ 22 w 225"/>
                <a:gd name="T31" fmla="*/ 16 h 225"/>
                <a:gd name="T32" fmla="*/ 21 w 225"/>
                <a:gd name="T33" fmla="*/ 14 h 225"/>
                <a:gd name="T34" fmla="*/ 20 w 225"/>
                <a:gd name="T35" fmla="*/ 12 h 225"/>
                <a:gd name="T36" fmla="*/ 18 w 225"/>
                <a:gd name="T37" fmla="*/ 9 h 225"/>
                <a:gd name="T38" fmla="*/ 15 w 225"/>
                <a:gd name="T39" fmla="*/ 6 h 225"/>
                <a:gd name="T40" fmla="*/ 12 w 225"/>
                <a:gd name="T41" fmla="*/ 4 h 225"/>
                <a:gd name="T42" fmla="*/ 9 w 225"/>
                <a:gd name="T43" fmla="*/ 1 h 225"/>
                <a:gd name="T44" fmla="*/ 7 w 225"/>
                <a:gd name="T45" fmla="*/ 1 h 225"/>
                <a:gd name="T46" fmla="*/ 5 w 225"/>
                <a:gd name="T47" fmla="*/ 0 h 225"/>
                <a:gd name="T48" fmla="*/ 2 w 225"/>
                <a:gd name="T49" fmla="*/ 0 h 225"/>
                <a:gd name="T50" fmla="*/ 0 w 225"/>
                <a:gd name="T51" fmla="*/ 0 h 225"/>
                <a:gd name="T52" fmla="*/ 0 w 225"/>
                <a:gd name="T53" fmla="*/ 3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5"/>
                <a:gd name="T82" fmla="*/ 0 h 225"/>
                <a:gd name="T83" fmla="*/ 225 w 225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5" h="225">
                  <a:moveTo>
                    <a:pt x="0" y="35"/>
                  </a:moveTo>
                  <a:lnTo>
                    <a:pt x="20" y="35"/>
                  </a:lnTo>
                  <a:lnTo>
                    <a:pt x="40" y="40"/>
                  </a:lnTo>
                  <a:lnTo>
                    <a:pt x="55" y="40"/>
                  </a:lnTo>
                  <a:lnTo>
                    <a:pt x="75" y="50"/>
                  </a:lnTo>
                  <a:lnTo>
                    <a:pt x="105" y="65"/>
                  </a:lnTo>
                  <a:lnTo>
                    <a:pt x="135" y="90"/>
                  </a:lnTo>
                  <a:lnTo>
                    <a:pt x="160" y="120"/>
                  </a:lnTo>
                  <a:lnTo>
                    <a:pt x="175" y="155"/>
                  </a:lnTo>
                  <a:lnTo>
                    <a:pt x="185" y="170"/>
                  </a:lnTo>
                  <a:lnTo>
                    <a:pt x="190" y="190"/>
                  </a:lnTo>
                  <a:lnTo>
                    <a:pt x="195" y="210"/>
                  </a:lnTo>
                  <a:lnTo>
                    <a:pt x="195" y="225"/>
                  </a:lnTo>
                  <a:lnTo>
                    <a:pt x="225" y="225"/>
                  </a:lnTo>
                  <a:lnTo>
                    <a:pt x="225" y="205"/>
                  </a:lnTo>
                  <a:lnTo>
                    <a:pt x="225" y="180"/>
                  </a:lnTo>
                  <a:lnTo>
                    <a:pt x="220" y="160"/>
                  </a:lnTo>
                  <a:lnTo>
                    <a:pt x="210" y="140"/>
                  </a:lnTo>
                  <a:lnTo>
                    <a:pt x="190" y="100"/>
                  </a:lnTo>
                  <a:lnTo>
                    <a:pt x="160" y="65"/>
                  </a:lnTo>
                  <a:lnTo>
                    <a:pt x="125" y="40"/>
                  </a:lnTo>
                  <a:lnTo>
                    <a:pt x="90" y="15"/>
                  </a:lnTo>
                  <a:lnTo>
                    <a:pt x="70" y="10"/>
                  </a:lnTo>
                  <a:lnTo>
                    <a:pt x="50" y="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84" name="Freeform 24"/>
            <p:cNvSpPr>
              <a:spLocks/>
            </p:cNvSpPr>
            <p:nvPr/>
          </p:nvSpPr>
          <p:spPr bwMode="auto">
            <a:xfrm>
              <a:off x="2983" y="1379"/>
              <a:ext cx="102" cy="100"/>
            </a:xfrm>
            <a:custGeom>
              <a:avLst/>
              <a:gdLst>
                <a:gd name="T0" fmla="*/ 3 w 225"/>
                <a:gd name="T1" fmla="*/ 20 h 225"/>
                <a:gd name="T2" fmla="*/ 3 w 225"/>
                <a:gd name="T3" fmla="*/ 18 h 225"/>
                <a:gd name="T4" fmla="*/ 3 w 225"/>
                <a:gd name="T5" fmla="*/ 16 h 225"/>
                <a:gd name="T6" fmla="*/ 4 w 225"/>
                <a:gd name="T7" fmla="*/ 15 h 225"/>
                <a:gd name="T8" fmla="*/ 5 w 225"/>
                <a:gd name="T9" fmla="*/ 14 h 225"/>
                <a:gd name="T10" fmla="*/ 6 w 225"/>
                <a:gd name="T11" fmla="*/ 11 h 225"/>
                <a:gd name="T12" fmla="*/ 9 w 225"/>
                <a:gd name="T13" fmla="*/ 8 h 225"/>
                <a:gd name="T14" fmla="*/ 11 w 225"/>
                <a:gd name="T15" fmla="*/ 6 h 225"/>
                <a:gd name="T16" fmla="*/ 15 w 225"/>
                <a:gd name="T17" fmla="*/ 4 h 225"/>
                <a:gd name="T18" fmla="*/ 16 w 225"/>
                <a:gd name="T19" fmla="*/ 4 h 225"/>
                <a:gd name="T20" fmla="*/ 17 w 225"/>
                <a:gd name="T21" fmla="*/ 4 h 225"/>
                <a:gd name="T22" fmla="*/ 19 w 225"/>
                <a:gd name="T23" fmla="*/ 3 h 225"/>
                <a:gd name="T24" fmla="*/ 21 w 225"/>
                <a:gd name="T25" fmla="*/ 3 h 225"/>
                <a:gd name="T26" fmla="*/ 21 w 225"/>
                <a:gd name="T27" fmla="*/ 0 h 225"/>
                <a:gd name="T28" fmla="*/ 19 w 225"/>
                <a:gd name="T29" fmla="*/ 0 h 225"/>
                <a:gd name="T30" fmla="*/ 16 w 225"/>
                <a:gd name="T31" fmla="*/ 0 h 225"/>
                <a:gd name="T32" fmla="*/ 15 w 225"/>
                <a:gd name="T33" fmla="*/ 1 h 225"/>
                <a:gd name="T34" fmla="*/ 13 w 225"/>
                <a:gd name="T35" fmla="*/ 1 h 225"/>
                <a:gd name="T36" fmla="*/ 9 w 225"/>
                <a:gd name="T37" fmla="*/ 4 h 225"/>
                <a:gd name="T38" fmla="*/ 6 w 225"/>
                <a:gd name="T39" fmla="*/ 6 h 225"/>
                <a:gd name="T40" fmla="*/ 3 w 225"/>
                <a:gd name="T41" fmla="*/ 9 h 225"/>
                <a:gd name="T42" fmla="*/ 1 w 225"/>
                <a:gd name="T43" fmla="*/ 12 h 225"/>
                <a:gd name="T44" fmla="*/ 0 w 225"/>
                <a:gd name="T45" fmla="*/ 14 h 225"/>
                <a:gd name="T46" fmla="*/ 0 w 225"/>
                <a:gd name="T47" fmla="*/ 16 h 225"/>
                <a:gd name="T48" fmla="*/ 0 w 225"/>
                <a:gd name="T49" fmla="*/ 18 h 225"/>
                <a:gd name="T50" fmla="*/ 0 w 225"/>
                <a:gd name="T51" fmla="*/ 20 h 225"/>
                <a:gd name="T52" fmla="*/ 3 w 225"/>
                <a:gd name="T53" fmla="*/ 20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5"/>
                <a:gd name="T82" fmla="*/ 0 h 225"/>
                <a:gd name="T83" fmla="*/ 225 w 225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5" h="225">
                  <a:moveTo>
                    <a:pt x="30" y="225"/>
                  </a:moveTo>
                  <a:lnTo>
                    <a:pt x="30" y="210"/>
                  </a:lnTo>
                  <a:lnTo>
                    <a:pt x="35" y="190"/>
                  </a:lnTo>
                  <a:lnTo>
                    <a:pt x="40" y="170"/>
                  </a:lnTo>
                  <a:lnTo>
                    <a:pt x="50" y="155"/>
                  </a:lnTo>
                  <a:lnTo>
                    <a:pt x="65" y="120"/>
                  </a:lnTo>
                  <a:lnTo>
                    <a:pt x="90" y="90"/>
                  </a:lnTo>
                  <a:lnTo>
                    <a:pt x="120" y="65"/>
                  </a:lnTo>
                  <a:lnTo>
                    <a:pt x="155" y="50"/>
                  </a:lnTo>
                  <a:lnTo>
                    <a:pt x="170" y="40"/>
                  </a:lnTo>
                  <a:lnTo>
                    <a:pt x="185" y="40"/>
                  </a:lnTo>
                  <a:lnTo>
                    <a:pt x="205" y="35"/>
                  </a:lnTo>
                  <a:lnTo>
                    <a:pt x="225" y="35"/>
                  </a:lnTo>
                  <a:lnTo>
                    <a:pt x="225" y="0"/>
                  </a:lnTo>
                  <a:lnTo>
                    <a:pt x="200" y="0"/>
                  </a:lnTo>
                  <a:lnTo>
                    <a:pt x="175" y="5"/>
                  </a:lnTo>
                  <a:lnTo>
                    <a:pt x="155" y="10"/>
                  </a:lnTo>
                  <a:lnTo>
                    <a:pt x="135" y="15"/>
                  </a:lnTo>
                  <a:lnTo>
                    <a:pt x="100" y="40"/>
                  </a:lnTo>
                  <a:lnTo>
                    <a:pt x="65" y="65"/>
                  </a:lnTo>
                  <a:lnTo>
                    <a:pt x="35" y="100"/>
                  </a:lnTo>
                  <a:lnTo>
                    <a:pt x="15" y="140"/>
                  </a:lnTo>
                  <a:lnTo>
                    <a:pt x="5" y="160"/>
                  </a:lnTo>
                  <a:lnTo>
                    <a:pt x="5" y="180"/>
                  </a:lnTo>
                  <a:lnTo>
                    <a:pt x="0" y="205"/>
                  </a:lnTo>
                  <a:lnTo>
                    <a:pt x="0" y="225"/>
                  </a:lnTo>
                  <a:lnTo>
                    <a:pt x="3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85" name="Freeform 25"/>
            <p:cNvSpPr>
              <a:spLocks/>
            </p:cNvSpPr>
            <p:nvPr/>
          </p:nvSpPr>
          <p:spPr bwMode="auto">
            <a:xfrm>
              <a:off x="2983" y="1479"/>
              <a:ext cx="102" cy="102"/>
            </a:xfrm>
            <a:custGeom>
              <a:avLst/>
              <a:gdLst>
                <a:gd name="T0" fmla="*/ 21 w 225"/>
                <a:gd name="T1" fmla="*/ 17 h 230"/>
                <a:gd name="T2" fmla="*/ 19 w 225"/>
                <a:gd name="T3" fmla="*/ 17 h 230"/>
                <a:gd name="T4" fmla="*/ 17 w 225"/>
                <a:gd name="T5" fmla="*/ 16 h 230"/>
                <a:gd name="T6" fmla="*/ 16 w 225"/>
                <a:gd name="T7" fmla="*/ 16 h 230"/>
                <a:gd name="T8" fmla="*/ 15 w 225"/>
                <a:gd name="T9" fmla="*/ 16 h 230"/>
                <a:gd name="T10" fmla="*/ 11 w 225"/>
                <a:gd name="T11" fmla="*/ 14 h 230"/>
                <a:gd name="T12" fmla="*/ 9 w 225"/>
                <a:gd name="T13" fmla="*/ 12 h 230"/>
                <a:gd name="T14" fmla="*/ 6 w 225"/>
                <a:gd name="T15" fmla="*/ 10 h 230"/>
                <a:gd name="T16" fmla="*/ 5 w 225"/>
                <a:gd name="T17" fmla="*/ 7 h 230"/>
                <a:gd name="T18" fmla="*/ 4 w 225"/>
                <a:gd name="T19" fmla="*/ 5 h 230"/>
                <a:gd name="T20" fmla="*/ 3 w 225"/>
                <a:gd name="T21" fmla="*/ 4 h 230"/>
                <a:gd name="T22" fmla="*/ 3 w 225"/>
                <a:gd name="T23" fmla="*/ 2 h 230"/>
                <a:gd name="T24" fmla="*/ 3 w 225"/>
                <a:gd name="T25" fmla="*/ 0 h 230"/>
                <a:gd name="T26" fmla="*/ 0 w 225"/>
                <a:gd name="T27" fmla="*/ 0 h 230"/>
                <a:gd name="T28" fmla="*/ 0 w 225"/>
                <a:gd name="T29" fmla="*/ 2 h 230"/>
                <a:gd name="T30" fmla="*/ 0 w 225"/>
                <a:gd name="T31" fmla="*/ 4 h 230"/>
                <a:gd name="T32" fmla="*/ 0 w 225"/>
                <a:gd name="T33" fmla="*/ 6 h 230"/>
                <a:gd name="T34" fmla="*/ 1 w 225"/>
                <a:gd name="T35" fmla="*/ 8 h 230"/>
                <a:gd name="T36" fmla="*/ 3 w 225"/>
                <a:gd name="T37" fmla="*/ 12 h 230"/>
                <a:gd name="T38" fmla="*/ 6 w 225"/>
                <a:gd name="T39" fmla="*/ 14 h 230"/>
                <a:gd name="T40" fmla="*/ 9 w 225"/>
                <a:gd name="T41" fmla="*/ 16 h 230"/>
                <a:gd name="T42" fmla="*/ 13 w 225"/>
                <a:gd name="T43" fmla="*/ 19 h 230"/>
                <a:gd name="T44" fmla="*/ 15 w 225"/>
                <a:gd name="T45" fmla="*/ 19 h 230"/>
                <a:gd name="T46" fmla="*/ 16 w 225"/>
                <a:gd name="T47" fmla="*/ 20 h 230"/>
                <a:gd name="T48" fmla="*/ 19 w 225"/>
                <a:gd name="T49" fmla="*/ 20 h 230"/>
                <a:gd name="T50" fmla="*/ 21 w 225"/>
                <a:gd name="T51" fmla="*/ 20 h 230"/>
                <a:gd name="T52" fmla="*/ 21 w 225"/>
                <a:gd name="T53" fmla="*/ 17 h 2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5"/>
                <a:gd name="T82" fmla="*/ 0 h 230"/>
                <a:gd name="T83" fmla="*/ 225 w 225"/>
                <a:gd name="T84" fmla="*/ 230 h 2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5" h="230">
                  <a:moveTo>
                    <a:pt x="225" y="195"/>
                  </a:moveTo>
                  <a:lnTo>
                    <a:pt x="205" y="195"/>
                  </a:lnTo>
                  <a:lnTo>
                    <a:pt x="185" y="190"/>
                  </a:lnTo>
                  <a:lnTo>
                    <a:pt x="170" y="190"/>
                  </a:lnTo>
                  <a:lnTo>
                    <a:pt x="155" y="180"/>
                  </a:lnTo>
                  <a:lnTo>
                    <a:pt x="120" y="165"/>
                  </a:lnTo>
                  <a:lnTo>
                    <a:pt x="90" y="140"/>
                  </a:lnTo>
                  <a:lnTo>
                    <a:pt x="65" y="110"/>
                  </a:lnTo>
                  <a:lnTo>
                    <a:pt x="50" y="75"/>
                  </a:lnTo>
                  <a:lnTo>
                    <a:pt x="40" y="60"/>
                  </a:lnTo>
                  <a:lnTo>
                    <a:pt x="35" y="40"/>
                  </a:lnTo>
                  <a:lnTo>
                    <a:pt x="30" y="2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45"/>
                  </a:lnTo>
                  <a:lnTo>
                    <a:pt x="5" y="70"/>
                  </a:lnTo>
                  <a:lnTo>
                    <a:pt x="15" y="90"/>
                  </a:lnTo>
                  <a:lnTo>
                    <a:pt x="35" y="130"/>
                  </a:lnTo>
                  <a:lnTo>
                    <a:pt x="65" y="165"/>
                  </a:lnTo>
                  <a:lnTo>
                    <a:pt x="100" y="190"/>
                  </a:lnTo>
                  <a:lnTo>
                    <a:pt x="135" y="215"/>
                  </a:lnTo>
                  <a:lnTo>
                    <a:pt x="155" y="220"/>
                  </a:lnTo>
                  <a:lnTo>
                    <a:pt x="175" y="225"/>
                  </a:lnTo>
                  <a:lnTo>
                    <a:pt x="200" y="230"/>
                  </a:lnTo>
                  <a:lnTo>
                    <a:pt x="225" y="230"/>
                  </a:lnTo>
                  <a:lnTo>
                    <a:pt x="225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86" name="Freeform 26"/>
            <p:cNvSpPr>
              <a:spLocks/>
            </p:cNvSpPr>
            <p:nvPr/>
          </p:nvSpPr>
          <p:spPr bwMode="auto">
            <a:xfrm>
              <a:off x="3085" y="1479"/>
              <a:ext cx="103" cy="102"/>
            </a:xfrm>
            <a:custGeom>
              <a:avLst/>
              <a:gdLst>
                <a:gd name="T0" fmla="*/ 19 w 225"/>
                <a:gd name="T1" fmla="*/ 0 h 230"/>
                <a:gd name="T2" fmla="*/ 19 w 225"/>
                <a:gd name="T3" fmla="*/ 2 h 230"/>
                <a:gd name="T4" fmla="*/ 18 w 225"/>
                <a:gd name="T5" fmla="*/ 4 h 230"/>
                <a:gd name="T6" fmla="*/ 18 w 225"/>
                <a:gd name="T7" fmla="*/ 5 h 230"/>
                <a:gd name="T8" fmla="*/ 17 w 225"/>
                <a:gd name="T9" fmla="*/ 7 h 230"/>
                <a:gd name="T10" fmla="*/ 15 w 225"/>
                <a:gd name="T11" fmla="*/ 10 h 230"/>
                <a:gd name="T12" fmla="*/ 13 w 225"/>
                <a:gd name="T13" fmla="*/ 12 h 230"/>
                <a:gd name="T14" fmla="*/ 10 w 225"/>
                <a:gd name="T15" fmla="*/ 14 h 230"/>
                <a:gd name="T16" fmla="*/ 7 w 225"/>
                <a:gd name="T17" fmla="*/ 16 h 230"/>
                <a:gd name="T18" fmla="*/ 5 w 225"/>
                <a:gd name="T19" fmla="*/ 16 h 230"/>
                <a:gd name="T20" fmla="*/ 4 w 225"/>
                <a:gd name="T21" fmla="*/ 16 h 230"/>
                <a:gd name="T22" fmla="*/ 2 w 225"/>
                <a:gd name="T23" fmla="*/ 17 h 230"/>
                <a:gd name="T24" fmla="*/ 0 w 225"/>
                <a:gd name="T25" fmla="*/ 17 h 230"/>
                <a:gd name="T26" fmla="*/ 0 w 225"/>
                <a:gd name="T27" fmla="*/ 20 h 230"/>
                <a:gd name="T28" fmla="*/ 2 w 225"/>
                <a:gd name="T29" fmla="*/ 20 h 230"/>
                <a:gd name="T30" fmla="*/ 5 w 225"/>
                <a:gd name="T31" fmla="*/ 20 h 230"/>
                <a:gd name="T32" fmla="*/ 7 w 225"/>
                <a:gd name="T33" fmla="*/ 19 h 230"/>
                <a:gd name="T34" fmla="*/ 9 w 225"/>
                <a:gd name="T35" fmla="*/ 19 h 230"/>
                <a:gd name="T36" fmla="*/ 12 w 225"/>
                <a:gd name="T37" fmla="*/ 16 h 230"/>
                <a:gd name="T38" fmla="*/ 15 w 225"/>
                <a:gd name="T39" fmla="*/ 14 h 230"/>
                <a:gd name="T40" fmla="*/ 18 w 225"/>
                <a:gd name="T41" fmla="*/ 12 h 230"/>
                <a:gd name="T42" fmla="*/ 20 w 225"/>
                <a:gd name="T43" fmla="*/ 8 h 230"/>
                <a:gd name="T44" fmla="*/ 21 w 225"/>
                <a:gd name="T45" fmla="*/ 6 h 230"/>
                <a:gd name="T46" fmla="*/ 22 w 225"/>
                <a:gd name="T47" fmla="*/ 4 h 230"/>
                <a:gd name="T48" fmla="*/ 22 w 225"/>
                <a:gd name="T49" fmla="*/ 2 h 230"/>
                <a:gd name="T50" fmla="*/ 22 w 225"/>
                <a:gd name="T51" fmla="*/ 0 h 230"/>
                <a:gd name="T52" fmla="*/ 19 w 225"/>
                <a:gd name="T53" fmla="*/ 0 h 2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5"/>
                <a:gd name="T82" fmla="*/ 0 h 230"/>
                <a:gd name="T83" fmla="*/ 225 w 225"/>
                <a:gd name="T84" fmla="*/ 230 h 2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5" h="230">
                  <a:moveTo>
                    <a:pt x="195" y="0"/>
                  </a:moveTo>
                  <a:lnTo>
                    <a:pt x="195" y="20"/>
                  </a:lnTo>
                  <a:lnTo>
                    <a:pt x="190" y="40"/>
                  </a:lnTo>
                  <a:lnTo>
                    <a:pt x="185" y="60"/>
                  </a:lnTo>
                  <a:lnTo>
                    <a:pt x="175" y="75"/>
                  </a:lnTo>
                  <a:lnTo>
                    <a:pt x="160" y="110"/>
                  </a:lnTo>
                  <a:lnTo>
                    <a:pt x="135" y="140"/>
                  </a:lnTo>
                  <a:lnTo>
                    <a:pt x="105" y="165"/>
                  </a:lnTo>
                  <a:lnTo>
                    <a:pt x="75" y="180"/>
                  </a:lnTo>
                  <a:lnTo>
                    <a:pt x="55" y="190"/>
                  </a:lnTo>
                  <a:lnTo>
                    <a:pt x="40" y="190"/>
                  </a:lnTo>
                  <a:lnTo>
                    <a:pt x="20" y="195"/>
                  </a:lnTo>
                  <a:lnTo>
                    <a:pt x="0" y="195"/>
                  </a:lnTo>
                  <a:lnTo>
                    <a:pt x="0" y="230"/>
                  </a:lnTo>
                  <a:lnTo>
                    <a:pt x="25" y="230"/>
                  </a:lnTo>
                  <a:lnTo>
                    <a:pt x="50" y="225"/>
                  </a:lnTo>
                  <a:lnTo>
                    <a:pt x="70" y="220"/>
                  </a:lnTo>
                  <a:lnTo>
                    <a:pt x="90" y="215"/>
                  </a:lnTo>
                  <a:lnTo>
                    <a:pt x="125" y="190"/>
                  </a:lnTo>
                  <a:lnTo>
                    <a:pt x="160" y="165"/>
                  </a:lnTo>
                  <a:lnTo>
                    <a:pt x="190" y="130"/>
                  </a:lnTo>
                  <a:lnTo>
                    <a:pt x="210" y="90"/>
                  </a:lnTo>
                  <a:lnTo>
                    <a:pt x="220" y="70"/>
                  </a:lnTo>
                  <a:lnTo>
                    <a:pt x="225" y="45"/>
                  </a:lnTo>
                  <a:lnTo>
                    <a:pt x="225" y="25"/>
                  </a:lnTo>
                  <a:lnTo>
                    <a:pt x="22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87" name="Freeform 27"/>
            <p:cNvSpPr>
              <a:spLocks/>
            </p:cNvSpPr>
            <p:nvPr/>
          </p:nvSpPr>
          <p:spPr bwMode="auto">
            <a:xfrm>
              <a:off x="3209" y="1485"/>
              <a:ext cx="191" cy="189"/>
            </a:xfrm>
            <a:custGeom>
              <a:avLst/>
              <a:gdLst>
                <a:gd name="T0" fmla="*/ 40 w 420"/>
                <a:gd name="T1" fmla="*/ 16 h 425"/>
                <a:gd name="T2" fmla="*/ 39 w 420"/>
                <a:gd name="T3" fmla="*/ 13 h 425"/>
                <a:gd name="T4" fmla="*/ 37 w 420"/>
                <a:gd name="T5" fmla="*/ 10 h 425"/>
                <a:gd name="T6" fmla="*/ 35 w 420"/>
                <a:gd name="T7" fmla="*/ 7 h 425"/>
                <a:gd name="T8" fmla="*/ 32 w 420"/>
                <a:gd name="T9" fmla="*/ 4 h 425"/>
                <a:gd name="T10" fmla="*/ 29 w 420"/>
                <a:gd name="T11" fmla="*/ 2 h 425"/>
                <a:gd name="T12" fmla="*/ 26 w 420"/>
                <a:gd name="T13" fmla="*/ 1 h 425"/>
                <a:gd name="T14" fmla="*/ 22 w 420"/>
                <a:gd name="T15" fmla="*/ 0 h 425"/>
                <a:gd name="T16" fmla="*/ 17 w 420"/>
                <a:gd name="T17" fmla="*/ 0 h 425"/>
                <a:gd name="T18" fmla="*/ 14 w 420"/>
                <a:gd name="T19" fmla="*/ 1 h 425"/>
                <a:gd name="T20" fmla="*/ 10 w 420"/>
                <a:gd name="T21" fmla="*/ 2 h 425"/>
                <a:gd name="T22" fmla="*/ 7 w 420"/>
                <a:gd name="T23" fmla="*/ 4 h 425"/>
                <a:gd name="T24" fmla="*/ 4 w 420"/>
                <a:gd name="T25" fmla="*/ 7 h 425"/>
                <a:gd name="T26" fmla="*/ 2 w 420"/>
                <a:gd name="T27" fmla="*/ 10 h 425"/>
                <a:gd name="T28" fmla="*/ 0 w 420"/>
                <a:gd name="T29" fmla="*/ 13 h 425"/>
                <a:gd name="T30" fmla="*/ 0 w 420"/>
                <a:gd name="T31" fmla="*/ 16 h 425"/>
                <a:gd name="T32" fmla="*/ 0 w 420"/>
                <a:gd name="T33" fmla="*/ 20 h 425"/>
                <a:gd name="T34" fmla="*/ 0 w 420"/>
                <a:gd name="T35" fmla="*/ 24 h 425"/>
                <a:gd name="T36" fmla="*/ 2 w 420"/>
                <a:gd name="T37" fmla="*/ 27 h 425"/>
                <a:gd name="T38" fmla="*/ 4 w 420"/>
                <a:gd name="T39" fmla="*/ 30 h 425"/>
                <a:gd name="T40" fmla="*/ 7 w 420"/>
                <a:gd name="T41" fmla="*/ 33 h 425"/>
                <a:gd name="T42" fmla="*/ 10 w 420"/>
                <a:gd name="T43" fmla="*/ 35 h 425"/>
                <a:gd name="T44" fmla="*/ 14 w 420"/>
                <a:gd name="T45" fmla="*/ 36 h 425"/>
                <a:gd name="T46" fmla="*/ 17 w 420"/>
                <a:gd name="T47" fmla="*/ 37 h 425"/>
                <a:gd name="T48" fmla="*/ 22 w 420"/>
                <a:gd name="T49" fmla="*/ 37 h 425"/>
                <a:gd name="T50" fmla="*/ 26 w 420"/>
                <a:gd name="T51" fmla="*/ 36 h 425"/>
                <a:gd name="T52" fmla="*/ 29 w 420"/>
                <a:gd name="T53" fmla="*/ 35 h 425"/>
                <a:gd name="T54" fmla="*/ 32 w 420"/>
                <a:gd name="T55" fmla="*/ 33 h 425"/>
                <a:gd name="T56" fmla="*/ 35 w 420"/>
                <a:gd name="T57" fmla="*/ 30 h 425"/>
                <a:gd name="T58" fmla="*/ 37 w 420"/>
                <a:gd name="T59" fmla="*/ 27 h 425"/>
                <a:gd name="T60" fmla="*/ 39 w 420"/>
                <a:gd name="T61" fmla="*/ 24 h 425"/>
                <a:gd name="T62" fmla="*/ 40 w 420"/>
                <a:gd name="T63" fmla="*/ 20 h 4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0"/>
                <a:gd name="T97" fmla="*/ 0 h 425"/>
                <a:gd name="T98" fmla="*/ 420 w 420"/>
                <a:gd name="T99" fmla="*/ 425 h 4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0" h="425">
                  <a:moveTo>
                    <a:pt x="420" y="210"/>
                  </a:moveTo>
                  <a:lnTo>
                    <a:pt x="420" y="190"/>
                  </a:lnTo>
                  <a:lnTo>
                    <a:pt x="415" y="170"/>
                  </a:lnTo>
                  <a:lnTo>
                    <a:pt x="410" y="150"/>
                  </a:lnTo>
                  <a:lnTo>
                    <a:pt x="400" y="130"/>
                  </a:lnTo>
                  <a:lnTo>
                    <a:pt x="395" y="110"/>
                  </a:lnTo>
                  <a:lnTo>
                    <a:pt x="380" y="95"/>
                  </a:lnTo>
                  <a:lnTo>
                    <a:pt x="370" y="75"/>
                  </a:lnTo>
                  <a:lnTo>
                    <a:pt x="355" y="60"/>
                  </a:lnTo>
                  <a:lnTo>
                    <a:pt x="345" y="50"/>
                  </a:lnTo>
                  <a:lnTo>
                    <a:pt x="325" y="35"/>
                  </a:lnTo>
                  <a:lnTo>
                    <a:pt x="310" y="25"/>
                  </a:lnTo>
                  <a:lnTo>
                    <a:pt x="290" y="20"/>
                  </a:lnTo>
                  <a:lnTo>
                    <a:pt x="275" y="10"/>
                  </a:lnTo>
                  <a:lnTo>
                    <a:pt x="250" y="5"/>
                  </a:lnTo>
                  <a:lnTo>
                    <a:pt x="230" y="0"/>
                  </a:lnTo>
                  <a:lnTo>
                    <a:pt x="210" y="0"/>
                  </a:lnTo>
                  <a:lnTo>
                    <a:pt x="185" y="0"/>
                  </a:lnTo>
                  <a:lnTo>
                    <a:pt x="170" y="5"/>
                  </a:lnTo>
                  <a:lnTo>
                    <a:pt x="145" y="10"/>
                  </a:lnTo>
                  <a:lnTo>
                    <a:pt x="125" y="20"/>
                  </a:lnTo>
                  <a:lnTo>
                    <a:pt x="105" y="25"/>
                  </a:lnTo>
                  <a:lnTo>
                    <a:pt x="90" y="35"/>
                  </a:lnTo>
                  <a:lnTo>
                    <a:pt x="75" y="50"/>
                  </a:lnTo>
                  <a:lnTo>
                    <a:pt x="60" y="60"/>
                  </a:lnTo>
                  <a:lnTo>
                    <a:pt x="45" y="75"/>
                  </a:lnTo>
                  <a:lnTo>
                    <a:pt x="35" y="95"/>
                  </a:lnTo>
                  <a:lnTo>
                    <a:pt x="25" y="110"/>
                  </a:lnTo>
                  <a:lnTo>
                    <a:pt x="15" y="130"/>
                  </a:lnTo>
                  <a:lnTo>
                    <a:pt x="5" y="150"/>
                  </a:lnTo>
                  <a:lnTo>
                    <a:pt x="5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0" y="230"/>
                  </a:lnTo>
                  <a:lnTo>
                    <a:pt x="5" y="250"/>
                  </a:lnTo>
                  <a:lnTo>
                    <a:pt x="5" y="275"/>
                  </a:lnTo>
                  <a:lnTo>
                    <a:pt x="15" y="295"/>
                  </a:lnTo>
                  <a:lnTo>
                    <a:pt x="25" y="310"/>
                  </a:lnTo>
                  <a:lnTo>
                    <a:pt x="35" y="325"/>
                  </a:lnTo>
                  <a:lnTo>
                    <a:pt x="45" y="345"/>
                  </a:lnTo>
                  <a:lnTo>
                    <a:pt x="60" y="360"/>
                  </a:lnTo>
                  <a:lnTo>
                    <a:pt x="75" y="375"/>
                  </a:lnTo>
                  <a:lnTo>
                    <a:pt x="90" y="385"/>
                  </a:lnTo>
                  <a:lnTo>
                    <a:pt x="105" y="400"/>
                  </a:lnTo>
                  <a:lnTo>
                    <a:pt x="125" y="405"/>
                  </a:lnTo>
                  <a:lnTo>
                    <a:pt x="145" y="410"/>
                  </a:lnTo>
                  <a:lnTo>
                    <a:pt x="170" y="420"/>
                  </a:lnTo>
                  <a:lnTo>
                    <a:pt x="185" y="425"/>
                  </a:lnTo>
                  <a:lnTo>
                    <a:pt x="210" y="425"/>
                  </a:lnTo>
                  <a:lnTo>
                    <a:pt x="230" y="425"/>
                  </a:lnTo>
                  <a:lnTo>
                    <a:pt x="250" y="420"/>
                  </a:lnTo>
                  <a:lnTo>
                    <a:pt x="275" y="410"/>
                  </a:lnTo>
                  <a:lnTo>
                    <a:pt x="290" y="405"/>
                  </a:lnTo>
                  <a:lnTo>
                    <a:pt x="310" y="400"/>
                  </a:lnTo>
                  <a:lnTo>
                    <a:pt x="325" y="385"/>
                  </a:lnTo>
                  <a:lnTo>
                    <a:pt x="345" y="375"/>
                  </a:lnTo>
                  <a:lnTo>
                    <a:pt x="355" y="360"/>
                  </a:lnTo>
                  <a:lnTo>
                    <a:pt x="370" y="345"/>
                  </a:lnTo>
                  <a:lnTo>
                    <a:pt x="380" y="325"/>
                  </a:lnTo>
                  <a:lnTo>
                    <a:pt x="395" y="310"/>
                  </a:lnTo>
                  <a:lnTo>
                    <a:pt x="400" y="295"/>
                  </a:lnTo>
                  <a:lnTo>
                    <a:pt x="410" y="275"/>
                  </a:lnTo>
                  <a:lnTo>
                    <a:pt x="415" y="250"/>
                  </a:lnTo>
                  <a:lnTo>
                    <a:pt x="420" y="230"/>
                  </a:lnTo>
                  <a:lnTo>
                    <a:pt x="420" y="2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88" name="Freeform 28"/>
            <p:cNvSpPr>
              <a:spLocks/>
            </p:cNvSpPr>
            <p:nvPr/>
          </p:nvSpPr>
          <p:spPr bwMode="auto">
            <a:xfrm>
              <a:off x="3304" y="1479"/>
              <a:ext cx="103" cy="99"/>
            </a:xfrm>
            <a:custGeom>
              <a:avLst/>
              <a:gdLst>
                <a:gd name="T0" fmla="*/ 0 w 225"/>
                <a:gd name="T1" fmla="*/ 3 h 225"/>
                <a:gd name="T2" fmla="*/ 1 w 225"/>
                <a:gd name="T3" fmla="*/ 3 h 225"/>
                <a:gd name="T4" fmla="*/ 4 w 225"/>
                <a:gd name="T5" fmla="*/ 4 h 225"/>
                <a:gd name="T6" fmla="*/ 5 w 225"/>
                <a:gd name="T7" fmla="*/ 4 h 225"/>
                <a:gd name="T8" fmla="*/ 7 w 225"/>
                <a:gd name="T9" fmla="*/ 4 h 225"/>
                <a:gd name="T10" fmla="*/ 11 w 225"/>
                <a:gd name="T11" fmla="*/ 6 h 225"/>
                <a:gd name="T12" fmla="*/ 13 w 225"/>
                <a:gd name="T13" fmla="*/ 8 h 225"/>
                <a:gd name="T14" fmla="*/ 15 w 225"/>
                <a:gd name="T15" fmla="*/ 10 h 225"/>
                <a:gd name="T16" fmla="*/ 17 w 225"/>
                <a:gd name="T17" fmla="*/ 13 h 225"/>
                <a:gd name="T18" fmla="*/ 18 w 225"/>
                <a:gd name="T19" fmla="*/ 14 h 225"/>
                <a:gd name="T20" fmla="*/ 18 w 225"/>
                <a:gd name="T21" fmla="*/ 16 h 225"/>
                <a:gd name="T22" fmla="*/ 18 w 225"/>
                <a:gd name="T23" fmla="*/ 18 h 225"/>
                <a:gd name="T24" fmla="*/ 18 w 225"/>
                <a:gd name="T25" fmla="*/ 19 h 225"/>
                <a:gd name="T26" fmla="*/ 22 w 225"/>
                <a:gd name="T27" fmla="*/ 19 h 225"/>
                <a:gd name="T28" fmla="*/ 22 w 225"/>
                <a:gd name="T29" fmla="*/ 18 h 225"/>
                <a:gd name="T30" fmla="*/ 21 w 225"/>
                <a:gd name="T31" fmla="*/ 15 h 225"/>
                <a:gd name="T32" fmla="*/ 21 w 225"/>
                <a:gd name="T33" fmla="*/ 14 h 225"/>
                <a:gd name="T34" fmla="*/ 20 w 225"/>
                <a:gd name="T35" fmla="*/ 12 h 225"/>
                <a:gd name="T36" fmla="*/ 18 w 225"/>
                <a:gd name="T37" fmla="*/ 8 h 225"/>
                <a:gd name="T38" fmla="*/ 15 w 225"/>
                <a:gd name="T39" fmla="*/ 6 h 225"/>
                <a:gd name="T40" fmla="*/ 12 w 225"/>
                <a:gd name="T41" fmla="*/ 4 h 225"/>
                <a:gd name="T42" fmla="*/ 9 w 225"/>
                <a:gd name="T43" fmla="*/ 1 h 225"/>
                <a:gd name="T44" fmla="*/ 6 w 225"/>
                <a:gd name="T45" fmla="*/ 1 h 225"/>
                <a:gd name="T46" fmla="*/ 5 w 225"/>
                <a:gd name="T47" fmla="*/ 0 h 225"/>
                <a:gd name="T48" fmla="*/ 2 w 225"/>
                <a:gd name="T49" fmla="*/ 0 h 225"/>
                <a:gd name="T50" fmla="*/ 0 w 225"/>
                <a:gd name="T51" fmla="*/ 0 h 225"/>
                <a:gd name="T52" fmla="*/ 0 w 225"/>
                <a:gd name="T53" fmla="*/ 3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5"/>
                <a:gd name="T82" fmla="*/ 0 h 225"/>
                <a:gd name="T83" fmla="*/ 225 w 225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5" h="225">
                  <a:moveTo>
                    <a:pt x="0" y="35"/>
                  </a:moveTo>
                  <a:lnTo>
                    <a:pt x="15" y="35"/>
                  </a:lnTo>
                  <a:lnTo>
                    <a:pt x="40" y="40"/>
                  </a:lnTo>
                  <a:lnTo>
                    <a:pt x="60" y="40"/>
                  </a:lnTo>
                  <a:lnTo>
                    <a:pt x="75" y="45"/>
                  </a:lnTo>
                  <a:lnTo>
                    <a:pt x="110" y="65"/>
                  </a:lnTo>
                  <a:lnTo>
                    <a:pt x="135" y="90"/>
                  </a:lnTo>
                  <a:lnTo>
                    <a:pt x="160" y="115"/>
                  </a:lnTo>
                  <a:lnTo>
                    <a:pt x="175" y="150"/>
                  </a:lnTo>
                  <a:lnTo>
                    <a:pt x="185" y="165"/>
                  </a:lnTo>
                  <a:lnTo>
                    <a:pt x="185" y="190"/>
                  </a:lnTo>
                  <a:lnTo>
                    <a:pt x="190" y="205"/>
                  </a:lnTo>
                  <a:lnTo>
                    <a:pt x="190" y="225"/>
                  </a:lnTo>
                  <a:lnTo>
                    <a:pt x="225" y="225"/>
                  </a:lnTo>
                  <a:lnTo>
                    <a:pt x="225" y="205"/>
                  </a:lnTo>
                  <a:lnTo>
                    <a:pt x="220" y="180"/>
                  </a:lnTo>
                  <a:lnTo>
                    <a:pt x="215" y="160"/>
                  </a:lnTo>
                  <a:lnTo>
                    <a:pt x="210" y="140"/>
                  </a:lnTo>
                  <a:lnTo>
                    <a:pt x="185" y="100"/>
                  </a:lnTo>
                  <a:lnTo>
                    <a:pt x="160" y="65"/>
                  </a:lnTo>
                  <a:lnTo>
                    <a:pt x="125" y="40"/>
                  </a:lnTo>
                  <a:lnTo>
                    <a:pt x="90" y="15"/>
                  </a:lnTo>
                  <a:lnTo>
                    <a:pt x="65" y="10"/>
                  </a:lnTo>
                  <a:lnTo>
                    <a:pt x="45" y="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89" name="Freeform 29"/>
            <p:cNvSpPr>
              <a:spLocks/>
            </p:cNvSpPr>
            <p:nvPr/>
          </p:nvSpPr>
          <p:spPr bwMode="auto">
            <a:xfrm>
              <a:off x="3199" y="1479"/>
              <a:ext cx="105" cy="99"/>
            </a:xfrm>
            <a:custGeom>
              <a:avLst/>
              <a:gdLst>
                <a:gd name="T0" fmla="*/ 3 w 230"/>
                <a:gd name="T1" fmla="*/ 19 h 225"/>
                <a:gd name="T2" fmla="*/ 3 w 230"/>
                <a:gd name="T3" fmla="*/ 18 h 225"/>
                <a:gd name="T4" fmla="*/ 4 w 230"/>
                <a:gd name="T5" fmla="*/ 16 h 225"/>
                <a:gd name="T6" fmla="*/ 5 w 230"/>
                <a:gd name="T7" fmla="*/ 14 h 225"/>
                <a:gd name="T8" fmla="*/ 5 w 230"/>
                <a:gd name="T9" fmla="*/ 13 h 225"/>
                <a:gd name="T10" fmla="*/ 7 w 230"/>
                <a:gd name="T11" fmla="*/ 10 h 225"/>
                <a:gd name="T12" fmla="*/ 9 w 230"/>
                <a:gd name="T13" fmla="*/ 8 h 225"/>
                <a:gd name="T14" fmla="*/ 11 w 230"/>
                <a:gd name="T15" fmla="*/ 6 h 225"/>
                <a:gd name="T16" fmla="*/ 15 w 230"/>
                <a:gd name="T17" fmla="*/ 4 h 225"/>
                <a:gd name="T18" fmla="*/ 16 w 230"/>
                <a:gd name="T19" fmla="*/ 4 h 225"/>
                <a:gd name="T20" fmla="*/ 18 w 230"/>
                <a:gd name="T21" fmla="*/ 4 h 225"/>
                <a:gd name="T22" fmla="*/ 20 w 230"/>
                <a:gd name="T23" fmla="*/ 3 h 225"/>
                <a:gd name="T24" fmla="*/ 22 w 230"/>
                <a:gd name="T25" fmla="*/ 3 h 225"/>
                <a:gd name="T26" fmla="*/ 22 w 230"/>
                <a:gd name="T27" fmla="*/ 0 h 225"/>
                <a:gd name="T28" fmla="*/ 20 w 230"/>
                <a:gd name="T29" fmla="*/ 0 h 225"/>
                <a:gd name="T30" fmla="*/ 17 w 230"/>
                <a:gd name="T31" fmla="*/ 0 h 225"/>
                <a:gd name="T32" fmla="*/ 15 w 230"/>
                <a:gd name="T33" fmla="*/ 1 h 225"/>
                <a:gd name="T34" fmla="*/ 13 w 230"/>
                <a:gd name="T35" fmla="*/ 1 h 225"/>
                <a:gd name="T36" fmla="*/ 10 w 230"/>
                <a:gd name="T37" fmla="*/ 4 h 225"/>
                <a:gd name="T38" fmla="*/ 7 w 230"/>
                <a:gd name="T39" fmla="*/ 6 h 225"/>
                <a:gd name="T40" fmla="*/ 4 w 230"/>
                <a:gd name="T41" fmla="*/ 8 h 225"/>
                <a:gd name="T42" fmla="*/ 2 w 230"/>
                <a:gd name="T43" fmla="*/ 12 h 225"/>
                <a:gd name="T44" fmla="*/ 1 w 230"/>
                <a:gd name="T45" fmla="*/ 14 h 225"/>
                <a:gd name="T46" fmla="*/ 0 w 230"/>
                <a:gd name="T47" fmla="*/ 15 h 225"/>
                <a:gd name="T48" fmla="*/ 0 w 230"/>
                <a:gd name="T49" fmla="*/ 18 h 225"/>
                <a:gd name="T50" fmla="*/ 0 w 230"/>
                <a:gd name="T51" fmla="*/ 19 h 225"/>
                <a:gd name="T52" fmla="*/ 3 w 230"/>
                <a:gd name="T53" fmla="*/ 19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0"/>
                <a:gd name="T82" fmla="*/ 0 h 225"/>
                <a:gd name="T83" fmla="*/ 230 w 230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0" h="225">
                  <a:moveTo>
                    <a:pt x="35" y="225"/>
                  </a:moveTo>
                  <a:lnTo>
                    <a:pt x="35" y="205"/>
                  </a:lnTo>
                  <a:lnTo>
                    <a:pt x="40" y="190"/>
                  </a:lnTo>
                  <a:lnTo>
                    <a:pt x="45" y="165"/>
                  </a:lnTo>
                  <a:lnTo>
                    <a:pt x="50" y="150"/>
                  </a:lnTo>
                  <a:lnTo>
                    <a:pt x="70" y="115"/>
                  </a:lnTo>
                  <a:lnTo>
                    <a:pt x="95" y="90"/>
                  </a:lnTo>
                  <a:lnTo>
                    <a:pt x="120" y="65"/>
                  </a:lnTo>
                  <a:lnTo>
                    <a:pt x="155" y="45"/>
                  </a:lnTo>
                  <a:lnTo>
                    <a:pt x="170" y="40"/>
                  </a:lnTo>
                  <a:lnTo>
                    <a:pt x="190" y="40"/>
                  </a:lnTo>
                  <a:lnTo>
                    <a:pt x="210" y="35"/>
                  </a:lnTo>
                  <a:lnTo>
                    <a:pt x="230" y="35"/>
                  </a:lnTo>
                  <a:lnTo>
                    <a:pt x="230" y="0"/>
                  </a:lnTo>
                  <a:lnTo>
                    <a:pt x="205" y="0"/>
                  </a:lnTo>
                  <a:lnTo>
                    <a:pt x="185" y="5"/>
                  </a:lnTo>
                  <a:lnTo>
                    <a:pt x="160" y="10"/>
                  </a:lnTo>
                  <a:lnTo>
                    <a:pt x="140" y="15"/>
                  </a:lnTo>
                  <a:lnTo>
                    <a:pt x="100" y="40"/>
                  </a:lnTo>
                  <a:lnTo>
                    <a:pt x="70" y="65"/>
                  </a:lnTo>
                  <a:lnTo>
                    <a:pt x="40" y="100"/>
                  </a:lnTo>
                  <a:lnTo>
                    <a:pt x="20" y="140"/>
                  </a:lnTo>
                  <a:lnTo>
                    <a:pt x="10" y="160"/>
                  </a:lnTo>
                  <a:lnTo>
                    <a:pt x="5" y="180"/>
                  </a:lnTo>
                  <a:lnTo>
                    <a:pt x="0" y="205"/>
                  </a:lnTo>
                  <a:lnTo>
                    <a:pt x="0" y="225"/>
                  </a:lnTo>
                  <a:lnTo>
                    <a:pt x="35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90" name="Freeform 30"/>
            <p:cNvSpPr>
              <a:spLocks/>
            </p:cNvSpPr>
            <p:nvPr/>
          </p:nvSpPr>
          <p:spPr bwMode="auto">
            <a:xfrm>
              <a:off x="3199" y="1578"/>
              <a:ext cx="105" cy="102"/>
            </a:xfrm>
            <a:custGeom>
              <a:avLst/>
              <a:gdLst>
                <a:gd name="T0" fmla="*/ 22 w 230"/>
                <a:gd name="T1" fmla="*/ 17 h 230"/>
                <a:gd name="T2" fmla="*/ 20 w 230"/>
                <a:gd name="T3" fmla="*/ 16 h 230"/>
                <a:gd name="T4" fmla="*/ 18 w 230"/>
                <a:gd name="T5" fmla="*/ 16 h 230"/>
                <a:gd name="T6" fmla="*/ 16 w 230"/>
                <a:gd name="T7" fmla="*/ 16 h 230"/>
                <a:gd name="T8" fmla="*/ 15 w 230"/>
                <a:gd name="T9" fmla="*/ 16 h 230"/>
                <a:gd name="T10" fmla="*/ 11 w 230"/>
                <a:gd name="T11" fmla="*/ 14 h 230"/>
                <a:gd name="T12" fmla="*/ 9 w 230"/>
                <a:gd name="T13" fmla="*/ 12 h 230"/>
                <a:gd name="T14" fmla="*/ 7 w 230"/>
                <a:gd name="T15" fmla="*/ 10 h 230"/>
                <a:gd name="T16" fmla="*/ 5 w 230"/>
                <a:gd name="T17" fmla="*/ 7 h 230"/>
                <a:gd name="T18" fmla="*/ 5 w 230"/>
                <a:gd name="T19" fmla="*/ 5 h 230"/>
                <a:gd name="T20" fmla="*/ 4 w 230"/>
                <a:gd name="T21" fmla="*/ 4 h 230"/>
                <a:gd name="T22" fmla="*/ 3 w 230"/>
                <a:gd name="T23" fmla="*/ 2 h 230"/>
                <a:gd name="T24" fmla="*/ 3 w 230"/>
                <a:gd name="T25" fmla="*/ 0 h 230"/>
                <a:gd name="T26" fmla="*/ 0 w 230"/>
                <a:gd name="T27" fmla="*/ 0 h 230"/>
                <a:gd name="T28" fmla="*/ 0 w 230"/>
                <a:gd name="T29" fmla="*/ 2 h 230"/>
                <a:gd name="T30" fmla="*/ 0 w 230"/>
                <a:gd name="T31" fmla="*/ 4 h 230"/>
                <a:gd name="T32" fmla="*/ 1 w 230"/>
                <a:gd name="T33" fmla="*/ 6 h 230"/>
                <a:gd name="T34" fmla="*/ 2 w 230"/>
                <a:gd name="T35" fmla="*/ 8 h 230"/>
                <a:gd name="T36" fmla="*/ 4 w 230"/>
                <a:gd name="T37" fmla="*/ 12 h 230"/>
                <a:gd name="T38" fmla="*/ 7 w 230"/>
                <a:gd name="T39" fmla="*/ 14 h 230"/>
                <a:gd name="T40" fmla="*/ 10 w 230"/>
                <a:gd name="T41" fmla="*/ 16 h 230"/>
                <a:gd name="T42" fmla="*/ 13 w 230"/>
                <a:gd name="T43" fmla="*/ 19 h 230"/>
                <a:gd name="T44" fmla="*/ 15 w 230"/>
                <a:gd name="T45" fmla="*/ 19 h 230"/>
                <a:gd name="T46" fmla="*/ 17 w 230"/>
                <a:gd name="T47" fmla="*/ 20 h 230"/>
                <a:gd name="T48" fmla="*/ 20 w 230"/>
                <a:gd name="T49" fmla="*/ 20 h 230"/>
                <a:gd name="T50" fmla="*/ 22 w 230"/>
                <a:gd name="T51" fmla="*/ 20 h 230"/>
                <a:gd name="T52" fmla="*/ 22 w 230"/>
                <a:gd name="T53" fmla="*/ 17 h 2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0"/>
                <a:gd name="T82" fmla="*/ 0 h 230"/>
                <a:gd name="T83" fmla="*/ 230 w 230"/>
                <a:gd name="T84" fmla="*/ 230 h 2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0" h="230">
                  <a:moveTo>
                    <a:pt x="230" y="195"/>
                  </a:moveTo>
                  <a:lnTo>
                    <a:pt x="210" y="190"/>
                  </a:lnTo>
                  <a:lnTo>
                    <a:pt x="190" y="190"/>
                  </a:lnTo>
                  <a:lnTo>
                    <a:pt x="170" y="190"/>
                  </a:lnTo>
                  <a:lnTo>
                    <a:pt x="155" y="180"/>
                  </a:lnTo>
                  <a:lnTo>
                    <a:pt x="120" y="165"/>
                  </a:lnTo>
                  <a:lnTo>
                    <a:pt x="95" y="140"/>
                  </a:lnTo>
                  <a:lnTo>
                    <a:pt x="70" y="110"/>
                  </a:lnTo>
                  <a:lnTo>
                    <a:pt x="50" y="75"/>
                  </a:lnTo>
                  <a:lnTo>
                    <a:pt x="45" y="60"/>
                  </a:lnTo>
                  <a:lnTo>
                    <a:pt x="40" y="40"/>
                  </a:lnTo>
                  <a:lnTo>
                    <a:pt x="35" y="2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45"/>
                  </a:lnTo>
                  <a:lnTo>
                    <a:pt x="10" y="65"/>
                  </a:lnTo>
                  <a:lnTo>
                    <a:pt x="20" y="90"/>
                  </a:lnTo>
                  <a:lnTo>
                    <a:pt x="40" y="130"/>
                  </a:lnTo>
                  <a:lnTo>
                    <a:pt x="70" y="165"/>
                  </a:lnTo>
                  <a:lnTo>
                    <a:pt x="100" y="190"/>
                  </a:lnTo>
                  <a:lnTo>
                    <a:pt x="140" y="215"/>
                  </a:lnTo>
                  <a:lnTo>
                    <a:pt x="160" y="220"/>
                  </a:lnTo>
                  <a:lnTo>
                    <a:pt x="185" y="225"/>
                  </a:lnTo>
                  <a:lnTo>
                    <a:pt x="205" y="230"/>
                  </a:lnTo>
                  <a:lnTo>
                    <a:pt x="230" y="230"/>
                  </a:lnTo>
                  <a:lnTo>
                    <a:pt x="230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91" name="Freeform 31"/>
            <p:cNvSpPr>
              <a:spLocks/>
            </p:cNvSpPr>
            <p:nvPr/>
          </p:nvSpPr>
          <p:spPr bwMode="auto">
            <a:xfrm>
              <a:off x="3304" y="1578"/>
              <a:ext cx="103" cy="102"/>
            </a:xfrm>
            <a:custGeom>
              <a:avLst/>
              <a:gdLst>
                <a:gd name="T0" fmla="*/ 18 w 225"/>
                <a:gd name="T1" fmla="*/ 0 h 230"/>
                <a:gd name="T2" fmla="*/ 18 w 225"/>
                <a:gd name="T3" fmla="*/ 2 h 230"/>
                <a:gd name="T4" fmla="*/ 18 w 225"/>
                <a:gd name="T5" fmla="*/ 4 h 230"/>
                <a:gd name="T6" fmla="*/ 18 w 225"/>
                <a:gd name="T7" fmla="*/ 5 h 230"/>
                <a:gd name="T8" fmla="*/ 17 w 225"/>
                <a:gd name="T9" fmla="*/ 7 h 230"/>
                <a:gd name="T10" fmla="*/ 15 w 225"/>
                <a:gd name="T11" fmla="*/ 10 h 230"/>
                <a:gd name="T12" fmla="*/ 13 w 225"/>
                <a:gd name="T13" fmla="*/ 12 h 230"/>
                <a:gd name="T14" fmla="*/ 11 w 225"/>
                <a:gd name="T15" fmla="*/ 14 h 230"/>
                <a:gd name="T16" fmla="*/ 7 w 225"/>
                <a:gd name="T17" fmla="*/ 16 h 230"/>
                <a:gd name="T18" fmla="*/ 5 w 225"/>
                <a:gd name="T19" fmla="*/ 16 h 230"/>
                <a:gd name="T20" fmla="*/ 4 w 225"/>
                <a:gd name="T21" fmla="*/ 16 h 230"/>
                <a:gd name="T22" fmla="*/ 1 w 225"/>
                <a:gd name="T23" fmla="*/ 16 h 230"/>
                <a:gd name="T24" fmla="*/ 0 w 225"/>
                <a:gd name="T25" fmla="*/ 17 h 230"/>
                <a:gd name="T26" fmla="*/ 0 w 225"/>
                <a:gd name="T27" fmla="*/ 20 h 230"/>
                <a:gd name="T28" fmla="*/ 2 w 225"/>
                <a:gd name="T29" fmla="*/ 20 h 230"/>
                <a:gd name="T30" fmla="*/ 5 w 225"/>
                <a:gd name="T31" fmla="*/ 20 h 230"/>
                <a:gd name="T32" fmla="*/ 6 w 225"/>
                <a:gd name="T33" fmla="*/ 19 h 230"/>
                <a:gd name="T34" fmla="*/ 9 w 225"/>
                <a:gd name="T35" fmla="*/ 19 h 230"/>
                <a:gd name="T36" fmla="*/ 12 w 225"/>
                <a:gd name="T37" fmla="*/ 16 h 230"/>
                <a:gd name="T38" fmla="*/ 15 w 225"/>
                <a:gd name="T39" fmla="*/ 14 h 230"/>
                <a:gd name="T40" fmla="*/ 18 w 225"/>
                <a:gd name="T41" fmla="*/ 12 h 230"/>
                <a:gd name="T42" fmla="*/ 20 w 225"/>
                <a:gd name="T43" fmla="*/ 8 h 230"/>
                <a:gd name="T44" fmla="*/ 21 w 225"/>
                <a:gd name="T45" fmla="*/ 6 h 230"/>
                <a:gd name="T46" fmla="*/ 21 w 225"/>
                <a:gd name="T47" fmla="*/ 4 h 230"/>
                <a:gd name="T48" fmla="*/ 22 w 225"/>
                <a:gd name="T49" fmla="*/ 2 h 230"/>
                <a:gd name="T50" fmla="*/ 22 w 225"/>
                <a:gd name="T51" fmla="*/ 0 h 230"/>
                <a:gd name="T52" fmla="*/ 18 w 225"/>
                <a:gd name="T53" fmla="*/ 0 h 2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5"/>
                <a:gd name="T82" fmla="*/ 0 h 230"/>
                <a:gd name="T83" fmla="*/ 225 w 225"/>
                <a:gd name="T84" fmla="*/ 230 h 2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5" h="230">
                  <a:moveTo>
                    <a:pt x="190" y="0"/>
                  </a:moveTo>
                  <a:lnTo>
                    <a:pt x="190" y="20"/>
                  </a:lnTo>
                  <a:lnTo>
                    <a:pt x="185" y="40"/>
                  </a:lnTo>
                  <a:lnTo>
                    <a:pt x="185" y="60"/>
                  </a:lnTo>
                  <a:lnTo>
                    <a:pt x="175" y="75"/>
                  </a:lnTo>
                  <a:lnTo>
                    <a:pt x="160" y="110"/>
                  </a:lnTo>
                  <a:lnTo>
                    <a:pt x="135" y="140"/>
                  </a:lnTo>
                  <a:lnTo>
                    <a:pt x="110" y="165"/>
                  </a:lnTo>
                  <a:lnTo>
                    <a:pt x="75" y="180"/>
                  </a:lnTo>
                  <a:lnTo>
                    <a:pt x="60" y="190"/>
                  </a:lnTo>
                  <a:lnTo>
                    <a:pt x="40" y="190"/>
                  </a:lnTo>
                  <a:lnTo>
                    <a:pt x="15" y="190"/>
                  </a:lnTo>
                  <a:lnTo>
                    <a:pt x="0" y="195"/>
                  </a:lnTo>
                  <a:lnTo>
                    <a:pt x="0" y="230"/>
                  </a:lnTo>
                  <a:lnTo>
                    <a:pt x="20" y="230"/>
                  </a:lnTo>
                  <a:lnTo>
                    <a:pt x="45" y="225"/>
                  </a:lnTo>
                  <a:lnTo>
                    <a:pt x="65" y="220"/>
                  </a:lnTo>
                  <a:lnTo>
                    <a:pt x="90" y="215"/>
                  </a:lnTo>
                  <a:lnTo>
                    <a:pt x="125" y="190"/>
                  </a:lnTo>
                  <a:lnTo>
                    <a:pt x="160" y="165"/>
                  </a:lnTo>
                  <a:lnTo>
                    <a:pt x="185" y="130"/>
                  </a:lnTo>
                  <a:lnTo>
                    <a:pt x="210" y="90"/>
                  </a:lnTo>
                  <a:lnTo>
                    <a:pt x="215" y="65"/>
                  </a:lnTo>
                  <a:lnTo>
                    <a:pt x="220" y="45"/>
                  </a:lnTo>
                  <a:lnTo>
                    <a:pt x="225" y="25"/>
                  </a:lnTo>
                  <a:lnTo>
                    <a:pt x="225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492" name="Rectangle 32"/>
            <p:cNvSpPr>
              <a:spLocks noChangeArrowheads="1"/>
            </p:cNvSpPr>
            <p:nvPr/>
          </p:nvSpPr>
          <p:spPr bwMode="auto">
            <a:xfrm>
              <a:off x="2599" y="120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 sz="1600">
                <a:latin typeface="Times New Roman" pitchFamily="18" charset="0"/>
              </a:endParaRPr>
            </a:p>
          </p:txBody>
        </p:sp>
        <p:sp>
          <p:nvSpPr>
            <p:cNvPr id="23493" name="Rectangle 33"/>
            <p:cNvSpPr>
              <a:spLocks noChangeArrowheads="1"/>
            </p:cNvSpPr>
            <p:nvPr/>
          </p:nvSpPr>
          <p:spPr bwMode="auto">
            <a:xfrm>
              <a:off x="2647" y="126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23494" name="Rectangle 34"/>
            <p:cNvSpPr>
              <a:spLocks noChangeArrowheads="1"/>
            </p:cNvSpPr>
            <p:nvPr/>
          </p:nvSpPr>
          <p:spPr bwMode="auto">
            <a:xfrm>
              <a:off x="3120" y="1200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 sz="1600">
                <a:latin typeface="Times New Roman" pitchFamily="18" charset="0"/>
              </a:endParaRPr>
            </a:p>
          </p:txBody>
        </p:sp>
        <p:sp>
          <p:nvSpPr>
            <p:cNvPr id="23495" name="Rectangle 35"/>
            <p:cNvSpPr>
              <a:spLocks noChangeArrowheads="1"/>
            </p:cNvSpPr>
            <p:nvPr/>
          </p:nvSpPr>
          <p:spPr bwMode="auto">
            <a:xfrm>
              <a:off x="3183" y="123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23496" name="Rectangle 36"/>
            <p:cNvSpPr>
              <a:spLocks noChangeArrowheads="1"/>
            </p:cNvSpPr>
            <p:nvPr/>
          </p:nvSpPr>
          <p:spPr bwMode="auto">
            <a:xfrm>
              <a:off x="3629" y="1301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 sz="1600">
                <a:latin typeface="Times New Roman" pitchFamily="18" charset="0"/>
              </a:endParaRPr>
            </a:p>
          </p:txBody>
        </p:sp>
        <p:sp>
          <p:nvSpPr>
            <p:cNvPr id="23497" name="Rectangle 37"/>
            <p:cNvSpPr>
              <a:spLocks noChangeArrowheads="1"/>
            </p:cNvSpPr>
            <p:nvPr/>
          </p:nvSpPr>
          <p:spPr bwMode="auto">
            <a:xfrm>
              <a:off x="3677" y="135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23498" name="Rectangle 38"/>
            <p:cNvSpPr>
              <a:spLocks noChangeArrowheads="1"/>
            </p:cNvSpPr>
            <p:nvPr/>
          </p:nvSpPr>
          <p:spPr bwMode="auto">
            <a:xfrm>
              <a:off x="2804" y="1474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600" b="1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1600">
                <a:latin typeface="Times New Roman" pitchFamily="18" charset="0"/>
              </a:endParaRPr>
            </a:p>
          </p:txBody>
        </p:sp>
        <p:sp>
          <p:nvSpPr>
            <p:cNvPr id="23499" name="Rectangle 39"/>
            <p:cNvSpPr>
              <a:spLocks noChangeArrowheads="1"/>
            </p:cNvSpPr>
            <p:nvPr/>
          </p:nvSpPr>
          <p:spPr bwMode="auto">
            <a:xfrm>
              <a:off x="2886" y="151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23500" name="Rectangle 40"/>
            <p:cNvSpPr>
              <a:spLocks noChangeArrowheads="1"/>
            </p:cNvSpPr>
            <p:nvPr/>
          </p:nvSpPr>
          <p:spPr bwMode="auto">
            <a:xfrm>
              <a:off x="3010" y="1399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600" b="1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1600">
                <a:latin typeface="Times New Roman" pitchFamily="18" charset="0"/>
              </a:endParaRPr>
            </a:p>
          </p:txBody>
        </p:sp>
        <p:sp>
          <p:nvSpPr>
            <p:cNvPr id="23501" name="Rectangle 41"/>
            <p:cNvSpPr>
              <a:spLocks noChangeArrowheads="1"/>
            </p:cNvSpPr>
            <p:nvPr/>
          </p:nvSpPr>
          <p:spPr bwMode="auto">
            <a:xfrm>
              <a:off x="3092" y="143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23502" name="Rectangle 42"/>
            <p:cNvSpPr>
              <a:spLocks noChangeArrowheads="1"/>
            </p:cNvSpPr>
            <p:nvPr/>
          </p:nvSpPr>
          <p:spPr bwMode="auto">
            <a:xfrm>
              <a:off x="3257" y="1474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600" b="1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1600">
                <a:latin typeface="Times New Roman" pitchFamily="18" charset="0"/>
              </a:endParaRPr>
            </a:p>
          </p:txBody>
        </p:sp>
        <p:sp>
          <p:nvSpPr>
            <p:cNvPr id="23503" name="Rectangle 43"/>
            <p:cNvSpPr>
              <a:spLocks noChangeArrowheads="1"/>
            </p:cNvSpPr>
            <p:nvPr/>
          </p:nvSpPr>
          <p:spPr bwMode="auto">
            <a:xfrm>
              <a:off x="3339" y="151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23504" name="Rectangle 44"/>
            <p:cNvSpPr>
              <a:spLocks noChangeArrowheads="1"/>
            </p:cNvSpPr>
            <p:nvPr/>
          </p:nvSpPr>
          <p:spPr bwMode="auto">
            <a:xfrm>
              <a:off x="2952" y="2134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 sz="1600">
                <a:latin typeface="Times New Roman" pitchFamily="18" charset="0"/>
              </a:endParaRPr>
            </a:p>
          </p:txBody>
        </p:sp>
        <p:sp>
          <p:nvSpPr>
            <p:cNvPr id="23505" name="Rectangle 45"/>
            <p:cNvSpPr>
              <a:spLocks noChangeArrowheads="1"/>
            </p:cNvSpPr>
            <p:nvPr/>
          </p:nvSpPr>
          <p:spPr bwMode="auto">
            <a:xfrm>
              <a:off x="3057" y="184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de-DE" sz="1600">
                <a:latin typeface="Times New Roman" pitchFamily="18" charset="0"/>
              </a:endParaRPr>
            </a:p>
          </p:txBody>
        </p:sp>
        <p:sp>
          <p:nvSpPr>
            <p:cNvPr id="23506" name="Text Box 46"/>
            <p:cNvSpPr txBox="1">
              <a:spLocks noChangeArrowheads="1"/>
            </p:cNvSpPr>
            <p:nvPr/>
          </p:nvSpPr>
          <p:spPr bwMode="auto">
            <a:xfrm>
              <a:off x="2851" y="1624"/>
              <a:ext cx="453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0800" rIns="0" bIns="10800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de-DE" sz="1600" b="1">
                  <a:latin typeface="Times New Roman" pitchFamily="18" charset="0"/>
                </a:rPr>
                <a:t>Akti-vierung</a:t>
              </a:r>
            </a:p>
          </p:txBody>
        </p:sp>
        <p:sp>
          <p:nvSpPr>
            <p:cNvPr id="23507" name="Text Box 47"/>
            <p:cNvSpPr txBox="1">
              <a:spLocks noChangeArrowheads="1"/>
            </p:cNvSpPr>
            <p:nvPr/>
          </p:nvSpPr>
          <p:spPr bwMode="auto">
            <a:xfrm>
              <a:off x="3110" y="2095"/>
              <a:ext cx="101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0800" rIns="0" bIns="10800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de-DE" sz="1800" b="1">
                  <a:solidFill>
                    <a:srgbClr val="0000FF"/>
                  </a:solidFill>
                  <a:latin typeface="Times New Roman" pitchFamily="18" charset="0"/>
                </a:rPr>
                <a:t>Ausgabe</a:t>
              </a:r>
              <a:r>
                <a:rPr lang="de-DE" b="1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de-DE" sz="1400">
                  <a:solidFill>
                    <a:srgbClr val="0000FF"/>
                  </a:solidFill>
                  <a:latin typeface="Times New Roman" pitchFamily="18" charset="0"/>
                </a:rPr>
                <a:t>(Axon)</a:t>
              </a:r>
              <a:endParaRPr lang="de-DE" sz="1400" b="1">
                <a:latin typeface="Times New Roman" pitchFamily="18" charset="0"/>
              </a:endParaRPr>
            </a:p>
          </p:txBody>
        </p:sp>
        <p:sp>
          <p:nvSpPr>
            <p:cNvPr id="23508" name="Text Box 48"/>
            <p:cNvSpPr txBox="1">
              <a:spLocks noChangeArrowheads="1"/>
            </p:cNvSpPr>
            <p:nvPr/>
          </p:nvSpPr>
          <p:spPr bwMode="auto">
            <a:xfrm>
              <a:off x="3456" y="1488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0800" rIns="0" bIns="10800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de-DE" sz="1800" b="1">
                  <a:solidFill>
                    <a:srgbClr val="FF0000"/>
                  </a:solidFill>
                  <a:latin typeface="Times New Roman" pitchFamily="18" charset="0"/>
                </a:rPr>
                <a:t>Gewichte</a:t>
              </a:r>
              <a:r>
                <a:rPr lang="de-DE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</a:p>
            <a:p>
              <a:pPr>
                <a:lnSpc>
                  <a:spcPct val="60000"/>
                </a:lnSpc>
                <a:spcBef>
                  <a:spcPct val="0"/>
                </a:spcBef>
              </a:pPr>
              <a:r>
                <a:rPr lang="de-DE" sz="1400">
                  <a:solidFill>
                    <a:srgbClr val="FF0000"/>
                  </a:solidFill>
                  <a:latin typeface="Times New Roman" pitchFamily="18" charset="0"/>
                </a:rPr>
                <a:t>(Synapsen)</a:t>
              </a:r>
            </a:p>
          </p:txBody>
        </p:sp>
        <p:sp>
          <p:nvSpPr>
            <p:cNvPr id="23509" name="Text Box 49"/>
            <p:cNvSpPr txBox="1">
              <a:spLocks noChangeArrowheads="1"/>
            </p:cNvSpPr>
            <p:nvPr/>
          </p:nvSpPr>
          <p:spPr bwMode="auto">
            <a:xfrm>
              <a:off x="2880" y="960"/>
              <a:ext cx="1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0800" rIns="0" bIns="10800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de-DE" sz="1800" b="1">
                  <a:solidFill>
                    <a:srgbClr val="FF9933"/>
                  </a:solidFill>
                  <a:latin typeface="Times New Roman" pitchFamily="18" charset="0"/>
                </a:rPr>
                <a:t>Eingabe</a:t>
              </a:r>
              <a:r>
                <a:rPr lang="de-DE" b="1">
                  <a:solidFill>
                    <a:srgbClr val="FF9933"/>
                  </a:solidFill>
                  <a:latin typeface="Times New Roman" pitchFamily="18" charset="0"/>
                </a:rPr>
                <a:t> </a:t>
              </a:r>
              <a:r>
                <a:rPr lang="de-DE" sz="1400">
                  <a:solidFill>
                    <a:srgbClr val="FF9933"/>
                  </a:solidFill>
                  <a:latin typeface="Times New Roman" pitchFamily="18" charset="0"/>
                </a:rPr>
                <a:t>(Dendriten)</a:t>
              </a:r>
              <a:endParaRPr lang="de-DE" sz="1400" b="1">
                <a:solidFill>
                  <a:srgbClr val="FF9933"/>
                </a:solidFill>
                <a:latin typeface="Times New Roman" pitchFamily="18" charset="0"/>
              </a:endParaRPr>
            </a:p>
          </p:txBody>
        </p:sp>
        <p:sp>
          <p:nvSpPr>
            <p:cNvPr id="23510" name="Text Box 50"/>
            <p:cNvSpPr txBox="1">
              <a:spLocks noChangeArrowheads="1"/>
            </p:cNvSpPr>
            <p:nvPr/>
          </p:nvSpPr>
          <p:spPr bwMode="auto">
            <a:xfrm>
              <a:off x="2810" y="798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b="1">
                  <a:latin typeface="Times New Roman" pitchFamily="18" charset="0"/>
                </a:rPr>
                <a:t>x</a:t>
              </a:r>
              <a:r>
                <a:rPr lang="de-DE">
                  <a:latin typeface="Times New Roman" pitchFamily="18" charset="0"/>
                </a:rPr>
                <a:t> = (x</a:t>
              </a:r>
              <a:r>
                <a:rPr lang="de-DE" baseline="-25000">
                  <a:latin typeface="Times New Roman" pitchFamily="18" charset="0"/>
                </a:rPr>
                <a:t>1</a:t>
              </a:r>
              <a:r>
                <a:rPr lang="de-DE">
                  <a:latin typeface="Times New Roman" pitchFamily="18" charset="0"/>
                </a:rPr>
                <a:t>, ... ,x</a:t>
              </a:r>
              <a:r>
                <a:rPr lang="de-DE" baseline="-25000">
                  <a:latin typeface="Times New Roman" pitchFamily="18" charset="0"/>
                </a:rPr>
                <a:t>n</a:t>
              </a:r>
              <a:r>
                <a:rPr lang="de-DE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23511" name="Text Box 51"/>
            <p:cNvSpPr txBox="1">
              <a:spLocks noChangeArrowheads="1"/>
            </p:cNvSpPr>
            <p:nvPr/>
          </p:nvSpPr>
          <p:spPr bwMode="auto">
            <a:xfrm>
              <a:off x="3312" y="1728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b="1">
                  <a:latin typeface="Times New Roman" pitchFamily="18" charset="0"/>
                </a:rPr>
                <a:t>w</a:t>
              </a:r>
              <a:r>
                <a:rPr lang="de-DE">
                  <a:latin typeface="Times New Roman" pitchFamily="18" charset="0"/>
                </a:rPr>
                <a:t> = (w</a:t>
              </a:r>
              <a:r>
                <a:rPr lang="de-DE" baseline="-25000">
                  <a:latin typeface="Times New Roman" pitchFamily="18" charset="0"/>
                </a:rPr>
                <a:t>1</a:t>
              </a:r>
              <a:r>
                <a:rPr lang="de-DE">
                  <a:latin typeface="Times New Roman" pitchFamily="18" charset="0"/>
                </a:rPr>
                <a:t>, ... ,w</a:t>
              </a:r>
              <a:r>
                <a:rPr lang="de-DE" baseline="-25000">
                  <a:latin typeface="Times New Roman" pitchFamily="18" charset="0"/>
                </a:rPr>
                <a:t>n</a:t>
              </a:r>
              <a:r>
                <a:rPr lang="de-DE">
                  <a:latin typeface="Times New Roman" pitchFamily="18" charset="0"/>
                </a:rPr>
                <a:t>)</a:t>
              </a:r>
              <a:endParaRPr lang="de-DE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510" name="Group 55"/>
          <p:cNvGrpSpPr>
            <a:grpSpLocks/>
          </p:cNvGrpSpPr>
          <p:nvPr/>
        </p:nvGrpSpPr>
        <p:grpSpPr bwMode="auto">
          <a:xfrm>
            <a:off x="114300" y="1104900"/>
            <a:ext cx="3341688" cy="2562225"/>
            <a:chOff x="72" y="696"/>
            <a:chExt cx="2105" cy="1614"/>
          </a:xfrm>
        </p:grpSpPr>
        <p:grpSp>
          <p:nvGrpSpPr>
            <p:cNvPr id="21525" name="Group 56"/>
            <p:cNvGrpSpPr>
              <a:grpSpLocks/>
            </p:cNvGrpSpPr>
            <p:nvPr/>
          </p:nvGrpSpPr>
          <p:grpSpPr bwMode="auto">
            <a:xfrm>
              <a:off x="72" y="696"/>
              <a:ext cx="2105" cy="1614"/>
              <a:chOff x="72" y="696"/>
              <a:chExt cx="2105" cy="1614"/>
            </a:xfrm>
          </p:grpSpPr>
          <p:grpSp>
            <p:nvGrpSpPr>
              <p:cNvPr id="21527" name="Group 57"/>
              <p:cNvGrpSpPr>
                <a:grpSpLocks/>
              </p:cNvGrpSpPr>
              <p:nvPr/>
            </p:nvGrpSpPr>
            <p:grpSpPr bwMode="auto">
              <a:xfrm>
                <a:off x="300" y="859"/>
                <a:ext cx="1877" cy="1451"/>
                <a:chOff x="240" y="695"/>
                <a:chExt cx="2411" cy="1943"/>
              </a:xfrm>
            </p:grpSpPr>
            <p:sp>
              <p:nvSpPr>
                <p:cNvPr id="21531" name="Freeform 58"/>
                <p:cNvSpPr>
                  <a:spLocks/>
                </p:cNvSpPr>
                <p:nvPr/>
              </p:nvSpPr>
              <p:spPr bwMode="auto">
                <a:xfrm>
                  <a:off x="358" y="1428"/>
                  <a:ext cx="135" cy="34"/>
                </a:xfrm>
                <a:custGeom>
                  <a:avLst/>
                  <a:gdLst>
                    <a:gd name="T0" fmla="*/ 135 w 135"/>
                    <a:gd name="T1" fmla="*/ 0 h 34"/>
                    <a:gd name="T2" fmla="*/ 130 w 135"/>
                    <a:gd name="T3" fmla="*/ 0 h 34"/>
                    <a:gd name="T4" fmla="*/ 130 w 135"/>
                    <a:gd name="T5" fmla="*/ 8 h 34"/>
                    <a:gd name="T6" fmla="*/ 125 w 135"/>
                    <a:gd name="T7" fmla="*/ 8 h 34"/>
                    <a:gd name="T8" fmla="*/ 116 w 135"/>
                    <a:gd name="T9" fmla="*/ 8 h 34"/>
                    <a:gd name="T10" fmla="*/ 116 w 135"/>
                    <a:gd name="T11" fmla="*/ 13 h 34"/>
                    <a:gd name="T12" fmla="*/ 110 w 135"/>
                    <a:gd name="T13" fmla="*/ 13 h 34"/>
                    <a:gd name="T14" fmla="*/ 110 w 135"/>
                    <a:gd name="T15" fmla="*/ 19 h 34"/>
                    <a:gd name="T16" fmla="*/ 101 w 135"/>
                    <a:gd name="T17" fmla="*/ 19 h 34"/>
                    <a:gd name="T18" fmla="*/ 93 w 135"/>
                    <a:gd name="T19" fmla="*/ 19 h 34"/>
                    <a:gd name="T20" fmla="*/ 88 w 135"/>
                    <a:gd name="T21" fmla="*/ 19 h 34"/>
                    <a:gd name="T22" fmla="*/ 88 w 135"/>
                    <a:gd name="T23" fmla="*/ 27 h 34"/>
                    <a:gd name="T24" fmla="*/ 80 w 135"/>
                    <a:gd name="T25" fmla="*/ 27 h 34"/>
                    <a:gd name="T26" fmla="*/ 73 w 135"/>
                    <a:gd name="T27" fmla="*/ 27 h 34"/>
                    <a:gd name="T28" fmla="*/ 68 w 135"/>
                    <a:gd name="T29" fmla="*/ 27 h 34"/>
                    <a:gd name="T30" fmla="*/ 59 w 135"/>
                    <a:gd name="T31" fmla="*/ 27 h 34"/>
                    <a:gd name="T32" fmla="*/ 59 w 135"/>
                    <a:gd name="T33" fmla="*/ 34 h 34"/>
                    <a:gd name="T34" fmla="*/ 54 w 135"/>
                    <a:gd name="T35" fmla="*/ 34 h 34"/>
                    <a:gd name="T36" fmla="*/ 46 w 135"/>
                    <a:gd name="T37" fmla="*/ 34 h 34"/>
                    <a:gd name="T38" fmla="*/ 39 w 135"/>
                    <a:gd name="T39" fmla="*/ 34 h 34"/>
                    <a:gd name="T40" fmla="*/ 34 w 135"/>
                    <a:gd name="T41" fmla="*/ 34 h 34"/>
                    <a:gd name="T42" fmla="*/ 25 w 135"/>
                    <a:gd name="T43" fmla="*/ 34 h 34"/>
                    <a:gd name="T44" fmla="*/ 20 w 135"/>
                    <a:gd name="T45" fmla="*/ 34 h 34"/>
                    <a:gd name="T46" fmla="*/ 12 w 135"/>
                    <a:gd name="T47" fmla="*/ 34 h 34"/>
                    <a:gd name="T48" fmla="*/ 5 w 135"/>
                    <a:gd name="T49" fmla="*/ 34 h 34"/>
                    <a:gd name="T50" fmla="*/ 0 w 135"/>
                    <a:gd name="T51" fmla="*/ 34 h 34"/>
                    <a:gd name="T52" fmla="*/ 0 w 135"/>
                    <a:gd name="T53" fmla="*/ 27 h 3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5"/>
                    <a:gd name="T82" fmla="*/ 0 h 34"/>
                    <a:gd name="T83" fmla="*/ 135 w 135"/>
                    <a:gd name="T84" fmla="*/ 34 h 3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5" h="34">
                      <a:moveTo>
                        <a:pt x="135" y="0"/>
                      </a:moveTo>
                      <a:lnTo>
                        <a:pt x="130" y="0"/>
                      </a:lnTo>
                      <a:lnTo>
                        <a:pt x="130" y="8"/>
                      </a:lnTo>
                      <a:lnTo>
                        <a:pt x="125" y="8"/>
                      </a:lnTo>
                      <a:lnTo>
                        <a:pt x="116" y="8"/>
                      </a:lnTo>
                      <a:lnTo>
                        <a:pt x="116" y="13"/>
                      </a:lnTo>
                      <a:lnTo>
                        <a:pt x="110" y="13"/>
                      </a:lnTo>
                      <a:lnTo>
                        <a:pt x="110" y="19"/>
                      </a:lnTo>
                      <a:lnTo>
                        <a:pt x="101" y="19"/>
                      </a:lnTo>
                      <a:lnTo>
                        <a:pt x="93" y="19"/>
                      </a:lnTo>
                      <a:lnTo>
                        <a:pt x="88" y="19"/>
                      </a:lnTo>
                      <a:lnTo>
                        <a:pt x="88" y="27"/>
                      </a:lnTo>
                      <a:lnTo>
                        <a:pt x="80" y="27"/>
                      </a:lnTo>
                      <a:lnTo>
                        <a:pt x="73" y="27"/>
                      </a:lnTo>
                      <a:lnTo>
                        <a:pt x="68" y="27"/>
                      </a:lnTo>
                      <a:lnTo>
                        <a:pt x="59" y="27"/>
                      </a:lnTo>
                      <a:lnTo>
                        <a:pt x="59" y="34"/>
                      </a:lnTo>
                      <a:lnTo>
                        <a:pt x="54" y="34"/>
                      </a:lnTo>
                      <a:lnTo>
                        <a:pt x="46" y="34"/>
                      </a:lnTo>
                      <a:lnTo>
                        <a:pt x="39" y="34"/>
                      </a:lnTo>
                      <a:lnTo>
                        <a:pt x="34" y="34"/>
                      </a:lnTo>
                      <a:lnTo>
                        <a:pt x="25" y="34"/>
                      </a:lnTo>
                      <a:lnTo>
                        <a:pt x="20" y="34"/>
                      </a:lnTo>
                      <a:lnTo>
                        <a:pt x="12" y="34"/>
                      </a:lnTo>
                      <a:lnTo>
                        <a:pt x="5" y="34"/>
                      </a:lnTo>
                      <a:lnTo>
                        <a:pt x="0" y="34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700" cmpd="sng">
                  <a:solidFill>
                    <a:srgbClr val="FF99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2" name="Freeform 59"/>
                <p:cNvSpPr>
                  <a:spLocks/>
                </p:cNvSpPr>
                <p:nvPr/>
              </p:nvSpPr>
              <p:spPr bwMode="auto">
                <a:xfrm>
                  <a:off x="601" y="1506"/>
                  <a:ext cx="17" cy="14"/>
                </a:xfrm>
                <a:custGeom>
                  <a:avLst/>
                  <a:gdLst>
                    <a:gd name="T0" fmla="*/ 0 w 17"/>
                    <a:gd name="T1" fmla="*/ 9 h 14"/>
                    <a:gd name="T2" fmla="*/ 9 w 17"/>
                    <a:gd name="T3" fmla="*/ 0 h 14"/>
                    <a:gd name="T4" fmla="*/ 0 w 17"/>
                    <a:gd name="T5" fmla="*/ 0 h 14"/>
                    <a:gd name="T6" fmla="*/ 0 w 17"/>
                    <a:gd name="T7" fmla="*/ 14 h 14"/>
                    <a:gd name="T8" fmla="*/ 9 w 17"/>
                    <a:gd name="T9" fmla="*/ 14 h 14"/>
                    <a:gd name="T10" fmla="*/ 17 w 17"/>
                    <a:gd name="T11" fmla="*/ 9 h 14"/>
                    <a:gd name="T12" fmla="*/ 9 w 17"/>
                    <a:gd name="T13" fmla="*/ 14 h 14"/>
                    <a:gd name="T14" fmla="*/ 17 w 17"/>
                    <a:gd name="T15" fmla="*/ 14 h 14"/>
                    <a:gd name="T16" fmla="*/ 17 w 17"/>
                    <a:gd name="T17" fmla="*/ 9 h 14"/>
                    <a:gd name="T18" fmla="*/ 0 w 17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4"/>
                    <a:gd name="T32" fmla="*/ 17 w 1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4">
                      <a:moveTo>
                        <a:pt x="0" y="9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17" y="9"/>
                      </a:lnTo>
                      <a:lnTo>
                        <a:pt x="9" y="14"/>
                      </a:lnTo>
                      <a:lnTo>
                        <a:pt x="17" y="14"/>
                      </a:lnTo>
                      <a:lnTo>
                        <a:pt x="17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3" name="Freeform 60"/>
                <p:cNvSpPr>
                  <a:spLocks/>
                </p:cNvSpPr>
                <p:nvPr/>
              </p:nvSpPr>
              <p:spPr bwMode="auto">
                <a:xfrm>
                  <a:off x="601" y="1501"/>
                  <a:ext cx="17" cy="14"/>
                </a:xfrm>
                <a:custGeom>
                  <a:avLst/>
                  <a:gdLst>
                    <a:gd name="T0" fmla="*/ 9 w 17"/>
                    <a:gd name="T1" fmla="*/ 0 h 14"/>
                    <a:gd name="T2" fmla="*/ 0 w 17"/>
                    <a:gd name="T3" fmla="*/ 5 h 14"/>
                    <a:gd name="T4" fmla="*/ 0 w 17"/>
                    <a:gd name="T5" fmla="*/ 14 h 14"/>
                    <a:gd name="T6" fmla="*/ 17 w 17"/>
                    <a:gd name="T7" fmla="*/ 14 h 14"/>
                    <a:gd name="T8" fmla="*/ 17 w 17"/>
                    <a:gd name="T9" fmla="*/ 5 h 14"/>
                    <a:gd name="T10" fmla="*/ 9 w 17"/>
                    <a:gd name="T11" fmla="*/ 14 h 14"/>
                    <a:gd name="T12" fmla="*/ 9 w 17"/>
                    <a:gd name="T13" fmla="*/ 0 h 14"/>
                    <a:gd name="T14" fmla="*/ 0 w 17"/>
                    <a:gd name="T15" fmla="*/ 0 h 14"/>
                    <a:gd name="T16" fmla="*/ 0 w 17"/>
                    <a:gd name="T17" fmla="*/ 5 h 14"/>
                    <a:gd name="T18" fmla="*/ 9 w 17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4"/>
                    <a:gd name="T32" fmla="*/ 17 w 1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4">
                      <a:moveTo>
                        <a:pt x="9" y="0"/>
                      </a:move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17" y="14"/>
                      </a:lnTo>
                      <a:lnTo>
                        <a:pt x="17" y="5"/>
                      </a:lnTo>
                      <a:lnTo>
                        <a:pt x="9" y="14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4" name="Rectangle 61"/>
                <p:cNvSpPr>
                  <a:spLocks noChangeArrowheads="1"/>
                </p:cNvSpPr>
                <p:nvPr/>
              </p:nvSpPr>
              <p:spPr bwMode="auto">
                <a:xfrm>
                  <a:off x="610" y="1501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5" name="Freeform 62"/>
                <p:cNvSpPr>
                  <a:spLocks/>
                </p:cNvSpPr>
                <p:nvPr/>
              </p:nvSpPr>
              <p:spPr bwMode="auto">
                <a:xfrm>
                  <a:off x="615" y="1501"/>
                  <a:ext cx="14" cy="14"/>
                </a:xfrm>
                <a:custGeom>
                  <a:avLst/>
                  <a:gdLst>
                    <a:gd name="T0" fmla="*/ 0 w 14"/>
                    <a:gd name="T1" fmla="*/ 5 h 14"/>
                    <a:gd name="T2" fmla="*/ 9 w 14"/>
                    <a:gd name="T3" fmla="*/ 0 h 14"/>
                    <a:gd name="T4" fmla="*/ 3 w 14"/>
                    <a:gd name="T5" fmla="*/ 0 h 14"/>
                    <a:gd name="T6" fmla="*/ 3 w 14"/>
                    <a:gd name="T7" fmla="*/ 14 h 14"/>
                    <a:gd name="T8" fmla="*/ 9 w 14"/>
                    <a:gd name="T9" fmla="*/ 14 h 14"/>
                    <a:gd name="T10" fmla="*/ 14 w 14"/>
                    <a:gd name="T11" fmla="*/ 5 h 14"/>
                    <a:gd name="T12" fmla="*/ 9 w 14"/>
                    <a:gd name="T13" fmla="*/ 14 h 14"/>
                    <a:gd name="T14" fmla="*/ 14 w 14"/>
                    <a:gd name="T15" fmla="*/ 14 h 14"/>
                    <a:gd name="T16" fmla="*/ 14 w 14"/>
                    <a:gd name="T17" fmla="*/ 5 h 14"/>
                    <a:gd name="T18" fmla="*/ 0 w 14"/>
                    <a:gd name="T19" fmla="*/ 5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5"/>
                      </a:move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3" y="14"/>
                      </a:lnTo>
                      <a:lnTo>
                        <a:pt x="9" y="14"/>
                      </a:lnTo>
                      <a:lnTo>
                        <a:pt x="14" y="5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4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6" name="Freeform 63"/>
                <p:cNvSpPr>
                  <a:spLocks/>
                </p:cNvSpPr>
                <p:nvPr/>
              </p:nvSpPr>
              <p:spPr bwMode="auto">
                <a:xfrm>
                  <a:off x="615" y="1496"/>
                  <a:ext cx="14" cy="13"/>
                </a:xfrm>
                <a:custGeom>
                  <a:avLst/>
                  <a:gdLst>
                    <a:gd name="T0" fmla="*/ 9 w 14"/>
                    <a:gd name="T1" fmla="*/ 0 h 13"/>
                    <a:gd name="T2" fmla="*/ 0 w 14"/>
                    <a:gd name="T3" fmla="*/ 5 h 13"/>
                    <a:gd name="T4" fmla="*/ 0 w 14"/>
                    <a:gd name="T5" fmla="*/ 10 h 13"/>
                    <a:gd name="T6" fmla="*/ 14 w 14"/>
                    <a:gd name="T7" fmla="*/ 10 h 13"/>
                    <a:gd name="T8" fmla="*/ 14 w 14"/>
                    <a:gd name="T9" fmla="*/ 5 h 13"/>
                    <a:gd name="T10" fmla="*/ 9 w 14"/>
                    <a:gd name="T11" fmla="*/ 13 h 13"/>
                    <a:gd name="T12" fmla="*/ 9 w 14"/>
                    <a:gd name="T13" fmla="*/ 0 h 13"/>
                    <a:gd name="T14" fmla="*/ 0 w 14"/>
                    <a:gd name="T15" fmla="*/ 0 h 13"/>
                    <a:gd name="T16" fmla="*/ 0 w 14"/>
                    <a:gd name="T17" fmla="*/ 5 h 13"/>
                    <a:gd name="T18" fmla="*/ 9 w 14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9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4" y="10"/>
                      </a:lnTo>
                      <a:lnTo>
                        <a:pt x="14" y="5"/>
                      </a:lnTo>
                      <a:lnTo>
                        <a:pt x="9" y="1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7" name="Rectangle 64"/>
                <p:cNvSpPr>
                  <a:spLocks noChangeArrowheads="1"/>
                </p:cNvSpPr>
                <p:nvPr/>
              </p:nvSpPr>
              <p:spPr bwMode="auto">
                <a:xfrm>
                  <a:off x="624" y="1496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8" name="Freeform 65"/>
                <p:cNvSpPr>
                  <a:spLocks/>
                </p:cNvSpPr>
                <p:nvPr/>
              </p:nvSpPr>
              <p:spPr bwMode="auto">
                <a:xfrm>
                  <a:off x="629" y="1496"/>
                  <a:ext cx="15" cy="13"/>
                </a:xfrm>
                <a:custGeom>
                  <a:avLst/>
                  <a:gdLst>
                    <a:gd name="T0" fmla="*/ 0 w 15"/>
                    <a:gd name="T1" fmla="*/ 5 h 13"/>
                    <a:gd name="T2" fmla="*/ 8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8 w 15"/>
                    <a:gd name="T9" fmla="*/ 13 h 13"/>
                    <a:gd name="T10" fmla="*/ 15 w 15"/>
                    <a:gd name="T11" fmla="*/ 5 h 13"/>
                    <a:gd name="T12" fmla="*/ 8 w 15"/>
                    <a:gd name="T13" fmla="*/ 13 h 13"/>
                    <a:gd name="T14" fmla="*/ 15 w 15"/>
                    <a:gd name="T15" fmla="*/ 13 h 13"/>
                    <a:gd name="T16" fmla="*/ 15 w 15"/>
                    <a:gd name="T17" fmla="*/ 5 h 13"/>
                    <a:gd name="T18" fmla="*/ 0 w 15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0" y="5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15" y="5"/>
                      </a:lnTo>
                      <a:lnTo>
                        <a:pt x="8" y="13"/>
                      </a:lnTo>
                      <a:lnTo>
                        <a:pt x="15" y="13"/>
                      </a:lnTo>
                      <a:lnTo>
                        <a:pt x="15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9" name="Freeform 66"/>
                <p:cNvSpPr>
                  <a:spLocks/>
                </p:cNvSpPr>
                <p:nvPr/>
              </p:nvSpPr>
              <p:spPr bwMode="auto">
                <a:xfrm>
                  <a:off x="629" y="1486"/>
                  <a:ext cx="15" cy="15"/>
                </a:xfrm>
                <a:custGeom>
                  <a:avLst/>
                  <a:gdLst>
                    <a:gd name="T0" fmla="*/ 8 w 15"/>
                    <a:gd name="T1" fmla="*/ 0 h 15"/>
                    <a:gd name="T2" fmla="*/ 0 w 15"/>
                    <a:gd name="T3" fmla="*/ 10 h 15"/>
                    <a:gd name="T4" fmla="*/ 0 w 15"/>
                    <a:gd name="T5" fmla="*/ 15 h 15"/>
                    <a:gd name="T6" fmla="*/ 15 w 15"/>
                    <a:gd name="T7" fmla="*/ 15 h 15"/>
                    <a:gd name="T8" fmla="*/ 15 w 15"/>
                    <a:gd name="T9" fmla="*/ 10 h 15"/>
                    <a:gd name="T10" fmla="*/ 8 w 15"/>
                    <a:gd name="T11" fmla="*/ 15 h 15"/>
                    <a:gd name="T12" fmla="*/ 8 w 15"/>
                    <a:gd name="T13" fmla="*/ 0 h 15"/>
                    <a:gd name="T14" fmla="*/ 0 w 15"/>
                    <a:gd name="T15" fmla="*/ 0 h 15"/>
                    <a:gd name="T16" fmla="*/ 0 w 15"/>
                    <a:gd name="T17" fmla="*/ 10 h 15"/>
                    <a:gd name="T18" fmla="*/ 8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8" y="0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8" y="15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40" name="Rectangle 67"/>
                <p:cNvSpPr>
                  <a:spLocks noChangeArrowheads="1"/>
                </p:cNvSpPr>
                <p:nvPr/>
              </p:nvSpPr>
              <p:spPr bwMode="auto">
                <a:xfrm>
                  <a:off x="639" y="1486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41" name="Rectangle 68"/>
                <p:cNvSpPr>
                  <a:spLocks noChangeArrowheads="1"/>
                </p:cNvSpPr>
                <p:nvPr/>
              </p:nvSpPr>
              <p:spPr bwMode="auto">
                <a:xfrm>
                  <a:off x="644" y="1486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42" name="Rectangle 69"/>
                <p:cNvSpPr>
                  <a:spLocks noChangeArrowheads="1"/>
                </p:cNvSpPr>
                <p:nvPr/>
              </p:nvSpPr>
              <p:spPr bwMode="auto">
                <a:xfrm>
                  <a:off x="652" y="1486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43" name="Freeform 70"/>
                <p:cNvSpPr>
                  <a:spLocks/>
                </p:cNvSpPr>
                <p:nvPr/>
              </p:nvSpPr>
              <p:spPr bwMode="auto">
                <a:xfrm>
                  <a:off x="658" y="1486"/>
                  <a:ext cx="13" cy="15"/>
                </a:xfrm>
                <a:custGeom>
                  <a:avLst/>
                  <a:gdLst>
                    <a:gd name="T0" fmla="*/ 0 w 13"/>
                    <a:gd name="T1" fmla="*/ 10 h 15"/>
                    <a:gd name="T2" fmla="*/ 5 w 13"/>
                    <a:gd name="T3" fmla="*/ 0 h 15"/>
                    <a:gd name="T4" fmla="*/ 0 w 13"/>
                    <a:gd name="T5" fmla="*/ 0 h 15"/>
                    <a:gd name="T6" fmla="*/ 0 w 13"/>
                    <a:gd name="T7" fmla="*/ 15 h 15"/>
                    <a:gd name="T8" fmla="*/ 5 w 13"/>
                    <a:gd name="T9" fmla="*/ 15 h 15"/>
                    <a:gd name="T10" fmla="*/ 13 w 13"/>
                    <a:gd name="T11" fmla="*/ 10 h 15"/>
                    <a:gd name="T12" fmla="*/ 5 w 13"/>
                    <a:gd name="T13" fmla="*/ 15 h 15"/>
                    <a:gd name="T14" fmla="*/ 13 w 13"/>
                    <a:gd name="T15" fmla="*/ 15 h 15"/>
                    <a:gd name="T16" fmla="*/ 13 w 13"/>
                    <a:gd name="T17" fmla="*/ 10 h 15"/>
                    <a:gd name="T18" fmla="*/ 0 w 13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0" y="1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13" y="10"/>
                      </a:lnTo>
                      <a:lnTo>
                        <a:pt x="5" y="15"/>
                      </a:lnTo>
                      <a:lnTo>
                        <a:pt x="13" y="15"/>
                      </a:lnTo>
                      <a:lnTo>
                        <a:pt x="13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44" name="Freeform 71"/>
                <p:cNvSpPr>
                  <a:spLocks/>
                </p:cNvSpPr>
                <p:nvPr/>
              </p:nvSpPr>
              <p:spPr bwMode="auto">
                <a:xfrm>
                  <a:off x="658" y="1481"/>
                  <a:ext cx="13" cy="15"/>
                </a:xfrm>
                <a:custGeom>
                  <a:avLst/>
                  <a:gdLst>
                    <a:gd name="T0" fmla="*/ 5 w 13"/>
                    <a:gd name="T1" fmla="*/ 0 h 15"/>
                    <a:gd name="T2" fmla="*/ 0 w 13"/>
                    <a:gd name="T3" fmla="*/ 5 h 15"/>
                    <a:gd name="T4" fmla="*/ 0 w 13"/>
                    <a:gd name="T5" fmla="*/ 15 h 15"/>
                    <a:gd name="T6" fmla="*/ 13 w 13"/>
                    <a:gd name="T7" fmla="*/ 15 h 15"/>
                    <a:gd name="T8" fmla="*/ 13 w 13"/>
                    <a:gd name="T9" fmla="*/ 5 h 15"/>
                    <a:gd name="T10" fmla="*/ 5 w 13"/>
                    <a:gd name="T11" fmla="*/ 15 h 15"/>
                    <a:gd name="T12" fmla="*/ 5 w 13"/>
                    <a:gd name="T13" fmla="*/ 0 h 15"/>
                    <a:gd name="T14" fmla="*/ 0 w 13"/>
                    <a:gd name="T15" fmla="*/ 0 h 15"/>
                    <a:gd name="T16" fmla="*/ 0 w 13"/>
                    <a:gd name="T17" fmla="*/ 5 h 15"/>
                    <a:gd name="T18" fmla="*/ 5 w 13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13" y="15"/>
                      </a:lnTo>
                      <a:lnTo>
                        <a:pt x="13" y="5"/>
                      </a:lnTo>
                      <a:lnTo>
                        <a:pt x="5" y="1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45" name="Rectangle 72"/>
                <p:cNvSpPr>
                  <a:spLocks noChangeArrowheads="1"/>
                </p:cNvSpPr>
                <p:nvPr/>
              </p:nvSpPr>
              <p:spPr bwMode="auto">
                <a:xfrm>
                  <a:off x="663" y="1481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46" name="Rectangle 73"/>
                <p:cNvSpPr>
                  <a:spLocks noChangeArrowheads="1"/>
                </p:cNvSpPr>
                <p:nvPr/>
              </p:nvSpPr>
              <p:spPr bwMode="auto">
                <a:xfrm>
                  <a:off x="672" y="1481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47" name="Rectangle 74"/>
                <p:cNvSpPr>
                  <a:spLocks noChangeArrowheads="1"/>
                </p:cNvSpPr>
                <p:nvPr/>
              </p:nvSpPr>
              <p:spPr bwMode="auto">
                <a:xfrm>
                  <a:off x="678" y="1481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48" name="Freeform 75"/>
                <p:cNvSpPr>
                  <a:spLocks/>
                </p:cNvSpPr>
                <p:nvPr/>
              </p:nvSpPr>
              <p:spPr bwMode="auto">
                <a:xfrm>
                  <a:off x="683" y="1481"/>
                  <a:ext cx="17" cy="15"/>
                </a:xfrm>
                <a:custGeom>
                  <a:avLst/>
                  <a:gdLst>
                    <a:gd name="T0" fmla="*/ 0 w 17"/>
                    <a:gd name="T1" fmla="*/ 5 h 15"/>
                    <a:gd name="T2" fmla="*/ 8 w 17"/>
                    <a:gd name="T3" fmla="*/ 0 h 15"/>
                    <a:gd name="T4" fmla="*/ 3 w 17"/>
                    <a:gd name="T5" fmla="*/ 0 h 15"/>
                    <a:gd name="T6" fmla="*/ 3 w 17"/>
                    <a:gd name="T7" fmla="*/ 15 h 15"/>
                    <a:gd name="T8" fmla="*/ 8 w 17"/>
                    <a:gd name="T9" fmla="*/ 15 h 15"/>
                    <a:gd name="T10" fmla="*/ 17 w 17"/>
                    <a:gd name="T11" fmla="*/ 5 h 15"/>
                    <a:gd name="T12" fmla="*/ 8 w 17"/>
                    <a:gd name="T13" fmla="*/ 15 h 15"/>
                    <a:gd name="T14" fmla="*/ 17 w 17"/>
                    <a:gd name="T15" fmla="*/ 15 h 15"/>
                    <a:gd name="T16" fmla="*/ 17 w 17"/>
                    <a:gd name="T17" fmla="*/ 5 h 15"/>
                    <a:gd name="T18" fmla="*/ 0 w 17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5"/>
                    <a:gd name="T32" fmla="*/ 17 w 17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5">
                      <a:moveTo>
                        <a:pt x="0" y="5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5"/>
                      </a:lnTo>
                      <a:lnTo>
                        <a:pt x="8" y="15"/>
                      </a:lnTo>
                      <a:lnTo>
                        <a:pt x="17" y="5"/>
                      </a:lnTo>
                      <a:lnTo>
                        <a:pt x="8" y="15"/>
                      </a:lnTo>
                      <a:lnTo>
                        <a:pt x="17" y="15"/>
                      </a:lnTo>
                      <a:lnTo>
                        <a:pt x="17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49" name="Freeform 76"/>
                <p:cNvSpPr>
                  <a:spLocks/>
                </p:cNvSpPr>
                <p:nvPr/>
              </p:nvSpPr>
              <p:spPr bwMode="auto">
                <a:xfrm>
                  <a:off x="683" y="1472"/>
                  <a:ext cx="17" cy="14"/>
                </a:xfrm>
                <a:custGeom>
                  <a:avLst/>
                  <a:gdLst>
                    <a:gd name="T0" fmla="*/ 8 w 17"/>
                    <a:gd name="T1" fmla="*/ 0 h 14"/>
                    <a:gd name="T2" fmla="*/ 0 w 17"/>
                    <a:gd name="T3" fmla="*/ 9 h 14"/>
                    <a:gd name="T4" fmla="*/ 0 w 17"/>
                    <a:gd name="T5" fmla="*/ 14 h 14"/>
                    <a:gd name="T6" fmla="*/ 17 w 17"/>
                    <a:gd name="T7" fmla="*/ 14 h 14"/>
                    <a:gd name="T8" fmla="*/ 17 w 17"/>
                    <a:gd name="T9" fmla="*/ 9 h 14"/>
                    <a:gd name="T10" fmla="*/ 8 w 17"/>
                    <a:gd name="T11" fmla="*/ 14 h 14"/>
                    <a:gd name="T12" fmla="*/ 8 w 17"/>
                    <a:gd name="T13" fmla="*/ 0 h 14"/>
                    <a:gd name="T14" fmla="*/ 0 w 17"/>
                    <a:gd name="T15" fmla="*/ 0 h 14"/>
                    <a:gd name="T16" fmla="*/ 0 w 17"/>
                    <a:gd name="T17" fmla="*/ 9 h 14"/>
                    <a:gd name="T18" fmla="*/ 8 w 17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4"/>
                    <a:gd name="T32" fmla="*/ 17 w 1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4">
                      <a:moveTo>
                        <a:pt x="8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7" y="14"/>
                      </a:lnTo>
                      <a:lnTo>
                        <a:pt x="17" y="9"/>
                      </a:lnTo>
                      <a:lnTo>
                        <a:pt x="8" y="1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50" name="Rectangle 77"/>
                <p:cNvSpPr>
                  <a:spLocks noChangeArrowheads="1"/>
                </p:cNvSpPr>
                <p:nvPr/>
              </p:nvSpPr>
              <p:spPr bwMode="auto">
                <a:xfrm>
                  <a:off x="691" y="1472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51" name="Rectangle 78"/>
                <p:cNvSpPr>
                  <a:spLocks noChangeArrowheads="1"/>
                </p:cNvSpPr>
                <p:nvPr/>
              </p:nvSpPr>
              <p:spPr bwMode="auto">
                <a:xfrm>
                  <a:off x="700" y="1472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52" name="Rectangle 79"/>
                <p:cNvSpPr>
                  <a:spLocks noChangeArrowheads="1"/>
                </p:cNvSpPr>
                <p:nvPr/>
              </p:nvSpPr>
              <p:spPr bwMode="auto">
                <a:xfrm>
                  <a:off x="706" y="1472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53" name="Rectangle 80"/>
                <p:cNvSpPr>
                  <a:spLocks noChangeArrowheads="1"/>
                </p:cNvSpPr>
                <p:nvPr/>
              </p:nvSpPr>
              <p:spPr bwMode="auto">
                <a:xfrm>
                  <a:off x="712" y="1472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54" name="Rectangle 81"/>
                <p:cNvSpPr>
                  <a:spLocks noChangeArrowheads="1"/>
                </p:cNvSpPr>
                <p:nvPr/>
              </p:nvSpPr>
              <p:spPr bwMode="auto">
                <a:xfrm>
                  <a:off x="720" y="1472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55" name="Rectangle 82"/>
                <p:cNvSpPr>
                  <a:spLocks noChangeArrowheads="1"/>
                </p:cNvSpPr>
                <p:nvPr/>
              </p:nvSpPr>
              <p:spPr bwMode="auto">
                <a:xfrm>
                  <a:off x="729" y="1472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56" name="Rectangle 83"/>
                <p:cNvSpPr>
                  <a:spLocks noChangeArrowheads="1"/>
                </p:cNvSpPr>
                <p:nvPr/>
              </p:nvSpPr>
              <p:spPr bwMode="auto">
                <a:xfrm>
                  <a:off x="735" y="1472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57" name="Rectangle 84"/>
                <p:cNvSpPr>
                  <a:spLocks noChangeArrowheads="1"/>
                </p:cNvSpPr>
                <p:nvPr/>
              </p:nvSpPr>
              <p:spPr bwMode="auto">
                <a:xfrm>
                  <a:off x="743" y="1472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58" name="Rectangle 85"/>
                <p:cNvSpPr>
                  <a:spLocks noChangeArrowheads="1"/>
                </p:cNvSpPr>
                <p:nvPr/>
              </p:nvSpPr>
              <p:spPr bwMode="auto">
                <a:xfrm>
                  <a:off x="748" y="1472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59" name="Rectangle 86"/>
                <p:cNvSpPr>
                  <a:spLocks noChangeArrowheads="1"/>
                </p:cNvSpPr>
                <p:nvPr/>
              </p:nvSpPr>
              <p:spPr bwMode="auto">
                <a:xfrm>
                  <a:off x="754" y="1472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60" name="Rectangle 87"/>
                <p:cNvSpPr>
                  <a:spLocks noChangeArrowheads="1"/>
                </p:cNvSpPr>
                <p:nvPr/>
              </p:nvSpPr>
              <p:spPr bwMode="auto">
                <a:xfrm>
                  <a:off x="763" y="1472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61" name="Freeform 88"/>
                <p:cNvSpPr>
                  <a:spLocks/>
                </p:cNvSpPr>
                <p:nvPr/>
              </p:nvSpPr>
              <p:spPr bwMode="auto">
                <a:xfrm>
                  <a:off x="769" y="1472"/>
                  <a:ext cx="13" cy="14"/>
                </a:xfrm>
                <a:custGeom>
                  <a:avLst/>
                  <a:gdLst>
                    <a:gd name="T0" fmla="*/ 0 w 13"/>
                    <a:gd name="T1" fmla="*/ 9 h 14"/>
                    <a:gd name="T2" fmla="*/ 8 w 13"/>
                    <a:gd name="T3" fmla="*/ 0 h 14"/>
                    <a:gd name="T4" fmla="*/ 0 w 13"/>
                    <a:gd name="T5" fmla="*/ 0 h 14"/>
                    <a:gd name="T6" fmla="*/ 0 w 13"/>
                    <a:gd name="T7" fmla="*/ 14 h 14"/>
                    <a:gd name="T8" fmla="*/ 8 w 13"/>
                    <a:gd name="T9" fmla="*/ 14 h 14"/>
                    <a:gd name="T10" fmla="*/ 13 w 13"/>
                    <a:gd name="T11" fmla="*/ 9 h 14"/>
                    <a:gd name="T12" fmla="*/ 8 w 13"/>
                    <a:gd name="T13" fmla="*/ 14 h 14"/>
                    <a:gd name="T14" fmla="*/ 13 w 13"/>
                    <a:gd name="T15" fmla="*/ 14 h 14"/>
                    <a:gd name="T16" fmla="*/ 13 w 13"/>
                    <a:gd name="T17" fmla="*/ 9 h 14"/>
                    <a:gd name="T18" fmla="*/ 0 w 13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13" y="9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3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62" name="Freeform 89"/>
                <p:cNvSpPr>
                  <a:spLocks/>
                </p:cNvSpPr>
                <p:nvPr/>
              </p:nvSpPr>
              <p:spPr bwMode="auto">
                <a:xfrm>
                  <a:off x="769" y="1464"/>
                  <a:ext cx="13" cy="17"/>
                </a:xfrm>
                <a:custGeom>
                  <a:avLst/>
                  <a:gdLst>
                    <a:gd name="T0" fmla="*/ 8 w 13"/>
                    <a:gd name="T1" fmla="*/ 0 h 17"/>
                    <a:gd name="T2" fmla="*/ 0 w 13"/>
                    <a:gd name="T3" fmla="*/ 11 h 17"/>
                    <a:gd name="T4" fmla="*/ 0 w 13"/>
                    <a:gd name="T5" fmla="*/ 17 h 17"/>
                    <a:gd name="T6" fmla="*/ 13 w 13"/>
                    <a:gd name="T7" fmla="*/ 17 h 17"/>
                    <a:gd name="T8" fmla="*/ 13 w 13"/>
                    <a:gd name="T9" fmla="*/ 11 h 17"/>
                    <a:gd name="T10" fmla="*/ 8 w 13"/>
                    <a:gd name="T11" fmla="*/ 17 h 17"/>
                    <a:gd name="T12" fmla="*/ 8 w 13"/>
                    <a:gd name="T13" fmla="*/ 0 h 17"/>
                    <a:gd name="T14" fmla="*/ 0 w 13"/>
                    <a:gd name="T15" fmla="*/ 0 h 17"/>
                    <a:gd name="T16" fmla="*/ 0 w 13"/>
                    <a:gd name="T17" fmla="*/ 11 h 17"/>
                    <a:gd name="T18" fmla="*/ 8 w 13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7"/>
                    <a:gd name="T32" fmla="*/ 13 w 13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7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13" y="17"/>
                      </a:lnTo>
                      <a:lnTo>
                        <a:pt x="13" y="11"/>
                      </a:lnTo>
                      <a:lnTo>
                        <a:pt x="8" y="1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63" name="Rectangle 90"/>
                <p:cNvSpPr>
                  <a:spLocks noChangeArrowheads="1"/>
                </p:cNvSpPr>
                <p:nvPr/>
              </p:nvSpPr>
              <p:spPr bwMode="auto">
                <a:xfrm>
                  <a:off x="777" y="1464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64" name="Rectangle 91"/>
                <p:cNvSpPr>
                  <a:spLocks noChangeArrowheads="1"/>
                </p:cNvSpPr>
                <p:nvPr/>
              </p:nvSpPr>
              <p:spPr bwMode="auto">
                <a:xfrm>
                  <a:off x="782" y="1464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65" name="Rectangle 92"/>
                <p:cNvSpPr>
                  <a:spLocks noChangeArrowheads="1"/>
                </p:cNvSpPr>
                <p:nvPr/>
              </p:nvSpPr>
              <p:spPr bwMode="auto">
                <a:xfrm>
                  <a:off x="788" y="1464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66" name="Freeform 93"/>
                <p:cNvSpPr>
                  <a:spLocks/>
                </p:cNvSpPr>
                <p:nvPr/>
              </p:nvSpPr>
              <p:spPr bwMode="auto">
                <a:xfrm>
                  <a:off x="797" y="1464"/>
                  <a:ext cx="14" cy="17"/>
                </a:xfrm>
                <a:custGeom>
                  <a:avLst/>
                  <a:gdLst>
                    <a:gd name="T0" fmla="*/ 0 w 14"/>
                    <a:gd name="T1" fmla="*/ 11 h 17"/>
                    <a:gd name="T2" fmla="*/ 6 w 14"/>
                    <a:gd name="T3" fmla="*/ 0 h 17"/>
                    <a:gd name="T4" fmla="*/ 0 w 14"/>
                    <a:gd name="T5" fmla="*/ 0 h 17"/>
                    <a:gd name="T6" fmla="*/ 0 w 14"/>
                    <a:gd name="T7" fmla="*/ 17 h 17"/>
                    <a:gd name="T8" fmla="*/ 6 w 14"/>
                    <a:gd name="T9" fmla="*/ 17 h 17"/>
                    <a:gd name="T10" fmla="*/ 14 w 14"/>
                    <a:gd name="T11" fmla="*/ 11 h 17"/>
                    <a:gd name="T12" fmla="*/ 6 w 14"/>
                    <a:gd name="T13" fmla="*/ 17 h 17"/>
                    <a:gd name="T14" fmla="*/ 14 w 14"/>
                    <a:gd name="T15" fmla="*/ 17 h 17"/>
                    <a:gd name="T16" fmla="*/ 14 w 14"/>
                    <a:gd name="T17" fmla="*/ 11 h 17"/>
                    <a:gd name="T18" fmla="*/ 0 w 14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14" y="11"/>
                      </a:lnTo>
                      <a:lnTo>
                        <a:pt x="6" y="17"/>
                      </a:lnTo>
                      <a:lnTo>
                        <a:pt x="14" y="17"/>
                      </a:lnTo>
                      <a:lnTo>
                        <a:pt x="1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67" name="Freeform 94"/>
                <p:cNvSpPr>
                  <a:spLocks/>
                </p:cNvSpPr>
                <p:nvPr/>
              </p:nvSpPr>
              <p:spPr bwMode="auto">
                <a:xfrm>
                  <a:off x="797" y="1459"/>
                  <a:ext cx="14" cy="16"/>
                </a:xfrm>
                <a:custGeom>
                  <a:avLst/>
                  <a:gdLst>
                    <a:gd name="T0" fmla="*/ 6 w 14"/>
                    <a:gd name="T1" fmla="*/ 0 h 16"/>
                    <a:gd name="T2" fmla="*/ 0 w 14"/>
                    <a:gd name="T3" fmla="*/ 8 h 16"/>
                    <a:gd name="T4" fmla="*/ 0 w 14"/>
                    <a:gd name="T5" fmla="*/ 16 h 16"/>
                    <a:gd name="T6" fmla="*/ 14 w 14"/>
                    <a:gd name="T7" fmla="*/ 16 h 16"/>
                    <a:gd name="T8" fmla="*/ 14 w 14"/>
                    <a:gd name="T9" fmla="*/ 8 h 16"/>
                    <a:gd name="T10" fmla="*/ 6 w 14"/>
                    <a:gd name="T11" fmla="*/ 16 h 16"/>
                    <a:gd name="T12" fmla="*/ 6 w 14"/>
                    <a:gd name="T13" fmla="*/ 0 h 16"/>
                    <a:gd name="T14" fmla="*/ 0 w 14"/>
                    <a:gd name="T15" fmla="*/ 0 h 16"/>
                    <a:gd name="T16" fmla="*/ 0 w 14"/>
                    <a:gd name="T17" fmla="*/ 8 h 16"/>
                    <a:gd name="T18" fmla="*/ 6 w 14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6" y="0"/>
                      </a:move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14" y="16"/>
                      </a:lnTo>
                      <a:lnTo>
                        <a:pt x="14" y="8"/>
                      </a:lnTo>
                      <a:lnTo>
                        <a:pt x="6" y="1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68" name="Rectangle 95"/>
                <p:cNvSpPr>
                  <a:spLocks noChangeArrowheads="1"/>
                </p:cNvSpPr>
                <p:nvPr/>
              </p:nvSpPr>
              <p:spPr bwMode="auto">
                <a:xfrm>
                  <a:off x="803" y="1459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69" name="Rectangle 96"/>
                <p:cNvSpPr>
                  <a:spLocks noChangeArrowheads="1"/>
                </p:cNvSpPr>
                <p:nvPr/>
              </p:nvSpPr>
              <p:spPr bwMode="auto">
                <a:xfrm>
                  <a:off x="811" y="1459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70" name="Rectangle 97"/>
                <p:cNvSpPr>
                  <a:spLocks noChangeArrowheads="1"/>
                </p:cNvSpPr>
                <p:nvPr/>
              </p:nvSpPr>
              <p:spPr bwMode="auto">
                <a:xfrm>
                  <a:off x="816" y="1459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71" name="Rectangle 98"/>
                <p:cNvSpPr>
                  <a:spLocks noChangeArrowheads="1"/>
                </p:cNvSpPr>
                <p:nvPr/>
              </p:nvSpPr>
              <p:spPr bwMode="auto">
                <a:xfrm>
                  <a:off x="824" y="1459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72" name="Rectangle 99"/>
                <p:cNvSpPr>
                  <a:spLocks noChangeArrowheads="1"/>
                </p:cNvSpPr>
                <p:nvPr/>
              </p:nvSpPr>
              <p:spPr bwMode="auto">
                <a:xfrm>
                  <a:off x="831" y="1459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73" name="Rectangle 100"/>
                <p:cNvSpPr>
                  <a:spLocks noChangeArrowheads="1"/>
                </p:cNvSpPr>
                <p:nvPr/>
              </p:nvSpPr>
              <p:spPr bwMode="auto">
                <a:xfrm>
                  <a:off x="837" y="1459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74" name="Rectangle 101"/>
                <p:cNvSpPr>
                  <a:spLocks noChangeArrowheads="1"/>
                </p:cNvSpPr>
                <p:nvPr/>
              </p:nvSpPr>
              <p:spPr bwMode="auto">
                <a:xfrm>
                  <a:off x="845" y="1459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75" name="Freeform 102"/>
                <p:cNvSpPr>
                  <a:spLocks/>
                </p:cNvSpPr>
                <p:nvPr/>
              </p:nvSpPr>
              <p:spPr bwMode="auto">
                <a:xfrm>
                  <a:off x="853" y="1459"/>
                  <a:ext cx="15" cy="16"/>
                </a:xfrm>
                <a:custGeom>
                  <a:avLst/>
                  <a:gdLst>
                    <a:gd name="T0" fmla="*/ 0 w 15"/>
                    <a:gd name="T1" fmla="*/ 8 h 16"/>
                    <a:gd name="T2" fmla="*/ 5 w 15"/>
                    <a:gd name="T3" fmla="*/ 0 h 16"/>
                    <a:gd name="T4" fmla="*/ 0 w 15"/>
                    <a:gd name="T5" fmla="*/ 0 h 16"/>
                    <a:gd name="T6" fmla="*/ 0 w 15"/>
                    <a:gd name="T7" fmla="*/ 16 h 16"/>
                    <a:gd name="T8" fmla="*/ 5 w 15"/>
                    <a:gd name="T9" fmla="*/ 16 h 16"/>
                    <a:gd name="T10" fmla="*/ 15 w 15"/>
                    <a:gd name="T11" fmla="*/ 8 h 16"/>
                    <a:gd name="T12" fmla="*/ 5 w 15"/>
                    <a:gd name="T13" fmla="*/ 16 h 16"/>
                    <a:gd name="T14" fmla="*/ 15 w 15"/>
                    <a:gd name="T15" fmla="*/ 16 h 16"/>
                    <a:gd name="T16" fmla="*/ 15 w 15"/>
                    <a:gd name="T17" fmla="*/ 8 h 16"/>
                    <a:gd name="T18" fmla="*/ 0 w 15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6"/>
                    <a:gd name="T32" fmla="*/ 15 w 1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6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5" y="8"/>
                      </a:lnTo>
                      <a:lnTo>
                        <a:pt x="5" y="16"/>
                      </a:lnTo>
                      <a:lnTo>
                        <a:pt x="15" y="16"/>
                      </a:lnTo>
                      <a:lnTo>
                        <a:pt x="1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76" name="Freeform 103"/>
                <p:cNvSpPr>
                  <a:spLocks/>
                </p:cNvSpPr>
                <p:nvPr/>
              </p:nvSpPr>
              <p:spPr bwMode="auto">
                <a:xfrm>
                  <a:off x="853" y="1452"/>
                  <a:ext cx="15" cy="15"/>
                </a:xfrm>
                <a:custGeom>
                  <a:avLst/>
                  <a:gdLst>
                    <a:gd name="T0" fmla="*/ 5 w 15"/>
                    <a:gd name="T1" fmla="*/ 0 h 15"/>
                    <a:gd name="T2" fmla="*/ 0 w 15"/>
                    <a:gd name="T3" fmla="*/ 10 h 15"/>
                    <a:gd name="T4" fmla="*/ 0 w 15"/>
                    <a:gd name="T5" fmla="*/ 15 h 15"/>
                    <a:gd name="T6" fmla="*/ 15 w 15"/>
                    <a:gd name="T7" fmla="*/ 15 h 15"/>
                    <a:gd name="T8" fmla="*/ 15 w 15"/>
                    <a:gd name="T9" fmla="*/ 10 h 15"/>
                    <a:gd name="T10" fmla="*/ 5 w 15"/>
                    <a:gd name="T11" fmla="*/ 15 h 15"/>
                    <a:gd name="T12" fmla="*/ 5 w 15"/>
                    <a:gd name="T13" fmla="*/ 0 h 15"/>
                    <a:gd name="T14" fmla="*/ 0 w 15"/>
                    <a:gd name="T15" fmla="*/ 0 h 15"/>
                    <a:gd name="T16" fmla="*/ 0 w 15"/>
                    <a:gd name="T17" fmla="*/ 10 h 15"/>
                    <a:gd name="T18" fmla="*/ 5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5" y="1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77" name="Rectangle 104"/>
                <p:cNvSpPr>
                  <a:spLocks noChangeArrowheads="1"/>
                </p:cNvSpPr>
                <p:nvPr/>
              </p:nvSpPr>
              <p:spPr bwMode="auto">
                <a:xfrm>
                  <a:off x="858" y="1452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78" name="Rectangle 105"/>
                <p:cNvSpPr>
                  <a:spLocks noChangeArrowheads="1"/>
                </p:cNvSpPr>
                <p:nvPr/>
              </p:nvSpPr>
              <p:spPr bwMode="auto">
                <a:xfrm>
                  <a:off x="868" y="1452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79" name="Rectangle 106"/>
                <p:cNvSpPr>
                  <a:spLocks noChangeArrowheads="1"/>
                </p:cNvSpPr>
                <p:nvPr/>
              </p:nvSpPr>
              <p:spPr bwMode="auto">
                <a:xfrm>
                  <a:off x="873" y="1452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80" name="Freeform 107"/>
                <p:cNvSpPr>
                  <a:spLocks/>
                </p:cNvSpPr>
                <p:nvPr/>
              </p:nvSpPr>
              <p:spPr bwMode="auto">
                <a:xfrm>
                  <a:off x="879" y="1452"/>
                  <a:ext cx="13" cy="15"/>
                </a:xfrm>
                <a:custGeom>
                  <a:avLst/>
                  <a:gdLst>
                    <a:gd name="T0" fmla="*/ 0 w 13"/>
                    <a:gd name="T1" fmla="*/ 10 h 15"/>
                    <a:gd name="T2" fmla="*/ 8 w 13"/>
                    <a:gd name="T3" fmla="*/ 0 h 15"/>
                    <a:gd name="T4" fmla="*/ 0 w 13"/>
                    <a:gd name="T5" fmla="*/ 0 h 15"/>
                    <a:gd name="T6" fmla="*/ 0 w 13"/>
                    <a:gd name="T7" fmla="*/ 15 h 15"/>
                    <a:gd name="T8" fmla="*/ 8 w 13"/>
                    <a:gd name="T9" fmla="*/ 15 h 15"/>
                    <a:gd name="T10" fmla="*/ 13 w 13"/>
                    <a:gd name="T11" fmla="*/ 10 h 15"/>
                    <a:gd name="T12" fmla="*/ 8 w 13"/>
                    <a:gd name="T13" fmla="*/ 15 h 15"/>
                    <a:gd name="T14" fmla="*/ 13 w 13"/>
                    <a:gd name="T15" fmla="*/ 15 h 15"/>
                    <a:gd name="T16" fmla="*/ 13 w 13"/>
                    <a:gd name="T17" fmla="*/ 10 h 15"/>
                    <a:gd name="T18" fmla="*/ 0 w 13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0" y="1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13" y="10"/>
                      </a:lnTo>
                      <a:lnTo>
                        <a:pt x="8" y="15"/>
                      </a:lnTo>
                      <a:lnTo>
                        <a:pt x="13" y="15"/>
                      </a:lnTo>
                      <a:lnTo>
                        <a:pt x="13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81" name="Freeform 108"/>
                <p:cNvSpPr>
                  <a:spLocks/>
                </p:cNvSpPr>
                <p:nvPr/>
              </p:nvSpPr>
              <p:spPr bwMode="auto">
                <a:xfrm>
                  <a:off x="879" y="1444"/>
                  <a:ext cx="13" cy="18"/>
                </a:xfrm>
                <a:custGeom>
                  <a:avLst/>
                  <a:gdLst>
                    <a:gd name="T0" fmla="*/ 8 w 13"/>
                    <a:gd name="T1" fmla="*/ 0 h 18"/>
                    <a:gd name="T2" fmla="*/ 0 w 13"/>
                    <a:gd name="T3" fmla="*/ 8 h 18"/>
                    <a:gd name="T4" fmla="*/ 0 w 13"/>
                    <a:gd name="T5" fmla="*/ 18 h 18"/>
                    <a:gd name="T6" fmla="*/ 13 w 13"/>
                    <a:gd name="T7" fmla="*/ 18 h 18"/>
                    <a:gd name="T8" fmla="*/ 13 w 13"/>
                    <a:gd name="T9" fmla="*/ 8 h 18"/>
                    <a:gd name="T10" fmla="*/ 8 w 13"/>
                    <a:gd name="T11" fmla="*/ 18 h 18"/>
                    <a:gd name="T12" fmla="*/ 8 w 13"/>
                    <a:gd name="T13" fmla="*/ 0 h 18"/>
                    <a:gd name="T14" fmla="*/ 0 w 13"/>
                    <a:gd name="T15" fmla="*/ 0 h 18"/>
                    <a:gd name="T16" fmla="*/ 0 w 13"/>
                    <a:gd name="T17" fmla="*/ 8 h 18"/>
                    <a:gd name="T18" fmla="*/ 8 w 13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8" y="0"/>
                      </a:move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13" y="18"/>
                      </a:lnTo>
                      <a:lnTo>
                        <a:pt x="13" y="8"/>
                      </a:lnTo>
                      <a:lnTo>
                        <a:pt x="8" y="1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82" name="Rectangle 109"/>
                <p:cNvSpPr>
                  <a:spLocks noChangeArrowheads="1"/>
                </p:cNvSpPr>
                <p:nvPr/>
              </p:nvSpPr>
              <p:spPr bwMode="auto">
                <a:xfrm>
                  <a:off x="887" y="1444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83" name="Rectangle 110"/>
                <p:cNvSpPr>
                  <a:spLocks noChangeArrowheads="1"/>
                </p:cNvSpPr>
                <p:nvPr/>
              </p:nvSpPr>
              <p:spPr bwMode="auto">
                <a:xfrm>
                  <a:off x="892" y="1444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84" name="Rectangle 111"/>
                <p:cNvSpPr>
                  <a:spLocks noChangeArrowheads="1"/>
                </p:cNvSpPr>
                <p:nvPr/>
              </p:nvSpPr>
              <p:spPr bwMode="auto">
                <a:xfrm>
                  <a:off x="902" y="1444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85" name="Rectangle 112"/>
                <p:cNvSpPr>
                  <a:spLocks noChangeArrowheads="1"/>
                </p:cNvSpPr>
                <p:nvPr/>
              </p:nvSpPr>
              <p:spPr bwMode="auto">
                <a:xfrm>
                  <a:off x="907" y="1444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86" name="Freeform 113"/>
                <p:cNvSpPr>
                  <a:spLocks/>
                </p:cNvSpPr>
                <p:nvPr/>
              </p:nvSpPr>
              <p:spPr bwMode="auto">
                <a:xfrm>
                  <a:off x="913" y="1444"/>
                  <a:ext cx="13" cy="18"/>
                </a:xfrm>
                <a:custGeom>
                  <a:avLst/>
                  <a:gdLst>
                    <a:gd name="T0" fmla="*/ 0 w 13"/>
                    <a:gd name="T1" fmla="*/ 8 h 18"/>
                    <a:gd name="T2" fmla="*/ 8 w 13"/>
                    <a:gd name="T3" fmla="*/ 0 h 18"/>
                    <a:gd name="T4" fmla="*/ 0 w 13"/>
                    <a:gd name="T5" fmla="*/ 0 h 18"/>
                    <a:gd name="T6" fmla="*/ 0 w 13"/>
                    <a:gd name="T7" fmla="*/ 18 h 18"/>
                    <a:gd name="T8" fmla="*/ 8 w 13"/>
                    <a:gd name="T9" fmla="*/ 18 h 18"/>
                    <a:gd name="T10" fmla="*/ 13 w 13"/>
                    <a:gd name="T11" fmla="*/ 8 h 18"/>
                    <a:gd name="T12" fmla="*/ 8 w 13"/>
                    <a:gd name="T13" fmla="*/ 18 h 18"/>
                    <a:gd name="T14" fmla="*/ 13 w 13"/>
                    <a:gd name="T15" fmla="*/ 18 h 18"/>
                    <a:gd name="T16" fmla="*/ 13 w 13"/>
                    <a:gd name="T17" fmla="*/ 8 h 18"/>
                    <a:gd name="T18" fmla="*/ 0 w 13"/>
                    <a:gd name="T19" fmla="*/ 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13" y="8"/>
                      </a:lnTo>
                      <a:lnTo>
                        <a:pt x="8" y="18"/>
                      </a:lnTo>
                      <a:lnTo>
                        <a:pt x="13" y="18"/>
                      </a:lnTo>
                      <a:lnTo>
                        <a:pt x="13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87" name="Freeform 114"/>
                <p:cNvSpPr>
                  <a:spLocks/>
                </p:cNvSpPr>
                <p:nvPr/>
              </p:nvSpPr>
              <p:spPr bwMode="auto">
                <a:xfrm>
                  <a:off x="913" y="1439"/>
                  <a:ext cx="13" cy="13"/>
                </a:xfrm>
                <a:custGeom>
                  <a:avLst/>
                  <a:gdLst>
                    <a:gd name="T0" fmla="*/ 8 w 13"/>
                    <a:gd name="T1" fmla="*/ 0 h 13"/>
                    <a:gd name="T2" fmla="*/ 0 w 13"/>
                    <a:gd name="T3" fmla="*/ 5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5 h 13"/>
                    <a:gd name="T10" fmla="*/ 8 w 13"/>
                    <a:gd name="T11" fmla="*/ 13 h 13"/>
                    <a:gd name="T12" fmla="*/ 8 w 13"/>
                    <a:gd name="T13" fmla="*/ 0 h 13"/>
                    <a:gd name="T14" fmla="*/ 0 w 13"/>
                    <a:gd name="T15" fmla="*/ 0 h 13"/>
                    <a:gd name="T16" fmla="*/ 0 w 13"/>
                    <a:gd name="T17" fmla="*/ 5 h 13"/>
                    <a:gd name="T18" fmla="*/ 8 w 13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8" y="0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5"/>
                      </a:lnTo>
                      <a:lnTo>
                        <a:pt x="8" y="13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88" name="Freeform 115"/>
                <p:cNvSpPr>
                  <a:spLocks/>
                </p:cNvSpPr>
                <p:nvPr/>
              </p:nvSpPr>
              <p:spPr bwMode="auto">
                <a:xfrm>
                  <a:off x="921" y="1439"/>
                  <a:ext cx="15" cy="13"/>
                </a:xfrm>
                <a:custGeom>
                  <a:avLst/>
                  <a:gdLst>
                    <a:gd name="T0" fmla="*/ 0 w 15"/>
                    <a:gd name="T1" fmla="*/ 5 h 13"/>
                    <a:gd name="T2" fmla="*/ 5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5 w 15"/>
                    <a:gd name="T9" fmla="*/ 13 h 13"/>
                    <a:gd name="T10" fmla="*/ 15 w 15"/>
                    <a:gd name="T11" fmla="*/ 5 h 13"/>
                    <a:gd name="T12" fmla="*/ 5 w 15"/>
                    <a:gd name="T13" fmla="*/ 13 h 13"/>
                    <a:gd name="T14" fmla="*/ 15 w 15"/>
                    <a:gd name="T15" fmla="*/ 13 h 13"/>
                    <a:gd name="T16" fmla="*/ 15 w 15"/>
                    <a:gd name="T17" fmla="*/ 5 h 13"/>
                    <a:gd name="T18" fmla="*/ 0 w 15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15" y="5"/>
                      </a:lnTo>
                      <a:lnTo>
                        <a:pt x="5" y="13"/>
                      </a:lnTo>
                      <a:lnTo>
                        <a:pt x="15" y="13"/>
                      </a:lnTo>
                      <a:lnTo>
                        <a:pt x="15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89" name="Freeform 116"/>
                <p:cNvSpPr>
                  <a:spLocks/>
                </p:cNvSpPr>
                <p:nvPr/>
              </p:nvSpPr>
              <p:spPr bwMode="auto">
                <a:xfrm>
                  <a:off x="921" y="1430"/>
                  <a:ext cx="15" cy="14"/>
                </a:xfrm>
                <a:custGeom>
                  <a:avLst/>
                  <a:gdLst>
                    <a:gd name="T0" fmla="*/ 5 w 15"/>
                    <a:gd name="T1" fmla="*/ 0 h 14"/>
                    <a:gd name="T2" fmla="*/ 0 w 15"/>
                    <a:gd name="T3" fmla="*/ 9 h 14"/>
                    <a:gd name="T4" fmla="*/ 0 w 15"/>
                    <a:gd name="T5" fmla="*/ 14 h 14"/>
                    <a:gd name="T6" fmla="*/ 15 w 15"/>
                    <a:gd name="T7" fmla="*/ 14 h 14"/>
                    <a:gd name="T8" fmla="*/ 15 w 15"/>
                    <a:gd name="T9" fmla="*/ 9 h 14"/>
                    <a:gd name="T10" fmla="*/ 5 w 15"/>
                    <a:gd name="T11" fmla="*/ 14 h 14"/>
                    <a:gd name="T12" fmla="*/ 5 w 15"/>
                    <a:gd name="T13" fmla="*/ 0 h 14"/>
                    <a:gd name="T14" fmla="*/ 0 w 15"/>
                    <a:gd name="T15" fmla="*/ 0 h 14"/>
                    <a:gd name="T16" fmla="*/ 0 w 15"/>
                    <a:gd name="T17" fmla="*/ 9 h 14"/>
                    <a:gd name="T18" fmla="*/ 5 w 15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5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9"/>
                      </a:lnTo>
                      <a:lnTo>
                        <a:pt x="5" y="14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90" name="Rectangle 117"/>
                <p:cNvSpPr>
                  <a:spLocks noChangeArrowheads="1"/>
                </p:cNvSpPr>
                <p:nvPr/>
              </p:nvSpPr>
              <p:spPr bwMode="auto">
                <a:xfrm>
                  <a:off x="926" y="1430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91" name="Rectangle 118"/>
                <p:cNvSpPr>
                  <a:spLocks noChangeArrowheads="1"/>
                </p:cNvSpPr>
                <p:nvPr/>
              </p:nvSpPr>
              <p:spPr bwMode="auto">
                <a:xfrm>
                  <a:off x="936" y="1430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92" name="Freeform 119"/>
                <p:cNvSpPr>
                  <a:spLocks/>
                </p:cNvSpPr>
                <p:nvPr/>
              </p:nvSpPr>
              <p:spPr bwMode="auto">
                <a:xfrm>
                  <a:off x="941" y="1430"/>
                  <a:ext cx="16" cy="14"/>
                </a:xfrm>
                <a:custGeom>
                  <a:avLst/>
                  <a:gdLst>
                    <a:gd name="T0" fmla="*/ 0 w 16"/>
                    <a:gd name="T1" fmla="*/ 9 h 14"/>
                    <a:gd name="T2" fmla="*/ 8 w 16"/>
                    <a:gd name="T3" fmla="*/ 0 h 14"/>
                    <a:gd name="T4" fmla="*/ 3 w 16"/>
                    <a:gd name="T5" fmla="*/ 0 h 14"/>
                    <a:gd name="T6" fmla="*/ 3 w 16"/>
                    <a:gd name="T7" fmla="*/ 14 h 14"/>
                    <a:gd name="T8" fmla="*/ 8 w 16"/>
                    <a:gd name="T9" fmla="*/ 14 h 14"/>
                    <a:gd name="T10" fmla="*/ 16 w 16"/>
                    <a:gd name="T11" fmla="*/ 9 h 14"/>
                    <a:gd name="T12" fmla="*/ 8 w 16"/>
                    <a:gd name="T13" fmla="*/ 14 h 14"/>
                    <a:gd name="T14" fmla="*/ 16 w 16"/>
                    <a:gd name="T15" fmla="*/ 14 h 14"/>
                    <a:gd name="T16" fmla="*/ 16 w 16"/>
                    <a:gd name="T17" fmla="*/ 9 h 14"/>
                    <a:gd name="T18" fmla="*/ 0 w 16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4"/>
                      </a:lnTo>
                      <a:lnTo>
                        <a:pt x="8" y="14"/>
                      </a:lnTo>
                      <a:lnTo>
                        <a:pt x="16" y="9"/>
                      </a:lnTo>
                      <a:lnTo>
                        <a:pt x="8" y="14"/>
                      </a:lnTo>
                      <a:lnTo>
                        <a:pt x="16" y="14"/>
                      </a:lnTo>
                      <a:lnTo>
                        <a:pt x="16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93" name="Rectangle 120"/>
                <p:cNvSpPr>
                  <a:spLocks noChangeArrowheads="1"/>
                </p:cNvSpPr>
                <p:nvPr/>
              </p:nvSpPr>
              <p:spPr bwMode="auto">
                <a:xfrm>
                  <a:off x="941" y="1430"/>
                  <a:ext cx="18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94" name="Freeform 121"/>
                <p:cNvSpPr>
                  <a:spLocks/>
                </p:cNvSpPr>
                <p:nvPr/>
              </p:nvSpPr>
              <p:spPr bwMode="auto">
                <a:xfrm>
                  <a:off x="941" y="1415"/>
                  <a:ext cx="16" cy="18"/>
                </a:xfrm>
                <a:custGeom>
                  <a:avLst/>
                  <a:gdLst>
                    <a:gd name="T0" fmla="*/ 8 w 16"/>
                    <a:gd name="T1" fmla="*/ 0 h 18"/>
                    <a:gd name="T2" fmla="*/ 0 w 16"/>
                    <a:gd name="T3" fmla="*/ 10 h 18"/>
                    <a:gd name="T4" fmla="*/ 0 w 16"/>
                    <a:gd name="T5" fmla="*/ 15 h 18"/>
                    <a:gd name="T6" fmla="*/ 16 w 16"/>
                    <a:gd name="T7" fmla="*/ 15 h 18"/>
                    <a:gd name="T8" fmla="*/ 16 w 16"/>
                    <a:gd name="T9" fmla="*/ 10 h 18"/>
                    <a:gd name="T10" fmla="*/ 8 w 16"/>
                    <a:gd name="T11" fmla="*/ 18 h 18"/>
                    <a:gd name="T12" fmla="*/ 8 w 16"/>
                    <a:gd name="T13" fmla="*/ 0 h 18"/>
                    <a:gd name="T14" fmla="*/ 0 w 16"/>
                    <a:gd name="T15" fmla="*/ 0 h 18"/>
                    <a:gd name="T16" fmla="*/ 0 w 16"/>
                    <a:gd name="T17" fmla="*/ 10 h 18"/>
                    <a:gd name="T18" fmla="*/ 8 w 16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8"/>
                    <a:gd name="T32" fmla="*/ 16 w 16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8">
                      <a:moveTo>
                        <a:pt x="8" y="0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6" y="15"/>
                      </a:lnTo>
                      <a:lnTo>
                        <a:pt x="16" y="10"/>
                      </a:lnTo>
                      <a:lnTo>
                        <a:pt x="8" y="1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95" name="Rectangle 122"/>
                <p:cNvSpPr>
                  <a:spLocks noChangeArrowheads="1"/>
                </p:cNvSpPr>
                <p:nvPr/>
              </p:nvSpPr>
              <p:spPr bwMode="auto">
                <a:xfrm>
                  <a:off x="949" y="1415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96" name="Rectangle 123"/>
                <p:cNvSpPr>
                  <a:spLocks noChangeArrowheads="1"/>
                </p:cNvSpPr>
                <p:nvPr/>
              </p:nvSpPr>
              <p:spPr bwMode="auto">
                <a:xfrm>
                  <a:off x="957" y="1415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97" name="Freeform 124"/>
                <p:cNvSpPr>
                  <a:spLocks/>
                </p:cNvSpPr>
                <p:nvPr/>
              </p:nvSpPr>
              <p:spPr bwMode="auto">
                <a:xfrm>
                  <a:off x="963" y="1415"/>
                  <a:ext cx="15" cy="18"/>
                </a:xfrm>
                <a:custGeom>
                  <a:avLst/>
                  <a:gdLst>
                    <a:gd name="T0" fmla="*/ 0 w 15"/>
                    <a:gd name="T1" fmla="*/ 10 h 18"/>
                    <a:gd name="T2" fmla="*/ 7 w 15"/>
                    <a:gd name="T3" fmla="*/ 0 h 18"/>
                    <a:gd name="T4" fmla="*/ 0 w 15"/>
                    <a:gd name="T5" fmla="*/ 0 h 18"/>
                    <a:gd name="T6" fmla="*/ 0 w 15"/>
                    <a:gd name="T7" fmla="*/ 18 h 18"/>
                    <a:gd name="T8" fmla="*/ 7 w 15"/>
                    <a:gd name="T9" fmla="*/ 18 h 18"/>
                    <a:gd name="T10" fmla="*/ 15 w 15"/>
                    <a:gd name="T11" fmla="*/ 10 h 18"/>
                    <a:gd name="T12" fmla="*/ 7 w 15"/>
                    <a:gd name="T13" fmla="*/ 18 h 18"/>
                    <a:gd name="T14" fmla="*/ 15 w 15"/>
                    <a:gd name="T15" fmla="*/ 18 h 18"/>
                    <a:gd name="T16" fmla="*/ 15 w 15"/>
                    <a:gd name="T17" fmla="*/ 10 h 18"/>
                    <a:gd name="T18" fmla="*/ 0 w 15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0" y="1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7" y="18"/>
                      </a:lnTo>
                      <a:lnTo>
                        <a:pt x="15" y="10"/>
                      </a:lnTo>
                      <a:lnTo>
                        <a:pt x="7" y="18"/>
                      </a:lnTo>
                      <a:lnTo>
                        <a:pt x="15" y="18"/>
                      </a:lnTo>
                      <a:lnTo>
                        <a:pt x="15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98" name="Freeform 125"/>
                <p:cNvSpPr>
                  <a:spLocks/>
                </p:cNvSpPr>
                <p:nvPr/>
              </p:nvSpPr>
              <p:spPr bwMode="auto">
                <a:xfrm>
                  <a:off x="963" y="1410"/>
                  <a:ext cx="15" cy="15"/>
                </a:xfrm>
                <a:custGeom>
                  <a:avLst/>
                  <a:gdLst>
                    <a:gd name="T0" fmla="*/ 7 w 15"/>
                    <a:gd name="T1" fmla="*/ 0 h 15"/>
                    <a:gd name="T2" fmla="*/ 0 w 15"/>
                    <a:gd name="T3" fmla="*/ 8 h 15"/>
                    <a:gd name="T4" fmla="*/ 0 w 15"/>
                    <a:gd name="T5" fmla="*/ 15 h 15"/>
                    <a:gd name="T6" fmla="*/ 15 w 15"/>
                    <a:gd name="T7" fmla="*/ 15 h 15"/>
                    <a:gd name="T8" fmla="*/ 15 w 15"/>
                    <a:gd name="T9" fmla="*/ 8 h 15"/>
                    <a:gd name="T10" fmla="*/ 7 w 15"/>
                    <a:gd name="T11" fmla="*/ 15 h 15"/>
                    <a:gd name="T12" fmla="*/ 7 w 15"/>
                    <a:gd name="T13" fmla="*/ 0 h 15"/>
                    <a:gd name="T14" fmla="*/ 0 w 15"/>
                    <a:gd name="T15" fmla="*/ 0 h 15"/>
                    <a:gd name="T16" fmla="*/ 0 w 15"/>
                    <a:gd name="T17" fmla="*/ 8 h 15"/>
                    <a:gd name="T18" fmla="*/ 7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8"/>
                      </a:lnTo>
                      <a:lnTo>
                        <a:pt x="7" y="15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99" name="Freeform 126"/>
                <p:cNvSpPr>
                  <a:spLocks/>
                </p:cNvSpPr>
                <p:nvPr/>
              </p:nvSpPr>
              <p:spPr bwMode="auto">
                <a:xfrm>
                  <a:off x="970" y="1410"/>
                  <a:ext cx="13" cy="15"/>
                </a:xfrm>
                <a:custGeom>
                  <a:avLst/>
                  <a:gdLst>
                    <a:gd name="T0" fmla="*/ 0 w 13"/>
                    <a:gd name="T1" fmla="*/ 8 h 15"/>
                    <a:gd name="T2" fmla="*/ 8 w 13"/>
                    <a:gd name="T3" fmla="*/ 0 h 15"/>
                    <a:gd name="T4" fmla="*/ 0 w 13"/>
                    <a:gd name="T5" fmla="*/ 0 h 15"/>
                    <a:gd name="T6" fmla="*/ 0 w 13"/>
                    <a:gd name="T7" fmla="*/ 15 h 15"/>
                    <a:gd name="T8" fmla="*/ 8 w 13"/>
                    <a:gd name="T9" fmla="*/ 15 h 15"/>
                    <a:gd name="T10" fmla="*/ 13 w 13"/>
                    <a:gd name="T11" fmla="*/ 8 h 15"/>
                    <a:gd name="T12" fmla="*/ 8 w 13"/>
                    <a:gd name="T13" fmla="*/ 15 h 15"/>
                    <a:gd name="T14" fmla="*/ 13 w 13"/>
                    <a:gd name="T15" fmla="*/ 15 h 15"/>
                    <a:gd name="T16" fmla="*/ 13 w 13"/>
                    <a:gd name="T17" fmla="*/ 8 h 15"/>
                    <a:gd name="T18" fmla="*/ 0 w 13"/>
                    <a:gd name="T19" fmla="*/ 8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13" y="8"/>
                      </a:lnTo>
                      <a:lnTo>
                        <a:pt x="8" y="15"/>
                      </a:lnTo>
                      <a:lnTo>
                        <a:pt x="13" y="15"/>
                      </a:lnTo>
                      <a:lnTo>
                        <a:pt x="13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00" name="Freeform 127"/>
                <p:cNvSpPr>
                  <a:spLocks/>
                </p:cNvSpPr>
                <p:nvPr/>
              </p:nvSpPr>
              <p:spPr bwMode="auto">
                <a:xfrm>
                  <a:off x="970" y="1405"/>
                  <a:ext cx="13" cy="13"/>
                </a:xfrm>
                <a:custGeom>
                  <a:avLst/>
                  <a:gdLst>
                    <a:gd name="T0" fmla="*/ 8 w 13"/>
                    <a:gd name="T1" fmla="*/ 0 h 13"/>
                    <a:gd name="T2" fmla="*/ 0 w 13"/>
                    <a:gd name="T3" fmla="*/ 5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5 h 13"/>
                    <a:gd name="T10" fmla="*/ 8 w 13"/>
                    <a:gd name="T11" fmla="*/ 13 h 13"/>
                    <a:gd name="T12" fmla="*/ 8 w 13"/>
                    <a:gd name="T13" fmla="*/ 0 h 13"/>
                    <a:gd name="T14" fmla="*/ 0 w 13"/>
                    <a:gd name="T15" fmla="*/ 0 h 13"/>
                    <a:gd name="T16" fmla="*/ 0 w 13"/>
                    <a:gd name="T17" fmla="*/ 5 h 13"/>
                    <a:gd name="T18" fmla="*/ 8 w 13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8" y="0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5"/>
                      </a:lnTo>
                      <a:lnTo>
                        <a:pt x="8" y="13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01" name="Freeform 128"/>
                <p:cNvSpPr>
                  <a:spLocks/>
                </p:cNvSpPr>
                <p:nvPr/>
              </p:nvSpPr>
              <p:spPr bwMode="auto">
                <a:xfrm>
                  <a:off x="978" y="1405"/>
                  <a:ext cx="13" cy="13"/>
                </a:xfrm>
                <a:custGeom>
                  <a:avLst/>
                  <a:gdLst>
                    <a:gd name="T0" fmla="*/ 0 w 13"/>
                    <a:gd name="T1" fmla="*/ 5 h 13"/>
                    <a:gd name="T2" fmla="*/ 5 w 13"/>
                    <a:gd name="T3" fmla="*/ 0 h 13"/>
                    <a:gd name="T4" fmla="*/ 0 w 13"/>
                    <a:gd name="T5" fmla="*/ 0 h 13"/>
                    <a:gd name="T6" fmla="*/ 0 w 13"/>
                    <a:gd name="T7" fmla="*/ 13 h 13"/>
                    <a:gd name="T8" fmla="*/ 5 w 13"/>
                    <a:gd name="T9" fmla="*/ 13 h 13"/>
                    <a:gd name="T10" fmla="*/ 13 w 13"/>
                    <a:gd name="T11" fmla="*/ 5 h 13"/>
                    <a:gd name="T12" fmla="*/ 5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5 h 13"/>
                    <a:gd name="T18" fmla="*/ 0 w 13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13" y="5"/>
                      </a:lnTo>
                      <a:lnTo>
                        <a:pt x="5" y="13"/>
                      </a:lnTo>
                      <a:lnTo>
                        <a:pt x="13" y="13"/>
                      </a:lnTo>
                      <a:lnTo>
                        <a:pt x="13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02" name="Freeform 129"/>
                <p:cNvSpPr>
                  <a:spLocks/>
                </p:cNvSpPr>
                <p:nvPr/>
              </p:nvSpPr>
              <p:spPr bwMode="auto">
                <a:xfrm>
                  <a:off x="978" y="1396"/>
                  <a:ext cx="13" cy="14"/>
                </a:xfrm>
                <a:custGeom>
                  <a:avLst/>
                  <a:gdLst>
                    <a:gd name="T0" fmla="*/ 5 w 13"/>
                    <a:gd name="T1" fmla="*/ 0 h 14"/>
                    <a:gd name="T2" fmla="*/ 0 w 13"/>
                    <a:gd name="T3" fmla="*/ 9 h 14"/>
                    <a:gd name="T4" fmla="*/ 0 w 13"/>
                    <a:gd name="T5" fmla="*/ 14 h 14"/>
                    <a:gd name="T6" fmla="*/ 13 w 13"/>
                    <a:gd name="T7" fmla="*/ 14 h 14"/>
                    <a:gd name="T8" fmla="*/ 13 w 13"/>
                    <a:gd name="T9" fmla="*/ 9 h 14"/>
                    <a:gd name="T10" fmla="*/ 5 w 13"/>
                    <a:gd name="T11" fmla="*/ 14 h 14"/>
                    <a:gd name="T12" fmla="*/ 5 w 13"/>
                    <a:gd name="T13" fmla="*/ 0 h 14"/>
                    <a:gd name="T14" fmla="*/ 0 w 13"/>
                    <a:gd name="T15" fmla="*/ 0 h 14"/>
                    <a:gd name="T16" fmla="*/ 0 w 13"/>
                    <a:gd name="T17" fmla="*/ 9 h 14"/>
                    <a:gd name="T18" fmla="*/ 5 w 13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5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3" y="14"/>
                      </a:lnTo>
                      <a:lnTo>
                        <a:pt x="13" y="9"/>
                      </a:lnTo>
                      <a:lnTo>
                        <a:pt x="5" y="14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03" name="Rectangle 130"/>
                <p:cNvSpPr>
                  <a:spLocks noChangeArrowheads="1"/>
                </p:cNvSpPr>
                <p:nvPr/>
              </p:nvSpPr>
              <p:spPr bwMode="auto">
                <a:xfrm>
                  <a:off x="983" y="1396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04" name="Freeform 131"/>
                <p:cNvSpPr>
                  <a:spLocks/>
                </p:cNvSpPr>
                <p:nvPr/>
              </p:nvSpPr>
              <p:spPr bwMode="auto">
                <a:xfrm>
                  <a:off x="989" y="1396"/>
                  <a:ext cx="14" cy="14"/>
                </a:xfrm>
                <a:custGeom>
                  <a:avLst/>
                  <a:gdLst>
                    <a:gd name="T0" fmla="*/ 0 w 14"/>
                    <a:gd name="T1" fmla="*/ 9 h 14"/>
                    <a:gd name="T2" fmla="*/ 8 w 14"/>
                    <a:gd name="T3" fmla="*/ 0 h 14"/>
                    <a:gd name="T4" fmla="*/ 2 w 14"/>
                    <a:gd name="T5" fmla="*/ 0 h 14"/>
                    <a:gd name="T6" fmla="*/ 2 w 14"/>
                    <a:gd name="T7" fmla="*/ 14 h 14"/>
                    <a:gd name="T8" fmla="*/ 8 w 14"/>
                    <a:gd name="T9" fmla="*/ 14 h 14"/>
                    <a:gd name="T10" fmla="*/ 14 w 14"/>
                    <a:gd name="T11" fmla="*/ 9 h 14"/>
                    <a:gd name="T12" fmla="*/ 8 w 14"/>
                    <a:gd name="T13" fmla="*/ 14 h 14"/>
                    <a:gd name="T14" fmla="*/ 14 w 14"/>
                    <a:gd name="T15" fmla="*/ 14 h 14"/>
                    <a:gd name="T16" fmla="*/ 14 w 14"/>
                    <a:gd name="T17" fmla="*/ 9 h 14"/>
                    <a:gd name="T18" fmla="*/ 0 w 14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2" y="14"/>
                      </a:lnTo>
                      <a:lnTo>
                        <a:pt x="8" y="14"/>
                      </a:lnTo>
                      <a:lnTo>
                        <a:pt x="14" y="9"/>
                      </a:lnTo>
                      <a:lnTo>
                        <a:pt x="8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05" name="Rectangle 132"/>
                <p:cNvSpPr>
                  <a:spLocks noChangeArrowheads="1"/>
                </p:cNvSpPr>
                <p:nvPr/>
              </p:nvSpPr>
              <p:spPr bwMode="auto">
                <a:xfrm>
                  <a:off x="989" y="1396"/>
                  <a:ext cx="16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06" name="Freeform 133"/>
                <p:cNvSpPr>
                  <a:spLocks/>
                </p:cNvSpPr>
                <p:nvPr/>
              </p:nvSpPr>
              <p:spPr bwMode="auto">
                <a:xfrm>
                  <a:off x="989" y="1382"/>
                  <a:ext cx="14" cy="14"/>
                </a:xfrm>
                <a:custGeom>
                  <a:avLst/>
                  <a:gdLst>
                    <a:gd name="T0" fmla="*/ 8 w 14"/>
                    <a:gd name="T1" fmla="*/ 0 h 14"/>
                    <a:gd name="T2" fmla="*/ 0 w 14"/>
                    <a:gd name="T3" fmla="*/ 9 h 14"/>
                    <a:gd name="T4" fmla="*/ 0 w 14"/>
                    <a:gd name="T5" fmla="*/ 14 h 14"/>
                    <a:gd name="T6" fmla="*/ 14 w 14"/>
                    <a:gd name="T7" fmla="*/ 14 h 14"/>
                    <a:gd name="T8" fmla="*/ 14 w 14"/>
                    <a:gd name="T9" fmla="*/ 9 h 14"/>
                    <a:gd name="T10" fmla="*/ 8 w 14"/>
                    <a:gd name="T11" fmla="*/ 14 h 14"/>
                    <a:gd name="T12" fmla="*/ 8 w 14"/>
                    <a:gd name="T13" fmla="*/ 0 h 14"/>
                    <a:gd name="T14" fmla="*/ 0 w 14"/>
                    <a:gd name="T15" fmla="*/ 0 h 14"/>
                    <a:gd name="T16" fmla="*/ 0 w 14"/>
                    <a:gd name="T17" fmla="*/ 9 h 14"/>
                    <a:gd name="T18" fmla="*/ 8 w 14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8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8" y="1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07" name="Freeform 134"/>
                <p:cNvSpPr>
                  <a:spLocks/>
                </p:cNvSpPr>
                <p:nvPr/>
              </p:nvSpPr>
              <p:spPr bwMode="auto">
                <a:xfrm>
                  <a:off x="997" y="1382"/>
                  <a:ext cx="15" cy="14"/>
                </a:xfrm>
                <a:custGeom>
                  <a:avLst/>
                  <a:gdLst>
                    <a:gd name="T0" fmla="*/ 0 w 15"/>
                    <a:gd name="T1" fmla="*/ 9 h 14"/>
                    <a:gd name="T2" fmla="*/ 6 w 15"/>
                    <a:gd name="T3" fmla="*/ 0 h 14"/>
                    <a:gd name="T4" fmla="*/ 0 w 15"/>
                    <a:gd name="T5" fmla="*/ 0 h 14"/>
                    <a:gd name="T6" fmla="*/ 0 w 15"/>
                    <a:gd name="T7" fmla="*/ 14 h 14"/>
                    <a:gd name="T8" fmla="*/ 6 w 15"/>
                    <a:gd name="T9" fmla="*/ 14 h 14"/>
                    <a:gd name="T10" fmla="*/ 15 w 15"/>
                    <a:gd name="T11" fmla="*/ 9 h 14"/>
                    <a:gd name="T12" fmla="*/ 6 w 15"/>
                    <a:gd name="T13" fmla="*/ 14 h 14"/>
                    <a:gd name="T14" fmla="*/ 15 w 15"/>
                    <a:gd name="T15" fmla="*/ 14 h 14"/>
                    <a:gd name="T16" fmla="*/ 15 w 15"/>
                    <a:gd name="T17" fmla="*/ 9 h 14"/>
                    <a:gd name="T18" fmla="*/ 0 w 15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0" y="9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15" y="9"/>
                      </a:lnTo>
                      <a:lnTo>
                        <a:pt x="6" y="14"/>
                      </a:lnTo>
                      <a:lnTo>
                        <a:pt x="15" y="14"/>
                      </a:lnTo>
                      <a:lnTo>
                        <a:pt x="15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08" name="Rectangle 135"/>
                <p:cNvSpPr>
                  <a:spLocks noChangeArrowheads="1"/>
                </p:cNvSpPr>
                <p:nvPr/>
              </p:nvSpPr>
              <p:spPr bwMode="auto">
                <a:xfrm>
                  <a:off x="998" y="1382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09" name="Freeform 136"/>
                <p:cNvSpPr>
                  <a:spLocks/>
                </p:cNvSpPr>
                <p:nvPr/>
              </p:nvSpPr>
              <p:spPr bwMode="auto">
                <a:xfrm>
                  <a:off x="997" y="1371"/>
                  <a:ext cx="15" cy="13"/>
                </a:xfrm>
                <a:custGeom>
                  <a:avLst/>
                  <a:gdLst>
                    <a:gd name="T0" fmla="*/ 6 w 15"/>
                    <a:gd name="T1" fmla="*/ 0 h 13"/>
                    <a:gd name="T2" fmla="*/ 0 w 15"/>
                    <a:gd name="T3" fmla="*/ 5 h 13"/>
                    <a:gd name="T4" fmla="*/ 0 w 15"/>
                    <a:gd name="T5" fmla="*/ 11 h 13"/>
                    <a:gd name="T6" fmla="*/ 15 w 15"/>
                    <a:gd name="T7" fmla="*/ 11 h 13"/>
                    <a:gd name="T8" fmla="*/ 15 w 15"/>
                    <a:gd name="T9" fmla="*/ 5 h 13"/>
                    <a:gd name="T10" fmla="*/ 6 w 15"/>
                    <a:gd name="T11" fmla="*/ 13 h 13"/>
                    <a:gd name="T12" fmla="*/ 6 w 15"/>
                    <a:gd name="T13" fmla="*/ 0 h 13"/>
                    <a:gd name="T14" fmla="*/ 0 w 15"/>
                    <a:gd name="T15" fmla="*/ 0 h 13"/>
                    <a:gd name="T16" fmla="*/ 0 w 15"/>
                    <a:gd name="T17" fmla="*/ 5 h 13"/>
                    <a:gd name="T18" fmla="*/ 6 w 15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6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15" y="11"/>
                      </a:lnTo>
                      <a:lnTo>
                        <a:pt x="15" y="5"/>
                      </a:lnTo>
                      <a:lnTo>
                        <a:pt x="6" y="13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10" name="Freeform 137"/>
                <p:cNvSpPr>
                  <a:spLocks/>
                </p:cNvSpPr>
                <p:nvPr/>
              </p:nvSpPr>
              <p:spPr bwMode="auto">
                <a:xfrm>
                  <a:off x="1003" y="1371"/>
                  <a:ext cx="14" cy="13"/>
                </a:xfrm>
                <a:custGeom>
                  <a:avLst/>
                  <a:gdLst>
                    <a:gd name="T0" fmla="*/ 0 w 14"/>
                    <a:gd name="T1" fmla="*/ 5 h 13"/>
                    <a:gd name="T2" fmla="*/ 9 w 14"/>
                    <a:gd name="T3" fmla="*/ 0 h 13"/>
                    <a:gd name="T4" fmla="*/ 0 w 14"/>
                    <a:gd name="T5" fmla="*/ 0 h 13"/>
                    <a:gd name="T6" fmla="*/ 0 w 14"/>
                    <a:gd name="T7" fmla="*/ 13 h 13"/>
                    <a:gd name="T8" fmla="*/ 9 w 14"/>
                    <a:gd name="T9" fmla="*/ 13 h 13"/>
                    <a:gd name="T10" fmla="*/ 14 w 14"/>
                    <a:gd name="T11" fmla="*/ 5 h 13"/>
                    <a:gd name="T12" fmla="*/ 9 w 14"/>
                    <a:gd name="T13" fmla="*/ 13 h 13"/>
                    <a:gd name="T14" fmla="*/ 14 w 14"/>
                    <a:gd name="T15" fmla="*/ 13 h 13"/>
                    <a:gd name="T16" fmla="*/ 14 w 14"/>
                    <a:gd name="T17" fmla="*/ 5 h 13"/>
                    <a:gd name="T18" fmla="*/ 0 w 14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5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14" y="5"/>
                      </a:lnTo>
                      <a:lnTo>
                        <a:pt x="9" y="13"/>
                      </a:lnTo>
                      <a:lnTo>
                        <a:pt x="14" y="13"/>
                      </a:lnTo>
                      <a:lnTo>
                        <a:pt x="14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11" name="Rectangle 138"/>
                <p:cNvSpPr>
                  <a:spLocks noChangeArrowheads="1"/>
                </p:cNvSpPr>
                <p:nvPr/>
              </p:nvSpPr>
              <p:spPr bwMode="auto">
                <a:xfrm>
                  <a:off x="1003" y="1371"/>
                  <a:ext cx="15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12" name="Freeform 139"/>
                <p:cNvSpPr>
                  <a:spLocks/>
                </p:cNvSpPr>
                <p:nvPr/>
              </p:nvSpPr>
              <p:spPr bwMode="auto">
                <a:xfrm>
                  <a:off x="1003" y="1353"/>
                  <a:ext cx="14" cy="18"/>
                </a:xfrm>
                <a:custGeom>
                  <a:avLst/>
                  <a:gdLst>
                    <a:gd name="T0" fmla="*/ 9 w 14"/>
                    <a:gd name="T1" fmla="*/ 0 h 18"/>
                    <a:gd name="T2" fmla="*/ 0 w 14"/>
                    <a:gd name="T3" fmla="*/ 10 h 18"/>
                    <a:gd name="T4" fmla="*/ 0 w 14"/>
                    <a:gd name="T5" fmla="*/ 18 h 18"/>
                    <a:gd name="T6" fmla="*/ 14 w 14"/>
                    <a:gd name="T7" fmla="*/ 18 h 18"/>
                    <a:gd name="T8" fmla="*/ 14 w 14"/>
                    <a:gd name="T9" fmla="*/ 10 h 18"/>
                    <a:gd name="T10" fmla="*/ 9 w 14"/>
                    <a:gd name="T11" fmla="*/ 18 h 18"/>
                    <a:gd name="T12" fmla="*/ 9 w 14"/>
                    <a:gd name="T13" fmla="*/ 0 h 18"/>
                    <a:gd name="T14" fmla="*/ 0 w 14"/>
                    <a:gd name="T15" fmla="*/ 0 h 18"/>
                    <a:gd name="T16" fmla="*/ 0 w 14"/>
                    <a:gd name="T17" fmla="*/ 10 h 18"/>
                    <a:gd name="T18" fmla="*/ 9 w 14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9" y="0"/>
                      </a:move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14" y="18"/>
                      </a:lnTo>
                      <a:lnTo>
                        <a:pt x="14" y="10"/>
                      </a:lnTo>
                      <a:lnTo>
                        <a:pt x="9" y="18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13" name="Freeform 140"/>
                <p:cNvSpPr>
                  <a:spLocks/>
                </p:cNvSpPr>
                <p:nvPr/>
              </p:nvSpPr>
              <p:spPr bwMode="auto">
                <a:xfrm>
                  <a:off x="1012" y="1353"/>
                  <a:ext cx="13" cy="18"/>
                </a:xfrm>
                <a:custGeom>
                  <a:avLst/>
                  <a:gdLst>
                    <a:gd name="T0" fmla="*/ 0 w 13"/>
                    <a:gd name="T1" fmla="*/ 10 h 18"/>
                    <a:gd name="T2" fmla="*/ 5 w 13"/>
                    <a:gd name="T3" fmla="*/ 0 h 18"/>
                    <a:gd name="T4" fmla="*/ 0 w 13"/>
                    <a:gd name="T5" fmla="*/ 0 h 18"/>
                    <a:gd name="T6" fmla="*/ 0 w 13"/>
                    <a:gd name="T7" fmla="*/ 18 h 18"/>
                    <a:gd name="T8" fmla="*/ 5 w 13"/>
                    <a:gd name="T9" fmla="*/ 18 h 18"/>
                    <a:gd name="T10" fmla="*/ 13 w 13"/>
                    <a:gd name="T11" fmla="*/ 10 h 18"/>
                    <a:gd name="T12" fmla="*/ 5 w 13"/>
                    <a:gd name="T13" fmla="*/ 18 h 18"/>
                    <a:gd name="T14" fmla="*/ 13 w 13"/>
                    <a:gd name="T15" fmla="*/ 18 h 18"/>
                    <a:gd name="T16" fmla="*/ 13 w 13"/>
                    <a:gd name="T17" fmla="*/ 10 h 18"/>
                    <a:gd name="T18" fmla="*/ 0 w 13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0" y="1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13" y="10"/>
                      </a:lnTo>
                      <a:lnTo>
                        <a:pt x="5" y="18"/>
                      </a:lnTo>
                      <a:lnTo>
                        <a:pt x="13" y="18"/>
                      </a:lnTo>
                      <a:lnTo>
                        <a:pt x="13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14" name="Rectangle 141"/>
                <p:cNvSpPr>
                  <a:spLocks noChangeArrowheads="1"/>
                </p:cNvSpPr>
                <p:nvPr/>
              </p:nvSpPr>
              <p:spPr bwMode="auto">
                <a:xfrm>
                  <a:off x="1012" y="1354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15" name="Freeform 142"/>
                <p:cNvSpPr>
                  <a:spLocks/>
                </p:cNvSpPr>
                <p:nvPr/>
              </p:nvSpPr>
              <p:spPr bwMode="auto">
                <a:xfrm>
                  <a:off x="1012" y="1339"/>
                  <a:ext cx="13" cy="18"/>
                </a:xfrm>
                <a:custGeom>
                  <a:avLst/>
                  <a:gdLst>
                    <a:gd name="T0" fmla="*/ 5 w 13"/>
                    <a:gd name="T1" fmla="*/ 0 h 18"/>
                    <a:gd name="T2" fmla="*/ 0 w 13"/>
                    <a:gd name="T3" fmla="*/ 11 h 18"/>
                    <a:gd name="T4" fmla="*/ 0 w 13"/>
                    <a:gd name="T5" fmla="*/ 14 h 18"/>
                    <a:gd name="T6" fmla="*/ 13 w 13"/>
                    <a:gd name="T7" fmla="*/ 14 h 18"/>
                    <a:gd name="T8" fmla="*/ 13 w 13"/>
                    <a:gd name="T9" fmla="*/ 11 h 18"/>
                    <a:gd name="T10" fmla="*/ 5 w 13"/>
                    <a:gd name="T11" fmla="*/ 18 h 18"/>
                    <a:gd name="T12" fmla="*/ 5 w 13"/>
                    <a:gd name="T13" fmla="*/ 0 h 18"/>
                    <a:gd name="T14" fmla="*/ 0 w 13"/>
                    <a:gd name="T15" fmla="*/ 0 h 18"/>
                    <a:gd name="T16" fmla="*/ 0 w 13"/>
                    <a:gd name="T17" fmla="*/ 11 h 18"/>
                    <a:gd name="T18" fmla="*/ 5 w 13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5" y="0"/>
                      </a:move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3" y="14"/>
                      </a:lnTo>
                      <a:lnTo>
                        <a:pt x="13" y="11"/>
                      </a:lnTo>
                      <a:lnTo>
                        <a:pt x="5" y="1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16" name="Freeform 143"/>
                <p:cNvSpPr>
                  <a:spLocks/>
                </p:cNvSpPr>
                <p:nvPr/>
              </p:nvSpPr>
              <p:spPr bwMode="auto">
                <a:xfrm>
                  <a:off x="1017" y="1339"/>
                  <a:ext cx="14" cy="18"/>
                </a:xfrm>
                <a:custGeom>
                  <a:avLst/>
                  <a:gdLst>
                    <a:gd name="T0" fmla="*/ 0 w 14"/>
                    <a:gd name="T1" fmla="*/ 11 h 18"/>
                    <a:gd name="T2" fmla="*/ 8 w 14"/>
                    <a:gd name="T3" fmla="*/ 0 h 18"/>
                    <a:gd name="T4" fmla="*/ 0 w 14"/>
                    <a:gd name="T5" fmla="*/ 0 h 18"/>
                    <a:gd name="T6" fmla="*/ 0 w 14"/>
                    <a:gd name="T7" fmla="*/ 18 h 18"/>
                    <a:gd name="T8" fmla="*/ 8 w 14"/>
                    <a:gd name="T9" fmla="*/ 18 h 18"/>
                    <a:gd name="T10" fmla="*/ 14 w 14"/>
                    <a:gd name="T11" fmla="*/ 11 h 18"/>
                    <a:gd name="T12" fmla="*/ 8 w 14"/>
                    <a:gd name="T13" fmla="*/ 18 h 18"/>
                    <a:gd name="T14" fmla="*/ 14 w 14"/>
                    <a:gd name="T15" fmla="*/ 18 h 18"/>
                    <a:gd name="T16" fmla="*/ 14 w 14"/>
                    <a:gd name="T17" fmla="*/ 11 h 18"/>
                    <a:gd name="T18" fmla="*/ 0 w 14"/>
                    <a:gd name="T19" fmla="*/ 11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0" y="11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14" y="11"/>
                      </a:lnTo>
                      <a:lnTo>
                        <a:pt x="8" y="18"/>
                      </a:lnTo>
                      <a:lnTo>
                        <a:pt x="14" y="18"/>
                      </a:lnTo>
                      <a:lnTo>
                        <a:pt x="1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17" name="Rectangle 144"/>
                <p:cNvSpPr>
                  <a:spLocks noChangeArrowheads="1"/>
                </p:cNvSpPr>
                <p:nvPr/>
              </p:nvSpPr>
              <p:spPr bwMode="auto">
                <a:xfrm>
                  <a:off x="1017" y="1342"/>
                  <a:ext cx="16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18" name="Rectangle 145"/>
                <p:cNvSpPr>
                  <a:spLocks noChangeArrowheads="1"/>
                </p:cNvSpPr>
                <p:nvPr/>
              </p:nvSpPr>
              <p:spPr bwMode="auto">
                <a:xfrm>
                  <a:off x="1017" y="1334"/>
                  <a:ext cx="16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19" name="Rectangle 146"/>
                <p:cNvSpPr>
                  <a:spLocks noChangeArrowheads="1"/>
                </p:cNvSpPr>
                <p:nvPr/>
              </p:nvSpPr>
              <p:spPr bwMode="auto">
                <a:xfrm>
                  <a:off x="1017" y="1329"/>
                  <a:ext cx="16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20" name="Rectangle 147"/>
                <p:cNvSpPr>
                  <a:spLocks noChangeArrowheads="1"/>
                </p:cNvSpPr>
                <p:nvPr/>
              </p:nvSpPr>
              <p:spPr bwMode="auto">
                <a:xfrm>
                  <a:off x="1017" y="1321"/>
                  <a:ext cx="16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21" name="Rectangle 148"/>
                <p:cNvSpPr>
                  <a:spLocks noChangeArrowheads="1"/>
                </p:cNvSpPr>
                <p:nvPr/>
              </p:nvSpPr>
              <p:spPr bwMode="auto">
                <a:xfrm>
                  <a:off x="1017" y="1314"/>
                  <a:ext cx="16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22" name="Rectangle 149"/>
                <p:cNvSpPr>
                  <a:spLocks noChangeArrowheads="1"/>
                </p:cNvSpPr>
                <p:nvPr/>
              </p:nvSpPr>
              <p:spPr bwMode="auto">
                <a:xfrm>
                  <a:off x="1017" y="1306"/>
                  <a:ext cx="16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23" name="Rectangle 150"/>
                <p:cNvSpPr>
                  <a:spLocks noChangeArrowheads="1"/>
                </p:cNvSpPr>
                <p:nvPr/>
              </p:nvSpPr>
              <p:spPr bwMode="auto">
                <a:xfrm>
                  <a:off x="1017" y="1300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24" name="Rectangle 151"/>
                <p:cNvSpPr>
                  <a:spLocks noChangeArrowheads="1"/>
                </p:cNvSpPr>
                <p:nvPr/>
              </p:nvSpPr>
              <p:spPr bwMode="auto">
                <a:xfrm>
                  <a:off x="1017" y="1295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25" name="Rectangle 152"/>
                <p:cNvSpPr>
                  <a:spLocks noChangeArrowheads="1"/>
                </p:cNvSpPr>
                <p:nvPr/>
              </p:nvSpPr>
              <p:spPr bwMode="auto">
                <a:xfrm>
                  <a:off x="1017" y="1287"/>
                  <a:ext cx="16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26" name="Rectangle 153"/>
                <p:cNvSpPr>
                  <a:spLocks noChangeArrowheads="1"/>
                </p:cNvSpPr>
                <p:nvPr/>
              </p:nvSpPr>
              <p:spPr bwMode="auto">
                <a:xfrm>
                  <a:off x="1017" y="1280"/>
                  <a:ext cx="16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27" name="Rectangle 154"/>
                <p:cNvSpPr>
                  <a:spLocks noChangeArrowheads="1"/>
                </p:cNvSpPr>
                <p:nvPr/>
              </p:nvSpPr>
              <p:spPr bwMode="auto">
                <a:xfrm>
                  <a:off x="1017" y="1272"/>
                  <a:ext cx="16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28" name="Freeform 155"/>
                <p:cNvSpPr>
                  <a:spLocks/>
                </p:cNvSpPr>
                <p:nvPr/>
              </p:nvSpPr>
              <p:spPr bwMode="auto">
                <a:xfrm>
                  <a:off x="1017" y="1258"/>
                  <a:ext cx="14" cy="14"/>
                </a:xfrm>
                <a:custGeom>
                  <a:avLst/>
                  <a:gdLst>
                    <a:gd name="T0" fmla="*/ 8 w 14"/>
                    <a:gd name="T1" fmla="*/ 14 h 14"/>
                    <a:gd name="T2" fmla="*/ 0 w 14"/>
                    <a:gd name="T3" fmla="*/ 8 h 14"/>
                    <a:gd name="T4" fmla="*/ 0 w 14"/>
                    <a:gd name="T5" fmla="*/ 14 h 14"/>
                    <a:gd name="T6" fmla="*/ 14 w 14"/>
                    <a:gd name="T7" fmla="*/ 14 h 14"/>
                    <a:gd name="T8" fmla="*/ 14 w 14"/>
                    <a:gd name="T9" fmla="*/ 8 h 14"/>
                    <a:gd name="T10" fmla="*/ 8 w 14"/>
                    <a:gd name="T11" fmla="*/ 0 h 14"/>
                    <a:gd name="T12" fmla="*/ 14 w 14"/>
                    <a:gd name="T13" fmla="*/ 8 h 14"/>
                    <a:gd name="T14" fmla="*/ 14 w 14"/>
                    <a:gd name="T15" fmla="*/ 0 h 14"/>
                    <a:gd name="T16" fmla="*/ 8 w 14"/>
                    <a:gd name="T17" fmla="*/ 0 h 14"/>
                    <a:gd name="T18" fmla="*/ 8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8" y="14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8"/>
                      </a:lnTo>
                      <a:lnTo>
                        <a:pt x="8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29" name="Freeform 156"/>
                <p:cNvSpPr>
                  <a:spLocks/>
                </p:cNvSpPr>
                <p:nvPr/>
              </p:nvSpPr>
              <p:spPr bwMode="auto">
                <a:xfrm>
                  <a:off x="1012" y="1258"/>
                  <a:ext cx="13" cy="14"/>
                </a:xfrm>
                <a:custGeom>
                  <a:avLst/>
                  <a:gdLst>
                    <a:gd name="T0" fmla="*/ 0 w 13"/>
                    <a:gd name="T1" fmla="*/ 8 h 14"/>
                    <a:gd name="T2" fmla="*/ 5 w 13"/>
                    <a:gd name="T3" fmla="*/ 14 h 14"/>
                    <a:gd name="T4" fmla="*/ 13 w 13"/>
                    <a:gd name="T5" fmla="*/ 14 h 14"/>
                    <a:gd name="T6" fmla="*/ 13 w 13"/>
                    <a:gd name="T7" fmla="*/ 0 h 14"/>
                    <a:gd name="T8" fmla="*/ 5 w 13"/>
                    <a:gd name="T9" fmla="*/ 0 h 14"/>
                    <a:gd name="T10" fmla="*/ 13 w 13"/>
                    <a:gd name="T11" fmla="*/ 8 h 14"/>
                    <a:gd name="T12" fmla="*/ 0 w 13"/>
                    <a:gd name="T13" fmla="*/ 8 h 14"/>
                    <a:gd name="T14" fmla="*/ 0 w 13"/>
                    <a:gd name="T15" fmla="*/ 14 h 14"/>
                    <a:gd name="T16" fmla="*/ 5 w 13"/>
                    <a:gd name="T17" fmla="*/ 14 h 14"/>
                    <a:gd name="T18" fmla="*/ 0 w 13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0" y="8"/>
                      </a:moveTo>
                      <a:lnTo>
                        <a:pt x="5" y="14"/>
                      </a:lnTo>
                      <a:lnTo>
                        <a:pt x="13" y="14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13" y="8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30" name="Rectangle 157"/>
                <p:cNvSpPr>
                  <a:spLocks noChangeArrowheads="1"/>
                </p:cNvSpPr>
                <p:nvPr/>
              </p:nvSpPr>
              <p:spPr bwMode="auto">
                <a:xfrm>
                  <a:off x="1012" y="1258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31" name="Rectangle 158"/>
                <p:cNvSpPr>
                  <a:spLocks noChangeArrowheads="1"/>
                </p:cNvSpPr>
                <p:nvPr/>
              </p:nvSpPr>
              <p:spPr bwMode="auto">
                <a:xfrm>
                  <a:off x="1012" y="1253"/>
                  <a:ext cx="15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32" name="Rectangle 159"/>
                <p:cNvSpPr>
                  <a:spLocks noChangeArrowheads="1"/>
                </p:cNvSpPr>
                <p:nvPr/>
              </p:nvSpPr>
              <p:spPr bwMode="auto">
                <a:xfrm>
                  <a:off x="1012" y="1243"/>
                  <a:ext cx="15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33" name="Rectangle 160"/>
                <p:cNvSpPr>
                  <a:spLocks noChangeArrowheads="1"/>
                </p:cNvSpPr>
                <p:nvPr/>
              </p:nvSpPr>
              <p:spPr bwMode="auto">
                <a:xfrm>
                  <a:off x="1012" y="1238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34" name="Rectangle 161"/>
                <p:cNvSpPr>
                  <a:spLocks noChangeArrowheads="1"/>
                </p:cNvSpPr>
                <p:nvPr/>
              </p:nvSpPr>
              <p:spPr bwMode="auto">
                <a:xfrm>
                  <a:off x="1012" y="1230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35" name="Freeform 162"/>
                <p:cNvSpPr>
                  <a:spLocks/>
                </p:cNvSpPr>
                <p:nvPr/>
              </p:nvSpPr>
              <p:spPr bwMode="auto">
                <a:xfrm>
                  <a:off x="1012" y="1215"/>
                  <a:ext cx="13" cy="17"/>
                </a:xfrm>
                <a:custGeom>
                  <a:avLst/>
                  <a:gdLst>
                    <a:gd name="T0" fmla="*/ 5 w 13"/>
                    <a:gd name="T1" fmla="*/ 0 h 17"/>
                    <a:gd name="T2" fmla="*/ 0 w 13"/>
                    <a:gd name="T3" fmla="*/ 9 h 17"/>
                    <a:gd name="T4" fmla="*/ 0 w 13"/>
                    <a:gd name="T5" fmla="*/ 15 h 17"/>
                    <a:gd name="T6" fmla="*/ 13 w 13"/>
                    <a:gd name="T7" fmla="*/ 15 h 17"/>
                    <a:gd name="T8" fmla="*/ 13 w 13"/>
                    <a:gd name="T9" fmla="*/ 9 h 17"/>
                    <a:gd name="T10" fmla="*/ 5 w 13"/>
                    <a:gd name="T11" fmla="*/ 17 h 17"/>
                    <a:gd name="T12" fmla="*/ 5 w 13"/>
                    <a:gd name="T13" fmla="*/ 0 h 17"/>
                    <a:gd name="T14" fmla="*/ 0 w 13"/>
                    <a:gd name="T15" fmla="*/ 0 h 17"/>
                    <a:gd name="T16" fmla="*/ 0 w 13"/>
                    <a:gd name="T17" fmla="*/ 9 h 17"/>
                    <a:gd name="T18" fmla="*/ 5 w 13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7"/>
                    <a:gd name="T32" fmla="*/ 13 w 13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7">
                      <a:moveTo>
                        <a:pt x="5" y="0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3" y="15"/>
                      </a:lnTo>
                      <a:lnTo>
                        <a:pt x="13" y="9"/>
                      </a:lnTo>
                      <a:lnTo>
                        <a:pt x="5" y="17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36" name="Freeform 163"/>
                <p:cNvSpPr>
                  <a:spLocks/>
                </p:cNvSpPr>
                <p:nvPr/>
              </p:nvSpPr>
              <p:spPr bwMode="auto">
                <a:xfrm>
                  <a:off x="1017" y="1215"/>
                  <a:ext cx="8" cy="17"/>
                </a:xfrm>
                <a:custGeom>
                  <a:avLst/>
                  <a:gdLst>
                    <a:gd name="T0" fmla="*/ 8 w 8"/>
                    <a:gd name="T1" fmla="*/ 17 h 17"/>
                    <a:gd name="T2" fmla="*/ 8 w 8"/>
                    <a:gd name="T3" fmla="*/ 0 h 17"/>
                    <a:gd name="T4" fmla="*/ 0 w 8"/>
                    <a:gd name="T5" fmla="*/ 0 h 17"/>
                    <a:gd name="T6" fmla="*/ 0 w 8"/>
                    <a:gd name="T7" fmla="*/ 17 h 17"/>
                    <a:gd name="T8" fmla="*/ 8 w 8"/>
                    <a:gd name="T9" fmla="*/ 17 h 17"/>
                    <a:gd name="T10" fmla="*/ 8 w 8"/>
                    <a:gd name="T11" fmla="*/ 0 h 17"/>
                    <a:gd name="T12" fmla="*/ 8 w 8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7"/>
                    <a:gd name="T23" fmla="*/ 8 w 8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7">
                      <a:moveTo>
                        <a:pt x="8" y="17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37" name="Freeform 164"/>
                <p:cNvSpPr>
                  <a:spLocks/>
                </p:cNvSpPr>
                <p:nvPr/>
              </p:nvSpPr>
              <p:spPr bwMode="auto">
                <a:xfrm>
                  <a:off x="1012" y="1215"/>
                  <a:ext cx="13" cy="17"/>
                </a:xfrm>
                <a:custGeom>
                  <a:avLst/>
                  <a:gdLst>
                    <a:gd name="T0" fmla="*/ 0 w 13"/>
                    <a:gd name="T1" fmla="*/ 9 h 17"/>
                    <a:gd name="T2" fmla="*/ 5 w 13"/>
                    <a:gd name="T3" fmla="*/ 17 h 17"/>
                    <a:gd name="T4" fmla="*/ 13 w 13"/>
                    <a:gd name="T5" fmla="*/ 17 h 17"/>
                    <a:gd name="T6" fmla="*/ 13 w 13"/>
                    <a:gd name="T7" fmla="*/ 0 h 17"/>
                    <a:gd name="T8" fmla="*/ 5 w 13"/>
                    <a:gd name="T9" fmla="*/ 0 h 17"/>
                    <a:gd name="T10" fmla="*/ 13 w 13"/>
                    <a:gd name="T11" fmla="*/ 9 h 17"/>
                    <a:gd name="T12" fmla="*/ 0 w 13"/>
                    <a:gd name="T13" fmla="*/ 9 h 17"/>
                    <a:gd name="T14" fmla="*/ 0 w 13"/>
                    <a:gd name="T15" fmla="*/ 17 h 17"/>
                    <a:gd name="T16" fmla="*/ 5 w 13"/>
                    <a:gd name="T17" fmla="*/ 17 h 17"/>
                    <a:gd name="T18" fmla="*/ 0 w 13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7"/>
                    <a:gd name="T32" fmla="*/ 13 w 13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7">
                      <a:moveTo>
                        <a:pt x="0" y="9"/>
                      </a:moveTo>
                      <a:lnTo>
                        <a:pt x="5" y="17"/>
                      </a:lnTo>
                      <a:lnTo>
                        <a:pt x="13" y="17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13" y="9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38" name="Rectangle 165"/>
                <p:cNvSpPr>
                  <a:spLocks noChangeArrowheads="1"/>
                </p:cNvSpPr>
                <p:nvPr/>
              </p:nvSpPr>
              <p:spPr bwMode="auto">
                <a:xfrm>
                  <a:off x="1012" y="1219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39" name="Freeform 166"/>
                <p:cNvSpPr>
                  <a:spLocks/>
                </p:cNvSpPr>
                <p:nvPr/>
              </p:nvSpPr>
              <p:spPr bwMode="auto">
                <a:xfrm>
                  <a:off x="1012" y="1204"/>
                  <a:ext cx="13" cy="13"/>
                </a:xfrm>
                <a:custGeom>
                  <a:avLst/>
                  <a:gdLst>
                    <a:gd name="T0" fmla="*/ 5 w 13"/>
                    <a:gd name="T1" fmla="*/ 13 h 13"/>
                    <a:gd name="T2" fmla="*/ 0 w 13"/>
                    <a:gd name="T3" fmla="*/ 5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5 h 13"/>
                    <a:gd name="T10" fmla="*/ 5 w 13"/>
                    <a:gd name="T11" fmla="*/ 0 h 13"/>
                    <a:gd name="T12" fmla="*/ 13 w 13"/>
                    <a:gd name="T13" fmla="*/ 5 h 13"/>
                    <a:gd name="T14" fmla="*/ 13 w 13"/>
                    <a:gd name="T15" fmla="*/ 0 h 13"/>
                    <a:gd name="T16" fmla="*/ 5 w 13"/>
                    <a:gd name="T17" fmla="*/ 0 h 13"/>
                    <a:gd name="T18" fmla="*/ 5 w 13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5" y="13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5"/>
                      </a:lnTo>
                      <a:lnTo>
                        <a:pt x="5" y="0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40" name="Freeform 167"/>
                <p:cNvSpPr>
                  <a:spLocks/>
                </p:cNvSpPr>
                <p:nvPr/>
              </p:nvSpPr>
              <p:spPr bwMode="auto">
                <a:xfrm>
                  <a:off x="1003" y="1204"/>
                  <a:ext cx="14" cy="13"/>
                </a:xfrm>
                <a:custGeom>
                  <a:avLst/>
                  <a:gdLst>
                    <a:gd name="T0" fmla="*/ 0 w 14"/>
                    <a:gd name="T1" fmla="*/ 5 h 13"/>
                    <a:gd name="T2" fmla="*/ 9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9 w 14"/>
                    <a:gd name="T9" fmla="*/ 0 h 13"/>
                    <a:gd name="T10" fmla="*/ 14 w 14"/>
                    <a:gd name="T11" fmla="*/ 5 h 13"/>
                    <a:gd name="T12" fmla="*/ 0 w 14"/>
                    <a:gd name="T13" fmla="*/ 5 h 13"/>
                    <a:gd name="T14" fmla="*/ 0 w 14"/>
                    <a:gd name="T15" fmla="*/ 13 h 13"/>
                    <a:gd name="T16" fmla="*/ 9 w 14"/>
                    <a:gd name="T17" fmla="*/ 13 h 13"/>
                    <a:gd name="T18" fmla="*/ 0 w 14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5"/>
                      </a:moveTo>
                      <a:lnTo>
                        <a:pt x="9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41" name="Freeform 168"/>
                <p:cNvSpPr>
                  <a:spLocks/>
                </p:cNvSpPr>
                <p:nvPr/>
              </p:nvSpPr>
              <p:spPr bwMode="auto">
                <a:xfrm>
                  <a:off x="1003" y="1196"/>
                  <a:ext cx="14" cy="13"/>
                </a:xfrm>
                <a:custGeom>
                  <a:avLst/>
                  <a:gdLst>
                    <a:gd name="T0" fmla="*/ 9 w 14"/>
                    <a:gd name="T1" fmla="*/ 13 h 13"/>
                    <a:gd name="T2" fmla="*/ 0 w 14"/>
                    <a:gd name="T3" fmla="*/ 8 h 13"/>
                    <a:gd name="T4" fmla="*/ 0 w 14"/>
                    <a:gd name="T5" fmla="*/ 13 h 13"/>
                    <a:gd name="T6" fmla="*/ 14 w 14"/>
                    <a:gd name="T7" fmla="*/ 13 h 13"/>
                    <a:gd name="T8" fmla="*/ 14 w 14"/>
                    <a:gd name="T9" fmla="*/ 8 h 13"/>
                    <a:gd name="T10" fmla="*/ 9 w 14"/>
                    <a:gd name="T11" fmla="*/ 0 h 13"/>
                    <a:gd name="T12" fmla="*/ 14 w 14"/>
                    <a:gd name="T13" fmla="*/ 8 h 13"/>
                    <a:gd name="T14" fmla="*/ 14 w 14"/>
                    <a:gd name="T15" fmla="*/ 0 h 13"/>
                    <a:gd name="T16" fmla="*/ 9 w 14"/>
                    <a:gd name="T17" fmla="*/ 0 h 13"/>
                    <a:gd name="T18" fmla="*/ 9 w 14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9" y="13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14" y="8"/>
                      </a:lnTo>
                      <a:lnTo>
                        <a:pt x="9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42" name="Freeform 169"/>
                <p:cNvSpPr>
                  <a:spLocks/>
                </p:cNvSpPr>
                <p:nvPr/>
              </p:nvSpPr>
              <p:spPr bwMode="auto">
                <a:xfrm>
                  <a:off x="997" y="1196"/>
                  <a:ext cx="15" cy="13"/>
                </a:xfrm>
                <a:custGeom>
                  <a:avLst/>
                  <a:gdLst>
                    <a:gd name="T0" fmla="*/ 0 w 15"/>
                    <a:gd name="T1" fmla="*/ 8 h 13"/>
                    <a:gd name="T2" fmla="*/ 6 w 15"/>
                    <a:gd name="T3" fmla="*/ 13 h 13"/>
                    <a:gd name="T4" fmla="*/ 15 w 15"/>
                    <a:gd name="T5" fmla="*/ 13 h 13"/>
                    <a:gd name="T6" fmla="*/ 15 w 15"/>
                    <a:gd name="T7" fmla="*/ 0 h 13"/>
                    <a:gd name="T8" fmla="*/ 6 w 15"/>
                    <a:gd name="T9" fmla="*/ 0 h 13"/>
                    <a:gd name="T10" fmla="*/ 15 w 15"/>
                    <a:gd name="T11" fmla="*/ 8 h 13"/>
                    <a:gd name="T12" fmla="*/ 0 w 15"/>
                    <a:gd name="T13" fmla="*/ 8 h 13"/>
                    <a:gd name="T14" fmla="*/ 0 w 15"/>
                    <a:gd name="T15" fmla="*/ 13 h 13"/>
                    <a:gd name="T16" fmla="*/ 6 w 15"/>
                    <a:gd name="T17" fmla="*/ 13 h 13"/>
                    <a:gd name="T18" fmla="*/ 0 w 15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0" y="8"/>
                      </a:moveTo>
                      <a:lnTo>
                        <a:pt x="6" y="13"/>
                      </a:lnTo>
                      <a:lnTo>
                        <a:pt x="15" y="13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43" name="Rectangle 170"/>
                <p:cNvSpPr>
                  <a:spLocks noChangeArrowheads="1"/>
                </p:cNvSpPr>
                <p:nvPr/>
              </p:nvSpPr>
              <p:spPr bwMode="auto">
                <a:xfrm>
                  <a:off x="998" y="1196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44" name="Freeform 171"/>
                <p:cNvSpPr>
                  <a:spLocks/>
                </p:cNvSpPr>
                <p:nvPr/>
              </p:nvSpPr>
              <p:spPr bwMode="auto">
                <a:xfrm>
                  <a:off x="997" y="1181"/>
                  <a:ext cx="15" cy="15"/>
                </a:xfrm>
                <a:custGeom>
                  <a:avLst/>
                  <a:gdLst>
                    <a:gd name="T0" fmla="*/ 6 w 15"/>
                    <a:gd name="T1" fmla="*/ 15 h 15"/>
                    <a:gd name="T2" fmla="*/ 0 w 15"/>
                    <a:gd name="T3" fmla="*/ 9 h 15"/>
                    <a:gd name="T4" fmla="*/ 0 w 15"/>
                    <a:gd name="T5" fmla="*/ 15 h 15"/>
                    <a:gd name="T6" fmla="*/ 15 w 15"/>
                    <a:gd name="T7" fmla="*/ 15 h 15"/>
                    <a:gd name="T8" fmla="*/ 15 w 15"/>
                    <a:gd name="T9" fmla="*/ 9 h 15"/>
                    <a:gd name="T10" fmla="*/ 6 w 15"/>
                    <a:gd name="T11" fmla="*/ 0 h 15"/>
                    <a:gd name="T12" fmla="*/ 15 w 15"/>
                    <a:gd name="T13" fmla="*/ 9 h 15"/>
                    <a:gd name="T14" fmla="*/ 15 w 15"/>
                    <a:gd name="T15" fmla="*/ 0 h 15"/>
                    <a:gd name="T16" fmla="*/ 6 w 15"/>
                    <a:gd name="T17" fmla="*/ 0 h 15"/>
                    <a:gd name="T18" fmla="*/ 6 w 15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6" y="15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9"/>
                      </a:lnTo>
                      <a:lnTo>
                        <a:pt x="6" y="0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45" name="Freeform 172"/>
                <p:cNvSpPr>
                  <a:spLocks/>
                </p:cNvSpPr>
                <p:nvPr/>
              </p:nvSpPr>
              <p:spPr bwMode="auto">
                <a:xfrm>
                  <a:off x="983" y="1181"/>
                  <a:ext cx="20" cy="15"/>
                </a:xfrm>
                <a:custGeom>
                  <a:avLst/>
                  <a:gdLst>
                    <a:gd name="T0" fmla="*/ 0 w 20"/>
                    <a:gd name="T1" fmla="*/ 9 h 15"/>
                    <a:gd name="T2" fmla="*/ 8 w 20"/>
                    <a:gd name="T3" fmla="*/ 15 h 15"/>
                    <a:gd name="T4" fmla="*/ 20 w 20"/>
                    <a:gd name="T5" fmla="*/ 15 h 15"/>
                    <a:gd name="T6" fmla="*/ 20 w 20"/>
                    <a:gd name="T7" fmla="*/ 0 h 15"/>
                    <a:gd name="T8" fmla="*/ 8 w 20"/>
                    <a:gd name="T9" fmla="*/ 0 h 15"/>
                    <a:gd name="T10" fmla="*/ 14 w 20"/>
                    <a:gd name="T11" fmla="*/ 9 h 15"/>
                    <a:gd name="T12" fmla="*/ 0 w 20"/>
                    <a:gd name="T13" fmla="*/ 9 h 15"/>
                    <a:gd name="T14" fmla="*/ 0 w 20"/>
                    <a:gd name="T15" fmla="*/ 15 h 15"/>
                    <a:gd name="T16" fmla="*/ 8 w 20"/>
                    <a:gd name="T17" fmla="*/ 15 h 15"/>
                    <a:gd name="T18" fmla="*/ 0 w 20"/>
                    <a:gd name="T19" fmla="*/ 9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5"/>
                    <a:gd name="T32" fmla="*/ 20 w 20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5">
                      <a:moveTo>
                        <a:pt x="0" y="9"/>
                      </a:moveTo>
                      <a:lnTo>
                        <a:pt x="8" y="15"/>
                      </a:lnTo>
                      <a:lnTo>
                        <a:pt x="20" y="15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14" y="9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46" name="Rectangle 173"/>
                <p:cNvSpPr>
                  <a:spLocks noChangeArrowheads="1"/>
                </p:cNvSpPr>
                <p:nvPr/>
              </p:nvSpPr>
              <p:spPr bwMode="auto">
                <a:xfrm>
                  <a:off x="983" y="1181"/>
                  <a:ext cx="16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47" name="Freeform 174"/>
                <p:cNvSpPr>
                  <a:spLocks/>
                </p:cNvSpPr>
                <p:nvPr/>
              </p:nvSpPr>
              <p:spPr bwMode="auto">
                <a:xfrm>
                  <a:off x="983" y="1167"/>
                  <a:ext cx="14" cy="16"/>
                </a:xfrm>
                <a:custGeom>
                  <a:avLst/>
                  <a:gdLst>
                    <a:gd name="T0" fmla="*/ 8 w 14"/>
                    <a:gd name="T1" fmla="*/ 16 h 16"/>
                    <a:gd name="T2" fmla="*/ 0 w 14"/>
                    <a:gd name="T3" fmla="*/ 8 h 16"/>
                    <a:gd name="T4" fmla="*/ 0 w 14"/>
                    <a:gd name="T5" fmla="*/ 14 h 16"/>
                    <a:gd name="T6" fmla="*/ 14 w 14"/>
                    <a:gd name="T7" fmla="*/ 14 h 16"/>
                    <a:gd name="T8" fmla="*/ 14 w 14"/>
                    <a:gd name="T9" fmla="*/ 8 h 16"/>
                    <a:gd name="T10" fmla="*/ 8 w 14"/>
                    <a:gd name="T11" fmla="*/ 0 h 16"/>
                    <a:gd name="T12" fmla="*/ 14 w 14"/>
                    <a:gd name="T13" fmla="*/ 8 h 16"/>
                    <a:gd name="T14" fmla="*/ 14 w 14"/>
                    <a:gd name="T15" fmla="*/ 0 h 16"/>
                    <a:gd name="T16" fmla="*/ 8 w 14"/>
                    <a:gd name="T17" fmla="*/ 0 h 16"/>
                    <a:gd name="T18" fmla="*/ 8 w 14"/>
                    <a:gd name="T19" fmla="*/ 1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8" y="16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8"/>
                      </a:lnTo>
                      <a:lnTo>
                        <a:pt x="8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48" name="Freeform 175"/>
                <p:cNvSpPr>
                  <a:spLocks/>
                </p:cNvSpPr>
                <p:nvPr/>
              </p:nvSpPr>
              <p:spPr bwMode="auto">
                <a:xfrm>
                  <a:off x="978" y="1167"/>
                  <a:ext cx="13" cy="16"/>
                </a:xfrm>
                <a:custGeom>
                  <a:avLst/>
                  <a:gdLst>
                    <a:gd name="T0" fmla="*/ 0 w 13"/>
                    <a:gd name="T1" fmla="*/ 8 h 16"/>
                    <a:gd name="T2" fmla="*/ 5 w 13"/>
                    <a:gd name="T3" fmla="*/ 16 h 16"/>
                    <a:gd name="T4" fmla="*/ 13 w 13"/>
                    <a:gd name="T5" fmla="*/ 16 h 16"/>
                    <a:gd name="T6" fmla="*/ 13 w 13"/>
                    <a:gd name="T7" fmla="*/ 0 h 16"/>
                    <a:gd name="T8" fmla="*/ 5 w 13"/>
                    <a:gd name="T9" fmla="*/ 0 h 16"/>
                    <a:gd name="T10" fmla="*/ 13 w 13"/>
                    <a:gd name="T11" fmla="*/ 8 h 16"/>
                    <a:gd name="T12" fmla="*/ 0 w 13"/>
                    <a:gd name="T13" fmla="*/ 8 h 16"/>
                    <a:gd name="T14" fmla="*/ 0 w 13"/>
                    <a:gd name="T15" fmla="*/ 16 h 16"/>
                    <a:gd name="T16" fmla="*/ 5 w 13"/>
                    <a:gd name="T17" fmla="*/ 16 h 16"/>
                    <a:gd name="T18" fmla="*/ 0 w 13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6"/>
                    <a:gd name="T32" fmla="*/ 13 w 13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6">
                      <a:moveTo>
                        <a:pt x="0" y="8"/>
                      </a:moveTo>
                      <a:lnTo>
                        <a:pt x="5" y="16"/>
                      </a:lnTo>
                      <a:lnTo>
                        <a:pt x="13" y="16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13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49" name="Freeform 176"/>
                <p:cNvSpPr>
                  <a:spLocks/>
                </p:cNvSpPr>
                <p:nvPr/>
              </p:nvSpPr>
              <p:spPr bwMode="auto">
                <a:xfrm>
                  <a:off x="978" y="1159"/>
                  <a:ext cx="13" cy="16"/>
                </a:xfrm>
                <a:custGeom>
                  <a:avLst/>
                  <a:gdLst>
                    <a:gd name="T0" fmla="*/ 5 w 13"/>
                    <a:gd name="T1" fmla="*/ 16 h 16"/>
                    <a:gd name="T2" fmla="*/ 0 w 13"/>
                    <a:gd name="T3" fmla="*/ 11 h 16"/>
                    <a:gd name="T4" fmla="*/ 0 w 13"/>
                    <a:gd name="T5" fmla="*/ 16 h 16"/>
                    <a:gd name="T6" fmla="*/ 13 w 13"/>
                    <a:gd name="T7" fmla="*/ 16 h 16"/>
                    <a:gd name="T8" fmla="*/ 13 w 13"/>
                    <a:gd name="T9" fmla="*/ 11 h 16"/>
                    <a:gd name="T10" fmla="*/ 5 w 13"/>
                    <a:gd name="T11" fmla="*/ 0 h 16"/>
                    <a:gd name="T12" fmla="*/ 13 w 13"/>
                    <a:gd name="T13" fmla="*/ 11 h 16"/>
                    <a:gd name="T14" fmla="*/ 13 w 13"/>
                    <a:gd name="T15" fmla="*/ 0 h 16"/>
                    <a:gd name="T16" fmla="*/ 5 w 13"/>
                    <a:gd name="T17" fmla="*/ 0 h 16"/>
                    <a:gd name="T18" fmla="*/ 5 w 13"/>
                    <a:gd name="T19" fmla="*/ 1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6"/>
                    <a:gd name="T32" fmla="*/ 13 w 13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6">
                      <a:moveTo>
                        <a:pt x="5" y="16"/>
                      </a:move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13" y="16"/>
                      </a:lnTo>
                      <a:lnTo>
                        <a:pt x="13" y="11"/>
                      </a:lnTo>
                      <a:lnTo>
                        <a:pt x="5" y="0"/>
                      </a:lnTo>
                      <a:lnTo>
                        <a:pt x="13" y="11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50" name="Freeform 177"/>
                <p:cNvSpPr>
                  <a:spLocks/>
                </p:cNvSpPr>
                <p:nvPr/>
              </p:nvSpPr>
              <p:spPr bwMode="auto">
                <a:xfrm>
                  <a:off x="970" y="1159"/>
                  <a:ext cx="13" cy="16"/>
                </a:xfrm>
                <a:custGeom>
                  <a:avLst/>
                  <a:gdLst>
                    <a:gd name="T0" fmla="*/ 0 w 13"/>
                    <a:gd name="T1" fmla="*/ 11 h 16"/>
                    <a:gd name="T2" fmla="*/ 8 w 13"/>
                    <a:gd name="T3" fmla="*/ 16 h 16"/>
                    <a:gd name="T4" fmla="*/ 13 w 13"/>
                    <a:gd name="T5" fmla="*/ 16 h 16"/>
                    <a:gd name="T6" fmla="*/ 13 w 13"/>
                    <a:gd name="T7" fmla="*/ 0 h 16"/>
                    <a:gd name="T8" fmla="*/ 8 w 13"/>
                    <a:gd name="T9" fmla="*/ 0 h 16"/>
                    <a:gd name="T10" fmla="*/ 13 w 13"/>
                    <a:gd name="T11" fmla="*/ 11 h 16"/>
                    <a:gd name="T12" fmla="*/ 0 w 13"/>
                    <a:gd name="T13" fmla="*/ 11 h 16"/>
                    <a:gd name="T14" fmla="*/ 0 w 13"/>
                    <a:gd name="T15" fmla="*/ 16 h 16"/>
                    <a:gd name="T16" fmla="*/ 8 w 13"/>
                    <a:gd name="T17" fmla="*/ 16 h 16"/>
                    <a:gd name="T18" fmla="*/ 0 w 13"/>
                    <a:gd name="T19" fmla="*/ 11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6"/>
                    <a:gd name="T32" fmla="*/ 13 w 13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6">
                      <a:moveTo>
                        <a:pt x="0" y="11"/>
                      </a:moveTo>
                      <a:lnTo>
                        <a:pt x="8" y="16"/>
                      </a:lnTo>
                      <a:lnTo>
                        <a:pt x="13" y="16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11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51" name="Rectangle 178"/>
                <p:cNvSpPr>
                  <a:spLocks noChangeArrowheads="1"/>
                </p:cNvSpPr>
                <p:nvPr/>
              </p:nvSpPr>
              <p:spPr bwMode="auto">
                <a:xfrm>
                  <a:off x="970" y="1162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52" name="Rectangle 179"/>
                <p:cNvSpPr>
                  <a:spLocks noChangeArrowheads="1"/>
                </p:cNvSpPr>
                <p:nvPr/>
              </p:nvSpPr>
              <p:spPr bwMode="auto">
                <a:xfrm>
                  <a:off x="970" y="1156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53" name="Freeform 180"/>
                <p:cNvSpPr>
                  <a:spLocks/>
                </p:cNvSpPr>
                <p:nvPr/>
              </p:nvSpPr>
              <p:spPr bwMode="auto">
                <a:xfrm>
                  <a:off x="970" y="1139"/>
                  <a:ext cx="13" cy="17"/>
                </a:xfrm>
                <a:custGeom>
                  <a:avLst/>
                  <a:gdLst>
                    <a:gd name="T0" fmla="*/ 8 w 13"/>
                    <a:gd name="T1" fmla="*/ 17 h 17"/>
                    <a:gd name="T2" fmla="*/ 0 w 13"/>
                    <a:gd name="T3" fmla="*/ 8 h 17"/>
                    <a:gd name="T4" fmla="*/ 0 w 13"/>
                    <a:gd name="T5" fmla="*/ 17 h 17"/>
                    <a:gd name="T6" fmla="*/ 13 w 13"/>
                    <a:gd name="T7" fmla="*/ 17 h 17"/>
                    <a:gd name="T8" fmla="*/ 13 w 13"/>
                    <a:gd name="T9" fmla="*/ 8 h 17"/>
                    <a:gd name="T10" fmla="*/ 8 w 13"/>
                    <a:gd name="T11" fmla="*/ 0 h 17"/>
                    <a:gd name="T12" fmla="*/ 13 w 13"/>
                    <a:gd name="T13" fmla="*/ 8 h 17"/>
                    <a:gd name="T14" fmla="*/ 13 w 13"/>
                    <a:gd name="T15" fmla="*/ 0 h 17"/>
                    <a:gd name="T16" fmla="*/ 8 w 13"/>
                    <a:gd name="T17" fmla="*/ 0 h 17"/>
                    <a:gd name="T18" fmla="*/ 8 w 13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7"/>
                    <a:gd name="T32" fmla="*/ 13 w 13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7">
                      <a:moveTo>
                        <a:pt x="8" y="17"/>
                      </a:move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13" y="17"/>
                      </a:lnTo>
                      <a:lnTo>
                        <a:pt x="13" y="8"/>
                      </a:lnTo>
                      <a:lnTo>
                        <a:pt x="8" y="0"/>
                      </a:ln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54" name="Freeform 181"/>
                <p:cNvSpPr>
                  <a:spLocks/>
                </p:cNvSpPr>
                <p:nvPr/>
              </p:nvSpPr>
              <p:spPr bwMode="auto">
                <a:xfrm>
                  <a:off x="963" y="1139"/>
                  <a:ext cx="15" cy="17"/>
                </a:xfrm>
                <a:custGeom>
                  <a:avLst/>
                  <a:gdLst>
                    <a:gd name="T0" fmla="*/ 0 w 15"/>
                    <a:gd name="T1" fmla="*/ 15 h 17"/>
                    <a:gd name="T2" fmla="*/ 7 w 15"/>
                    <a:gd name="T3" fmla="*/ 17 h 17"/>
                    <a:gd name="T4" fmla="*/ 15 w 15"/>
                    <a:gd name="T5" fmla="*/ 17 h 17"/>
                    <a:gd name="T6" fmla="*/ 15 w 15"/>
                    <a:gd name="T7" fmla="*/ 0 h 17"/>
                    <a:gd name="T8" fmla="*/ 7 w 15"/>
                    <a:gd name="T9" fmla="*/ 0 h 17"/>
                    <a:gd name="T10" fmla="*/ 12 w 15"/>
                    <a:gd name="T11" fmla="*/ 2 h 17"/>
                    <a:gd name="T12" fmla="*/ 0 w 15"/>
                    <a:gd name="T13" fmla="*/ 15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17"/>
                    <a:gd name="T23" fmla="*/ 15 w 15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17">
                      <a:moveTo>
                        <a:pt x="0" y="15"/>
                      </a:moveTo>
                      <a:lnTo>
                        <a:pt x="7" y="17"/>
                      </a:lnTo>
                      <a:lnTo>
                        <a:pt x="15" y="17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12" y="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55" name="Freeform 182"/>
                <p:cNvSpPr>
                  <a:spLocks/>
                </p:cNvSpPr>
                <p:nvPr/>
              </p:nvSpPr>
              <p:spPr bwMode="auto">
                <a:xfrm>
                  <a:off x="955" y="1136"/>
                  <a:ext cx="20" cy="18"/>
                </a:xfrm>
                <a:custGeom>
                  <a:avLst/>
                  <a:gdLst>
                    <a:gd name="T0" fmla="*/ 0 w 20"/>
                    <a:gd name="T1" fmla="*/ 3 h 18"/>
                    <a:gd name="T2" fmla="*/ 2 w 20"/>
                    <a:gd name="T3" fmla="*/ 8 h 18"/>
                    <a:gd name="T4" fmla="*/ 8 w 20"/>
                    <a:gd name="T5" fmla="*/ 18 h 18"/>
                    <a:gd name="T6" fmla="*/ 20 w 20"/>
                    <a:gd name="T7" fmla="*/ 5 h 18"/>
                    <a:gd name="T8" fmla="*/ 12 w 20"/>
                    <a:gd name="T9" fmla="*/ 0 h 18"/>
                    <a:gd name="T10" fmla="*/ 15 w 20"/>
                    <a:gd name="T11" fmla="*/ 3 h 18"/>
                    <a:gd name="T12" fmla="*/ 0 w 20"/>
                    <a:gd name="T13" fmla="*/ 3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18"/>
                    <a:gd name="T23" fmla="*/ 20 w 20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18">
                      <a:moveTo>
                        <a:pt x="0" y="3"/>
                      </a:moveTo>
                      <a:lnTo>
                        <a:pt x="2" y="8"/>
                      </a:lnTo>
                      <a:lnTo>
                        <a:pt x="8" y="18"/>
                      </a:lnTo>
                      <a:lnTo>
                        <a:pt x="20" y="5"/>
                      </a:lnTo>
                      <a:lnTo>
                        <a:pt x="12" y="0"/>
                      </a:lnTo>
                      <a:lnTo>
                        <a:pt x="1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56" name="Freeform 183"/>
                <p:cNvSpPr>
                  <a:spLocks/>
                </p:cNvSpPr>
                <p:nvPr/>
              </p:nvSpPr>
              <p:spPr bwMode="auto">
                <a:xfrm>
                  <a:off x="955" y="1125"/>
                  <a:ext cx="15" cy="16"/>
                </a:xfrm>
                <a:custGeom>
                  <a:avLst/>
                  <a:gdLst>
                    <a:gd name="T0" fmla="*/ 8 w 15"/>
                    <a:gd name="T1" fmla="*/ 16 h 16"/>
                    <a:gd name="T2" fmla="*/ 0 w 15"/>
                    <a:gd name="T3" fmla="*/ 8 h 16"/>
                    <a:gd name="T4" fmla="*/ 0 w 15"/>
                    <a:gd name="T5" fmla="*/ 14 h 16"/>
                    <a:gd name="T6" fmla="*/ 15 w 15"/>
                    <a:gd name="T7" fmla="*/ 14 h 16"/>
                    <a:gd name="T8" fmla="*/ 15 w 15"/>
                    <a:gd name="T9" fmla="*/ 8 h 16"/>
                    <a:gd name="T10" fmla="*/ 8 w 15"/>
                    <a:gd name="T11" fmla="*/ 0 h 16"/>
                    <a:gd name="T12" fmla="*/ 15 w 15"/>
                    <a:gd name="T13" fmla="*/ 8 h 16"/>
                    <a:gd name="T14" fmla="*/ 15 w 15"/>
                    <a:gd name="T15" fmla="*/ 0 h 16"/>
                    <a:gd name="T16" fmla="*/ 8 w 15"/>
                    <a:gd name="T17" fmla="*/ 0 h 16"/>
                    <a:gd name="T18" fmla="*/ 8 w 15"/>
                    <a:gd name="T19" fmla="*/ 1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6"/>
                    <a:gd name="T32" fmla="*/ 15 w 1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6">
                      <a:moveTo>
                        <a:pt x="8" y="16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8"/>
                      </a:lnTo>
                      <a:lnTo>
                        <a:pt x="8" y="0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57" name="Freeform 184"/>
                <p:cNvSpPr>
                  <a:spLocks/>
                </p:cNvSpPr>
                <p:nvPr/>
              </p:nvSpPr>
              <p:spPr bwMode="auto">
                <a:xfrm>
                  <a:off x="947" y="1125"/>
                  <a:ext cx="16" cy="16"/>
                </a:xfrm>
                <a:custGeom>
                  <a:avLst/>
                  <a:gdLst>
                    <a:gd name="T0" fmla="*/ 0 w 16"/>
                    <a:gd name="T1" fmla="*/ 8 h 16"/>
                    <a:gd name="T2" fmla="*/ 10 w 16"/>
                    <a:gd name="T3" fmla="*/ 16 h 16"/>
                    <a:gd name="T4" fmla="*/ 16 w 16"/>
                    <a:gd name="T5" fmla="*/ 16 h 16"/>
                    <a:gd name="T6" fmla="*/ 16 w 16"/>
                    <a:gd name="T7" fmla="*/ 0 h 16"/>
                    <a:gd name="T8" fmla="*/ 10 w 16"/>
                    <a:gd name="T9" fmla="*/ 0 h 16"/>
                    <a:gd name="T10" fmla="*/ 16 w 16"/>
                    <a:gd name="T11" fmla="*/ 8 h 16"/>
                    <a:gd name="T12" fmla="*/ 0 w 16"/>
                    <a:gd name="T13" fmla="*/ 8 h 16"/>
                    <a:gd name="T14" fmla="*/ 0 w 16"/>
                    <a:gd name="T15" fmla="*/ 16 h 16"/>
                    <a:gd name="T16" fmla="*/ 10 w 16"/>
                    <a:gd name="T17" fmla="*/ 16 h 16"/>
                    <a:gd name="T18" fmla="*/ 0 w 16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6"/>
                    <a:gd name="T32" fmla="*/ 16 w 16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6">
                      <a:moveTo>
                        <a:pt x="0" y="8"/>
                      </a:moveTo>
                      <a:lnTo>
                        <a:pt x="1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1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58" name="Rectangle 185"/>
                <p:cNvSpPr>
                  <a:spLocks noChangeArrowheads="1"/>
                </p:cNvSpPr>
                <p:nvPr/>
              </p:nvSpPr>
              <p:spPr bwMode="auto">
                <a:xfrm>
                  <a:off x="947" y="1128"/>
                  <a:ext cx="19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59" name="Freeform 186"/>
                <p:cNvSpPr>
                  <a:spLocks/>
                </p:cNvSpPr>
                <p:nvPr/>
              </p:nvSpPr>
              <p:spPr bwMode="auto">
                <a:xfrm>
                  <a:off x="947" y="1113"/>
                  <a:ext cx="16" cy="15"/>
                </a:xfrm>
                <a:custGeom>
                  <a:avLst/>
                  <a:gdLst>
                    <a:gd name="T0" fmla="*/ 10 w 16"/>
                    <a:gd name="T1" fmla="*/ 15 h 15"/>
                    <a:gd name="T2" fmla="*/ 0 w 16"/>
                    <a:gd name="T3" fmla="*/ 7 h 15"/>
                    <a:gd name="T4" fmla="*/ 0 w 16"/>
                    <a:gd name="T5" fmla="*/ 15 h 15"/>
                    <a:gd name="T6" fmla="*/ 16 w 16"/>
                    <a:gd name="T7" fmla="*/ 15 h 15"/>
                    <a:gd name="T8" fmla="*/ 16 w 16"/>
                    <a:gd name="T9" fmla="*/ 7 h 15"/>
                    <a:gd name="T10" fmla="*/ 10 w 16"/>
                    <a:gd name="T11" fmla="*/ 0 h 15"/>
                    <a:gd name="T12" fmla="*/ 16 w 16"/>
                    <a:gd name="T13" fmla="*/ 7 h 15"/>
                    <a:gd name="T14" fmla="*/ 16 w 16"/>
                    <a:gd name="T15" fmla="*/ 0 h 15"/>
                    <a:gd name="T16" fmla="*/ 10 w 16"/>
                    <a:gd name="T17" fmla="*/ 0 h 15"/>
                    <a:gd name="T18" fmla="*/ 10 w 16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10" y="15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6" y="15"/>
                      </a:lnTo>
                      <a:lnTo>
                        <a:pt x="16" y="7"/>
                      </a:lnTo>
                      <a:lnTo>
                        <a:pt x="10" y="0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60" name="Freeform 187"/>
                <p:cNvSpPr>
                  <a:spLocks/>
                </p:cNvSpPr>
                <p:nvPr/>
              </p:nvSpPr>
              <p:spPr bwMode="auto">
                <a:xfrm>
                  <a:off x="941" y="1113"/>
                  <a:ext cx="16" cy="15"/>
                </a:xfrm>
                <a:custGeom>
                  <a:avLst/>
                  <a:gdLst>
                    <a:gd name="T0" fmla="*/ 0 w 16"/>
                    <a:gd name="T1" fmla="*/ 7 h 15"/>
                    <a:gd name="T2" fmla="*/ 8 w 16"/>
                    <a:gd name="T3" fmla="*/ 15 h 15"/>
                    <a:gd name="T4" fmla="*/ 16 w 16"/>
                    <a:gd name="T5" fmla="*/ 15 h 15"/>
                    <a:gd name="T6" fmla="*/ 16 w 16"/>
                    <a:gd name="T7" fmla="*/ 0 h 15"/>
                    <a:gd name="T8" fmla="*/ 8 w 16"/>
                    <a:gd name="T9" fmla="*/ 0 h 15"/>
                    <a:gd name="T10" fmla="*/ 16 w 16"/>
                    <a:gd name="T11" fmla="*/ 7 h 15"/>
                    <a:gd name="T12" fmla="*/ 0 w 16"/>
                    <a:gd name="T13" fmla="*/ 7 h 15"/>
                    <a:gd name="T14" fmla="*/ 0 w 16"/>
                    <a:gd name="T15" fmla="*/ 15 h 15"/>
                    <a:gd name="T16" fmla="*/ 8 w 16"/>
                    <a:gd name="T17" fmla="*/ 15 h 15"/>
                    <a:gd name="T18" fmla="*/ 0 w 16"/>
                    <a:gd name="T19" fmla="*/ 7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0" y="7"/>
                      </a:moveTo>
                      <a:lnTo>
                        <a:pt x="8" y="15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7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61" name="Rectangle 188"/>
                <p:cNvSpPr>
                  <a:spLocks noChangeArrowheads="1"/>
                </p:cNvSpPr>
                <p:nvPr/>
              </p:nvSpPr>
              <p:spPr bwMode="auto">
                <a:xfrm>
                  <a:off x="941" y="1113"/>
                  <a:ext cx="18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62" name="Freeform 189"/>
                <p:cNvSpPr>
                  <a:spLocks/>
                </p:cNvSpPr>
                <p:nvPr/>
              </p:nvSpPr>
              <p:spPr bwMode="auto">
                <a:xfrm>
                  <a:off x="941" y="1099"/>
                  <a:ext cx="16" cy="14"/>
                </a:xfrm>
                <a:custGeom>
                  <a:avLst/>
                  <a:gdLst>
                    <a:gd name="T0" fmla="*/ 8 w 16"/>
                    <a:gd name="T1" fmla="*/ 14 h 14"/>
                    <a:gd name="T2" fmla="*/ 0 w 16"/>
                    <a:gd name="T3" fmla="*/ 6 h 14"/>
                    <a:gd name="T4" fmla="*/ 0 w 16"/>
                    <a:gd name="T5" fmla="*/ 14 h 14"/>
                    <a:gd name="T6" fmla="*/ 16 w 16"/>
                    <a:gd name="T7" fmla="*/ 14 h 14"/>
                    <a:gd name="T8" fmla="*/ 16 w 16"/>
                    <a:gd name="T9" fmla="*/ 6 h 14"/>
                    <a:gd name="T10" fmla="*/ 8 w 16"/>
                    <a:gd name="T11" fmla="*/ 0 h 14"/>
                    <a:gd name="T12" fmla="*/ 16 w 16"/>
                    <a:gd name="T13" fmla="*/ 6 h 14"/>
                    <a:gd name="T14" fmla="*/ 16 w 16"/>
                    <a:gd name="T15" fmla="*/ 0 h 14"/>
                    <a:gd name="T16" fmla="*/ 8 w 16"/>
                    <a:gd name="T17" fmla="*/ 0 h 14"/>
                    <a:gd name="T18" fmla="*/ 8 w 16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8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6" y="14"/>
                      </a:lnTo>
                      <a:lnTo>
                        <a:pt x="16" y="6"/>
                      </a:lnTo>
                      <a:lnTo>
                        <a:pt x="8" y="0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63" name="Rectangle 190"/>
                <p:cNvSpPr>
                  <a:spLocks noChangeArrowheads="1"/>
                </p:cNvSpPr>
                <p:nvPr/>
              </p:nvSpPr>
              <p:spPr bwMode="auto">
                <a:xfrm>
                  <a:off x="944" y="109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64" name="Freeform 191"/>
                <p:cNvSpPr>
                  <a:spLocks/>
                </p:cNvSpPr>
                <p:nvPr/>
              </p:nvSpPr>
              <p:spPr bwMode="auto">
                <a:xfrm>
                  <a:off x="926" y="1099"/>
                  <a:ext cx="18" cy="14"/>
                </a:xfrm>
                <a:custGeom>
                  <a:avLst/>
                  <a:gdLst>
                    <a:gd name="T0" fmla="*/ 0 w 18"/>
                    <a:gd name="T1" fmla="*/ 6 h 14"/>
                    <a:gd name="T2" fmla="*/ 10 w 18"/>
                    <a:gd name="T3" fmla="*/ 14 h 14"/>
                    <a:gd name="T4" fmla="*/ 18 w 18"/>
                    <a:gd name="T5" fmla="*/ 14 h 14"/>
                    <a:gd name="T6" fmla="*/ 18 w 18"/>
                    <a:gd name="T7" fmla="*/ 0 h 14"/>
                    <a:gd name="T8" fmla="*/ 10 w 18"/>
                    <a:gd name="T9" fmla="*/ 0 h 14"/>
                    <a:gd name="T10" fmla="*/ 18 w 18"/>
                    <a:gd name="T11" fmla="*/ 6 h 14"/>
                    <a:gd name="T12" fmla="*/ 0 w 18"/>
                    <a:gd name="T13" fmla="*/ 6 h 14"/>
                    <a:gd name="T14" fmla="*/ 0 w 18"/>
                    <a:gd name="T15" fmla="*/ 14 h 14"/>
                    <a:gd name="T16" fmla="*/ 10 w 18"/>
                    <a:gd name="T17" fmla="*/ 14 h 14"/>
                    <a:gd name="T18" fmla="*/ 0 w 18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0" y="6"/>
                      </a:moveTo>
                      <a:lnTo>
                        <a:pt x="10" y="14"/>
                      </a:lnTo>
                      <a:lnTo>
                        <a:pt x="18" y="1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8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65" name="Freeform 192"/>
                <p:cNvSpPr>
                  <a:spLocks/>
                </p:cNvSpPr>
                <p:nvPr/>
              </p:nvSpPr>
              <p:spPr bwMode="auto">
                <a:xfrm>
                  <a:off x="926" y="1091"/>
                  <a:ext cx="18" cy="17"/>
                </a:xfrm>
                <a:custGeom>
                  <a:avLst/>
                  <a:gdLst>
                    <a:gd name="T0" fmla="*/ 10 w 18"/>
                    <a:gd name="T1" fmla="*/ 17 h 17"/>
                    <a:gd name="T2" fmla="*/ 0 w 18"/>
                    <a:gd name="T3" fmla="*/ 8 h 17"/>
                    <a:gd name="T4" fmla="*/ 0 w 18"/>
                    <a:gd name="T5" fmla="*/ 14 h 17"/>
                    <a:gd name="T6" fmla="*/ 18 w 18"/>
                    <a:gd name="T7" fmla="*/ 14 h 17"/>
                    <a:gd name="T8" fmla="*/ 18 w 18"/>
                    <a:gd name="T9" fmla="*/ 8 h 17"/>
                    <a:gd name="T10" fmla="*/ 10 w 18"/>
                    <a:gd name="T11" fmla="*/ 0 h 17"/>
                    <a:gd name="T12" fmla="*/ 18 w 18"/>
                    <a:gd name="T13" fmla="*/ 8 h 17"/>
                    <a:gd name="T14" fmla="*/ 18 w 18"/>
                    <a:gd name="T15" fmla="*/ 0 h 17"/>
                    <a:gd name="T16" fmla="*/ 10 w 18"/>
                    <a:gd name="T17" fmla="*/ 0 h 17"/>
                    <a:gd name="T18" fmla="*/ 10 w 18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7"/>
                    <a:gd name="T32" fmla="*/ 18 w 18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7">
                      <a:moveTo>
                        <a:pt x="10" y="17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8" y="14"/>
                      </a:lnTo>
                      <a:lnTo>
                        <a:pt x="18" y="8"/>
                      </a:lnTo>
                      <a:lnTo>
                        <a:pt x="10" y="0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66" name="Freeform 193"/>
                <p:cNvSpPr>
                  <a:spLocks/>
                </p:cNvSpPr>
                <p:nvPr/>
              </p:nvSpPr>
              <p:spPr bwMode="auto">
                <a:xfrm>
                  <a:off x="921" y="1091"/>
                  <a:ext cx="15" cy="17"/>
                </a:xfrm>
                <a:custGeom>
                  <a:avLst/>
                  <a:gdLst>
                    <a:gd name="T0" fmla="*/ 0 w 15"/>
                    <a:gd name="T1" fmla="*/ 8 h 17"/>
                    <a:gd name="T2" fmla="*/ 5 w 15"/>
                    <a:gd name="T3" fmla="*/ 17 h 17"/>
                    <a:gd name="T4" fmla="*/ 15 w 15"/>
                    <a:gd name="T5" fmla="*/ 17 h 17"/>
                    <a:gd name="T6" fmla="*/ 15 w 15"/>
                    <a:gd name="T7" fmla="*/ 0 h 17"/>
                    <a:gd name="T8" fmla="*/ 5 w 15"/>
                    <a:gd name="T9" fmla="*/ 0 h 17"/>
                    <a:gd name="T10" fmla="*/ 15 w 15"/>
                    <a:gd name="T11" fmla="*/ 8 h 17"/>
                    <a:gd name="T12" fmla="*/ 0 w 15"/>
                    <a:gd name="T13" fmla="*/ 8 h 17"/>
                    <a:gd name="T14" fmla="*/ 0 w 15"/>
                    <a:gd name="T15" fmla="*/ 17 h 17"/>
                    <a:gd name="T16" fmla="*/ 5 w 15"/>
                    <a:gd name="T17" fmla="*/ 17 h 17"/>
                    <a:gd name="T18" fmla="*/ 0 w 15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0" y="8"/>
                      </a:move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67" name="Freeform 194"/>
                <p:cNvSpPr>
                  <a:spLocks/>
                </p:cNvSpPr>
                <p:nvPr/>
              </p:nvSpPr>
              <p:spPr bwMode="auto">
                <a:xfrm>
                  <a:off x="921" y="1086"/>
                  <a:ext cx="15" cy="13"/>
                </a:xfrm>
                <a:custGeom>
                  <a:avLst/>
                  <a:gdLst>
                    <a:gd name="T0" fmla="*/ 5 w 15"/>
                    <a:gd name="T1" fmla="*/ 13 h 13"/>
                    <a:gd name="T2" fmla="*/ 0 w 15"/>
                    <a:gd name="T3" fmla="*/ 8 h 13"/>
                    <a:gd name="T4" fmla="*/ 0 w 15"/>
                    <a:gd name="T5" fmla="*/ 13 h 13"/>
                    <a:gd name="T6" fmla="*/ 15 w 15"/>
                    <a:gd name="T7" fmla="*/ 13 h 13"/>
                    <a:gd name="T8" fmla="*/ 15 w 15"/>
                    <a:gd name="T9" fmla="*/ 8 h 13"/>
                    <a:gd name="T10" fmla="*/ 5 w 15"/>
                    <a:gd name="T11" fmla="*/ 0 h 13"/>
                    <a:gd name="T12" fmla="*/ 15 w 15"/>
                    <a:gd name="T13" fmla="*/ 8 h 13"/>
                    <a:gd name="T14" fmla="*/ 15 w 15"/>
                    <a:gd name="T15" fmla="*/ 0 h 13"/>
                    <a:gd name="T16" fmla="*/ 5 w 15"/>
                    <a:gd name="T17" fmla="*/ 0 h 13"/>
                    <a:gd name="T18" fmla="*/ 5 w 15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5" y="13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5" y="13"/>
                      </a:lnTo>
                      <a:lnTo>
                        <a:pt x="15" y="8"/>
                      </a:lnTo>
                      <a:lnTo>
                        <a:pt x="5" y="0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68" name="Freeform 195"/>
                <p:cNvSpPr>
                  <a:spLocks/>
                </p:cNvSpPr>
                <p:nvPr/>
              </p:nvSpPr>
              <p:spPr bwMode="auto">
                <a:xfrm>
                  <a:off x="913" y="1086"/>
                  <a:ext cx="13" cy="13"/>
                </a:xfrm>
                <a:custGeom>
                  <a:avLst/>
                  <a:gdLst>
                    <a:gd name="T0" fmla="*/ 0 w 13"/>
                    <a:gd name="T1" fmla="*/ 8 h 13"/>
                    <a:gd name="T2" fmla="*/ 8 w 13"/>
                    <a:gd name="T3" fmla="*/ 13 h 13"/>
                    <a:gd name="T4" fmla="*/ 13 w 13"/>
                    <a:gd name="T5" fmla="*/ 13 h 13"/>
                    <a:gd name="T6" fmla="*/ 13 w 13"/>
                    <a:gd name="T7" fmla="*/ 0 h 13"/>
                    <a:gd name="T8" fmla="*/ 8 w 13"/>
                    <a:gd name="T9" fmla="*/ 0 h 13"/>
                    <a:gd name="T10" fmla="*/ 13 w 13"/>
                    <a:gd name="T11" fmla="*/ 8 h 13"/>
                    <a:gd name="T12" fmla="*/ 0 w 13"/>
                    <a:gd name="T13" fmla="*/ 8 h 13"/>
                    <a:gd name="T14" fmla="*/ 0 w 13"/>
                    <a:gd name="T15" fmla="*/ 13 h 13"/>
                    <a:gd name="T16" fmla="*/ 8 w 13"/>
                    <a:gd name="T17" fmla="*/ 13 h 13"/>
                    <a:gd name="T18" fmla="*/ 0 w 13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0" y="8"/>
                      </a:moveTo>
                      <a:lnTo>
                        <a:pt x="8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69" name="Rectangle 196"/>
                <p:cNvSpPr>
                  <a:spLocks noChangeArrowheads="1"/>
                </p:cNvSpPr>
                <p:nvPr/>
              </p:nvSpPr>
              <p:spPr bwMode="auto">
                <a:xfrm>
                  <a:off x="913" y="1086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70" name="Freeform 197"/>
                <p:cNvSpPr>
                  <a:spLocks/>
                </p:cNvSpPr>
                <p:nvPr/>
              </p:nvSpPr>
              <p:spPr bwMode="auto">
                <a:xfrm>
                  <a:off x="913" y="1071"/>
                  <a:ext cx="13" cy="15"/>
                </a:xfrm>
                <a:custGeom>
                  <a:avLst/>
                  <a:gdLst>
                    <a:gd name="T0" fmla="*/ 8 w 13"/>
                    <a:gd name="T1" fmla="*/ 15 h 15"/>
                    <a:gd name="T2" fmla="*/ 0 w 13"/>
                    <a:gd name="T3" fmla="*/ 8 h 15"/>
                    <a:gd name="T4" fmla="*/ 0 w 13"/>
                    <a:gd name="T5" fmla="*/ 15 h 15"/>
                    <a:gd name="T6" fmla="*/ 13 w 13"/>
                    <a:gd name="T7" fmla="*/ 15 h 15"/>
                    <a:gd name="T8" fmla="*/ 13 w 13"/>
                    <a:gd name="T9" fmla="*/ 8 h 15"/>
                    <a:gd name="T10" fmla="*/ 8 w 13"/>
                    <a:gd name="T11" fmla="*/ 0 h 15"/>
                    <a:gd name="T12" fmla="*/ 13 w 13"/>
                    <a:gd name="T13" fmla="*/ 8 h 15"/>
                    <a:gd name="T14" fmla="*/ 13 w 13"/>
                    <a:gd name="T15" fmla="*/ 0 h 15"/>
                    <a:gd name="T16" fmla="*/ 8 w 13"/>
                    <a:gd name="T17" fmla="*/ 0 h 15"/>
                    <a:gd name="T18" fmla="*/ 8 w 13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15"/>
                      </a:move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3" y="15"/>
                      </a:lnTo>
                      <a:lnTo>
                        <a:pt x="13" y="8"/>
                      </a:lnTo>
                      <a:lnTo>
                        <a:pt x="8" y="0"/>
                      </a:ln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71" name="Rectangle 198"/>
                <p:cNvSpPr>
                  <a:spLocks noChangeArrowheads="1"/>
                </p:cNvSpPr>
                <p:nvPr/>
              </p:nvSpPr>
              <p:spPr bwMode="auto">
                <a:xfrm>
                  <a:off x="913" y="1071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72" name="Freeform 199"/>
                <p:cNvSpPr>
                  <a:spLocks/>
                </p:cNvSpPr>
                <p:nvPr/>
              </p:nvSpPr>
              <p:spPr bwMode="auto">
                <a:xfrm>
                  <a:off x="899" y="1071"/>
                  <a:ext cx="16" cy="15"/>
                </a:xfrm>
                <a:custGeom>
                  <a:avLst/>
                  <a:gdLst>
                    <a:gd name="T0" fmla="*/ 0 w 16"/>
                    <a:gd name="T1" fmla="*/ 8 h 15"/>
                    <a:gd name="T2" fmla="*/ 8 w 16"/>
                    <a:gd name="T3" fmla="*/ 15 h 15"/>
                    <a:gd name="T4" fmla="*/ 14 w 16"/>
                    <a:gd name="T5" fmla="*/ 15 h 15"/>
                    <a:gd name="T6" fmla="*/ 14 w 16"/>
                    <a:gd name="T7" fmla="*/ 0 h 15"/>
                    <a:gd name="T8" fmla="*/ 8 w 16"/>
                    <a:gd name="T9" fmla="*/ 0 h 15"/>
                    <a:gd name="T10" fmla="*/ 16 w 16"/>
                    <a:gd name="T11" fmla="*/ 8 h 15"/>
                    <a:gd name="T12" fmla="*/ 0 w 16"/>
                    <a:gd name="T13" fmla="*/ 8 h 15"/>
                    <a:gd name="T14" fmla="*/ 0 w 16"/>
                    <a:gd name="T15" fmla="*/ 15 h 15"/>
                    <a:gd name="T16" fmla="*/ 8 w 16"/>
                    <a:gd name="T17" fmla="*/ 15 h 15"/>
                    <a:gd name="T18" fmla="*/ 0 w 16"/>
                    <a:gd name="T19" fmla="*/ 8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0" y="8"/>
                      </a:move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73" name="Freeform 200"/>
                <p:cNvSpPr>
                  <a:spLocks/>
                </p:cNvSpPr>
                <p:nvPr/>
              </p:nvSpPr>
              <p:spPr bwMode="auto">
                <a:xfrm>
                  <a:off x="899" y="1065"/>
                  <a:ext cx="16" cy="14"/>
                </a:xfrm>
                <a:custGeom>
                  <a:avLst/>
                  <a:gdLst>
                    <a:gd name="T0" fmla="*/ 8 w 16"/>
                    <a:gd name="T1" fmla="*/ 14 h 14"/>
                    <a:gd name="T2" fmla="*/ 0 w 16"/>
                    <a:gd name="T3" fmla="*/ 6 h 14"/>
                    <a:gd name="T4" fmla="*/ 0 w 16"/>
                    <a:gd name="T5" fmla="*/ 14 h 14"/>
                    <a:gd name="T6" fmla="*/ 16 w 16"/>
                    <a:gd name="T7" fmla="*/ 14 h 14"/>
                    <a:gd name="T8" fmla="*/ 16 w 16"/>
                    <a:gd name="T9" fmla="*/ 6 h 14"/>
                    <a:gd name="T10" fmla="*/ 8 w 16"/>
                    <a:gd name="T11" fmla="*/ 0 h 14"/>
                    <a:gd name="T12" fmla="*/ 16 w 16"/>
                    <a:gd name="T13" fmla="*/ 6 h 14"/>
                    <a:gd name="T14" fmla="*/ 16 w 16"/>
                    <a:gd name="T15" fmla="*/ 0 h 14"/>
                    <a:gd name="T16" fmla="*/ 8 w 16"/>
                    <a:gd name="T17" fmla="*/ 0 h 14"/>
                    <a:gd name="T18" fmla="*/ 8 w 16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8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6" y="14"/>
                      </a:lnTo>
                      <a:lnTo>
                        <a:pt x="16" y="6"/>
                      </a:lnTo>
                      <a:lnTo>
                        <a:pt x="8" y="0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74" name="Freeform 201"/>
                <p:cNvSpPr>
                  <a:spLocks/>
                </p:cNvSpPr>
                <p:nvPr/>
              </p:nvSpPr>
              <p:spPr bwMode="auto">
                <a:xfrm>
                  <a:off x="887" y="1042"/>
                  <a:ext cx="15" cy="18"/>
                </a:xfrm>
                <a:custGeom>
                  <a:avLst/>
                  <a:gdLst>
                    <a:gd name="T0" fmla="*/ 5 w 15"/>
                    <a:gd name="T1" fmla="*/ 18 h 18"/>
                    <a:gd name="T2" fmla="*/ 0 w 15"/>
                    <a:gd name="T3" fmla="*/ 10 h 18"/>
                    <a:gd name="T4" fmla="*/ 0 w 15"/>
                    <a:gd name="T5" fmla="*/ 15 h 18"/>
                    <a:gd name="T6" fmla="*/ 15 w 15"/>
                    <a:gd name="T7" fmla="*/ 15 h 18"/>
                    <a:gd name="T8" fmla="*/ 15 w 15"/>
                    <a:gd name="T9" fmla="*/ 10 h 18"/>
                    <a:gd name="T10" fmla="*/ 5 w 15"/>
                    <a:gd name="T11" fmla="*/ 0 h 18"/>
                    <a:gd name="T12" fmla="*/ 15 w 15"/>
                    <a:gd name="T13" fmla="*/ 10 h 18"/>
                    <a:gd name="T14" fmla="*/ 15 w 15"/>
                    <a:gd name="T15" fmla="*/ 0 h 18"/>
                    <a:gd name="T16" fmla="*/ 5 w 15"/>
                    <a:gd name="T17" fmla="*/ 0 h 18"/>
                    <a:gd name="T18" fmla="*/ 5 w 15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5" y="18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75" name="Rectangle 202"/>
                <p:cNvSpPr>
                  <a:spLocks noChangeArrowheads="1"/>
                </p:cNvSpPr>
                <p:nvPr/>
              </p:nvSpPr>
              <p:spPr bwMode="auto">
                <a:xfrm>
                  <a:off x="887" y="1042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76" name="Rectangle 203"/>
                <p:cNvSpPr>
                  <a:spLocks noChangeArrowheads="1"/>
                </p:cNvSpPr>
                <p:nvPr/>
              </p:nvSpPr>
              <p:spPr bwMode="auto">
                <a:xfrm>
                  <a:off x="879" y="1042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77" name="Freeform 204"/>
                <p:cNvSpPr>
                  <a:spLocks/>
                </p:cNvSpPr>
                <p:nvPr/>
              </p:nvSpPr>
              <p:spPr bwMode="auto">
                <a:xfrm>
                  <a:off x="865" y="1042"/>
                  <a:ext cx="14" cy="18"/>
                </a:xfrm>
                <a:custGeom>
                  <a:avLst/>
                  <a:gdLst>
                    <a:gd name="T0" fmla="*/ 0 w 14"/>
                    <a:gd name="T1" fmla="*/ 10 h 18"/>
                    <a:gd name="T2" fmla="*/ 8 w 14"/>
                    <a:gd name="T3" fmla="*/ 18 h 18"/>
                    <a:gd name="T4" fmla="*/ 14 w 14"/>
                    <a:gd name="T5" fmla="*/ 18 h 18"/>
                    <a:gd name="T6" fmla="*/ 14 w 14"/>
                    <a:gd name="T7" fmla="*/ 0 h 18"/>
                    <a:gd name="T8" fmla="*/ 8 w 14"/>
                    <a:gd name="T9" fmla="*/ 0 h 18"/>
                    <a:gd name="T10" fmla="*/ 14 w 14"/>
                    <a:gd name="T11" fmla="*/ 10 h 18"/>
                    <a:gd name="T12" fmla="*/ 0 w 14"/>
                    <a:gd name="T13" fmla="*/ 10 h 18"/>
                    <a:gd name="T14" fmla="*/ 0 w 14"/>
                    <a:gd name="T15" fmla="*/ 18 h 18"/>
                    <a:gd name="T16" fmla="*/ 8 w 14"/>
                    <a:gd name="T17" fmla="*/ 18 h 18"/>
                    <a:gd name="T18" fmla="*/ 0 w 14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0" y="10"/>
                      </a:moveTo>
                      <a:lnTo>
                        <a:pt x="8" y="18"/>
                      </a:lnTo>
                      <a:lnTo>
                        <a:pt x="14" y="18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1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78" name="Freeform 205"/>
                <p:cNvSpPr>
                  <a:spLocks/>
                </p:cNvSpPr>
                <p:nvPr/>
              </p:nvSpPr>
              <p:spPr bwMode="auto">
                <a:xfrm>
                  <a:off x="865" y="1029"/>
                  <a:ext cx="14" cy="16"/>
                </a:xfrm>
                <a:custGeom>
                  <a:avLst/>
                  <a:gdLst>
                    <a:gd name="T0" fmla="*/ 8 w 14"/>
                    <a:gd name="T1" fmla="*/ 16 h 16"/>
                    <a:gd name="T2" fmla="*/ 0 w 14"/>
                    <a:gd name="T3" fmla="*/ 8 h 16"/>
                    <a:gd name="T4" fmla="*/ 0 w 14"/>
                    <a:gd name="T5" fmla="*/ 16 h 16"/>
                    <a:gd name="T6" fmla="*/ 14 w 14"/>
                    <a:gd name="T7" fmla="*/ 16 h 16"/>
                    <a:gd name="T8" fmla="*/ 14 w 14"/>
                    <a:gd name="T9" fmla="*/ 8 h 16"/>
                    <a:gd name="T10" fmla="*/ 8 w 14"/>
                    <a:gd name="T11" fmla="*/ 0 h 16"/>
                    <a:gd name="T12" fmla="*/ 14 w 14"/>
                    <a:gd name="T13" fmla="*/ 8 h 16"/>
                    <a:gd name="T14" fmla="*/ 14 w 14"/>
                    <a:gd name="T15" fmla="*/ 0 h 16"/>
                    <a:gd name="T16" fmla="*/ 8 w 14"/>
                    <a:gd name="T17" fmla="*/ 0 h 16"/>
                    <a:gd name="T18" fmla="*/ 8 w 14"/>
                    <a:gd name="T19" fmla="*/ 1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8" y="16"/>
                      </a:move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14" y="16"/>
                      </a:lnTo>
                      <a:lnTo>
                        <a:pt x="14" y="8"/>
                      </a:lnTo>
                      <a:lnTo>
                        <a:pt x="8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79" name="Freeform 206"/>
                <p:cNvSpPr>
                  <a:spLocks/>
                </p:cNvSpPr>
                <p:nvPr/>
              </p:nvSpPr>
              <p:spPr bwMode="auto">
                <a:xfrm>
                  <a:off x="858" y="1029"/>
                  <a:ext cx="15" cy="16"/>
                </a:xfrm>
                <a:custGeom>
                  <a:avLst/>
                  <a:gdLst>
                    <a:gd name="T0" fmla="*/ 0 w 15"/>
                    <a:gd name="T1" fmla="*/ 8 h 16"/>
                    <a:gd name="T2" fmla="*/ 10 w 15"/>
                    <a:gd name="T3" fmla="*/ 16 h 16"/>
                    <a:gd name="T4" fmla="*/ 15 w 15"/>
                    <a:gd name="T5" fmla="*/ 16 h 16"/>
                    <a:gd name="T6" fmla="*/ 15 w 15"/>
                    <a:gd name="T7" fmla="*/ 0 h 16"/>
                    <a:gd name="T8" fmla="*/ 10 w 15"/>
                    <a:gd name="T9" fmla="*/ 0 h 16"/>
                    <a:gd name="T10" fmla="*/ 15 w 15"/>
                    <a:gd name="T11" fmla="*/ 8 h 16"/>
                    <a:gd name="T12" fmla="*/ 0 w 15"/>
                    <a:gd name="T13" fmla="*/ 8 h 16"/>
                    <a:gd name="T14" fmla="*/ 0 w 15"/>
                    <a:gd name="T15" fmla="*/ 16 h 16"/>
                    <a:gd name="T16" fmla="*/ 10 w 15"/>
                    <a:gd name="T17" fmla="*/ 16 h 16"/>
                    <a:gd name="T18" fmla="*/ 0 w 15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6"/>
                    <a:gd name="T32" fmla="*/ 15 w 1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6">
                      <a:moveTo>
                        <a:pt x="0" y="8"/>
                      </a:moveTo>
                      <a:lnTo>
                        <a:pt x="10" y="16"/>
                      </a:lnTo>
                      <a:lnTo>
                        <a:pt x="15" y="16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10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80" name="Freeform 207"/>
                <p:cNvSpPr>
                  <a:spLocks/>
                </p:cNvSpPr>
                <p:nvPr/>
              </p:nvSpPr>
              <p:spPr bwMode="auto">
                <a:xfrm>
                  <a:off x="858" y="1023"/>
                  <a:ext cx="15" cy="14"/>
                </a:xfrm>
                <a:custGeom>
                  <a:avLst/>
                  <a:gdLst>
                    <a:gd name="T0" fmla="*/ 10 w 15"/>
                    <a:gd name="T1" fmla="*/ 14 h 14"/>
                    <a:gd name="T2" fmla="*/ 0 w 15"/>
                    <a:gd name="T3" fmla="*/ 6 h 14"/>
                    <a:gd name="T4" fmla="*/ 0 w 15"/>
                    <a:gd name="T5" fmla="*/ 14 h 14"/>
                    <a:gd name="T6" fmla="*/ 15 w 15"/>
                    <a:gd name="T7" fmla="*/ 14 h 14"/>
                    <a:gd name="T8" fmla="*/ 15 w 15"/>
                    <a:gd name="T9" fmla="*/ 6 h 14"/>
                    <a:gd name="T10" fmla="*/ 10 w 15"/>
                    <a:gd name="T11" fmla="*/ 0 h 14"/>
                    <a:gd name="T12" fmla="*/ 15 w 15"/>
                    <a:gd name="T13" fmla="*/ 6 h 14"/>
                    <a:gd name="T14" fmla="*/ 15 w 15"/>
                    <a:gd name="T15" fmla="*/ 0 h 14"/>
                    <a:gd name="T16" fmla="*/ 10 w 15"/>
                    <a:gd name="T17" fmla="*/ 0 h 14"/>
                    <a:gd name="T18" fmla="*/ 10 w 15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0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81" name="Freeform 208"/>
                <p:cNvSpPr>
                  <a:spLocks/>
                </p:cNvSpPr>
                <p:nvPr/>
              </p:nvSpPr>
              <p:spPr bwMode="auto">
                <a:xfrm>
                  <a:off x="845" y="1023"/>
                  <a:ext cx="23" cy="14"/>
                </a:xfrm>
                <a:custGeom>
                  <a:avLst/>
                  <a:gdLst>
                    <a:gd name="T0" fmla="*/ 0 w 23"/>
                    <a:gd name="T1" fmla="*/ 6 h 14"/>
                    <a:gd name="T2" fmla="*/ 8 w 23"/>
                    <a:gd name="T3" fmla="*/ 14 h 14"/>
                    <a:gd name="T4" fmla="*/ 23 w 23"/>
                    <a:gd name="T5" fmla="*/ 14 h 14"/>
                    <a:gd name="T6" fmla="*/ 23 w 23"/>
                    <a:gd name="T7" fmla="*/ 0 h 14"/>
                    <a:gd name="T8" fmla="*/ 8 w 23"/>
                    <a:gd name="T9" fmla="*/ 0 h 14"/>
                    <a:gd name="T10" fmla="*/ 13 w 23"/>
                    <a:gd name="T11" fmla="*/ 6 h 14"/>
                    <a:gd name="T12" fmla="*/ 0 w 23"/>
                    <a:gd name="T13" fmla="*/ 6 h 14"/>
                    <a:gd name="T14" fmla="*/ 0 w 23"/>
                    <a:gd name="T15" fmla="*/ 14 h 14"/>
                    <a:gd name="T16" fmla="*/ 8 w 23"/>
                    <a:gd name="T17" fmla="*/ 14 h 14"/>
                    <a:gd name="T18" fmla="*/ 0 w 23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14"/>
                    <a:gd name="T32" fmla="*/ 23 w 2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14">
                      <a:moveTo>
                        <a:pt x="0" y="6"/>
                      </a:moveTo>
                      <a:lnTo>
                        <a:pt x="8" y="14"/>
                      </a:lnTo>
                      <a:lnTo>
                        <a:pt x="23" y="14"/>
                      </a:lnTo>
                      <a:lnTo>
                        <a:pt x="23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82" name="Freeform 209"/>
                <p:cNvSpPr>
                  <a:spLocks/>
                </p:cNvSpPr>
                <p:nvPr/>
              </p:nvSpPr>
              <p:spPr bwMode="auto">
                <a:xfrm>
                  <a:off x="845" y="1014"/>
                  <a:ext cx="13" cy="15"/>
                </a:xfrm>
                <a:custGeom>
                  <a:avLst/>
                  <a:gdLst>
                    <a:gd name="T0" fmla="*/ 8 w 13"/>
                    <a:gd name="T1" fmla="*/ 15 h 15"/>
                    <a:gd name="T2" fmla="*/ 0 w 13"/>
                    <a:gd name="T3" fmla="*/ 9 h 15"/>
                    <a:gd name="T4" fmla="*/ 0 w 13"/>
                    <a:gd name="T5" fmla="*/ 15 h 15"/>
                    <a:gd name="T6" fmla="*/ 13 w 13"/>
                    <a:gd name="T7" fmla="*/ 15 h 15"/>
                    <a:gd name="T8" fmla="*/ 13 w 13"/>
                    <a:gd name="T9" fmla="*/ 9 h 15"/>
                    <a:gd name="T10" fmla="*/ 8 w 13"/>
                    <a:gd name="T11" fmla="*/ 0 h 15"/>
                    <a:gd name="T12" fmla="*/ 13 w 13"/>
                    <a:gd name="T13" fmla="*/ 9 h 15"/>
                    <a:gd name="T14" fmla="*/ 13 w 13"/>
                    <a:gd name="T15" fmla="*/ 0 h 15"/>
                    <a:gd name="T16" fmla="*/ 8 w 13"/>
                    <a:gd name="T17" fmla="*/ 0 h 15"/>
                    <a:gd name="T18" fmla="*/ 8 w 13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15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3" y="15"/>
                      </a:lnTo>
                      <a:lnTo>
                        <a:pt x="13" y="9"/>
                      </a:lnTo>
                      <a:lnTo>
                        <a:pt x="8" y="0"/>
                      </a:ln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83" name="Freeform 210"/>
                <p:cNvSpPr>
                  <a:spLocks/>
                </p:cNvSpPr>
                <p:nvPr/>
              </p:nvSpPr>
              <p:spPr bwMode="auto">
                <a:xfrm>
                  <a:off x="837" y="1014"/>
                  <a:ext cx="16" cy="15"/>
                </a:xfrm>
                <a:custGeom>
                  <a:avLst/>
                  <a:gdLst>
                    <a:gd name="T0" fmla="*/ 0 w 16"/>
                    <a:gd name="T1" fmla="*/ 9 h 15"/>
                    <a:gd name="T2" fmla="*/ 8 w 16"/>
                    <a:gd name="T3" fmla="*/ 15 h 15"/>
                    <a:gd name="T4" fmla="*/ 16 w 16"/>
                    <a:gd name="T5" fmla="*/ 15 h 15"/>
                    <a:gd name="T6" fmla="*/ 16 w 16"/>
                    <a:gd name="T7" fmla="*/ 0 h 15"/>
                    <a:gd name="T8" fmla="*/ 8 w 16"/>
                    <a:gd name="T9" fmla="*/ 0 h 15"/>
                    <a:gd name="T10" fmla="*/ 16 w 16"/>
                    <a:gd name="T11" fmla="*/ 9 h 15"/>
                    <a:gd name="T12" fmla="*/ 0 w 16"/>
                    <a:gd name="T13" fmla="*/ 9 h 15"/>
                    <a:gd name="T14" fmla="*/ 0 w 16"/>
                    <a:gd name="T15" fmla="*/ 15 h 15"/>
                    <a:gd name="T16" fmla="*/ 8 w 16"/>
                    <a:gd name="T17" fmla="*/ 15 h 15"/>
                    <a:gd name="T18" fmla="*/ 0 w 16"/>
                    <a:gd name="T19" fmla="*/ 9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0" y="9"/>
                      </a:moveTo>
                      <a:lnTo>
                        <a:pt x="8" y="15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9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84" name="Rectangle 211"/>
                <p:cNvSpPr>
                  <a:spLocks noChangeArrowheads="1"/>
                </p:cNvSpPr>
                <p:nvPr/>
              </p:nvSpPr>
              <p:spPr bwMode="auto">
                <a:xfrm>
                  <a:off x="837" y="1015"/>
                  <a:ext cx="17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85" name="Freeform 212"/>
                <p:cNvSpPr>
                  <a:spLocks/>
                </p:cNvSpPr>
                <p:nvPr/>
              </p:nvSpPr>
              <p:spPr bwMode="auto">
                <a:xfrm>
                  <a:off x="837" y="1000"/>
                  <a:ext cx="16" cy="18"/>
                </a:xfrm>
                <a:custGeom>
                  <a:avLst/>
                  <a:gdLst>
                    <a:gd name="T0" fmla="*/ 8 w 16"/>
                    <a:gd name="T1" fmla="*/ 18 h 18"/>
                    <a:gd name="T2" fmla="*/ 0 w 16"/>
                    <a:gd name="T3" fmla="*/ 8 h 18"/>
                    <a:gd name="T4" fmla="*/ 0 w 16"/>
                    <a:gd name="T5" fmla="*/ 14 h 18"/>
                    <a:gd name="T6" fmla="*/ 16 w 16"/>
                    <a:gd name="T7" fmla="*/ 14 h 18"/>
                    <a:gd name="T8" fmla="*/ 16 w 16"/>
                    <a:gd name="T9" fmla="*/ 8 h 18"/>
                    <a:gd name="T10" fmla="*/ 8 w 16"/>
                    <a:gd name="T11" fmla="*/ 0 h 18"/>
                    <a:gd name="T12" fmla="*/ 16 w 16"/>
                    <a:gd name="T13" fmla="*/ 8 h 18"/>
                    <a:gd name="T14" fmla="*/ 16 w 16"/>
                    <a:gd name="T15" fmla="*/ 0 h 18"/>
                    <a:gd name="T16" fmla="*/ 8 w 16"/>
                    <a:gd name="T17" fmla="*/ 0 h 18"/>
                    <a:gd name="T18" fmla="*/ 8 w 16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8"/>
                    <a:gd name="T32" fmla="*/ 16 w 16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8">
                      <a:moveTo>
                        <a:pt x="8" y="18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6" y="14"/>
                      </a:lnTo>
                      <a:lnTo>
                        <a:pt x="16" y="8"/>
                      </a:lnTo>
                      <a:lnTo>
                        <a:pt x="8" y="0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86" name="Freeform 213"/>
                <p:cNvSpPr>
                  <a:spLocks/>
                </p:cNvSpPr>
                <p:nvPr/>
              </p:nvSpPr>
              <p:spPr bwMode="auto">
                <a:xfrm>
                  <a:off x="831" y="1000"/>
                  <a:ext cx="14" cy="18"/>
                </a:xfrm>
                <a:custGeom>
                  <a:avLst/>
                  <a:gdLst>
                    <a:gd name="T0" fmla="*/ 0 w 14"/>
                    <a:gd name="T1" fmla="*/ 8 h 18"/>
                    <a:gd name="T2" fmla="*/ 6 w 14"/>
                    <a:gd name="T3" fmla="*/ 18 h 18"/>
                    <a:gd name="T4" fmla="*/ 14 w 14"/>
                    <a:gd name="T5" fmla="*/ 18 h 18"/>
                    <a:gd name="T6" fmla="*/ 14 w 14"/>
                    <a:gd name="T7" fmla="*/ 0 h 18"/>
                    <a:gd name="T8" fmla="*/ 6 w 14"/>
                    <a:gd name="T9" fmla="*/ 0 h 18"/>
                    <a:gd name="T10" fmla="*/ 14 w 14"/>
                    <a:gd name="T11" fmla="*/ 8 h 18"/>
                    <a:gd name="T12" fmla="*/ 0 w 14"/>
                    <a:gd name="T13" fmla="*/ 8 h 18"/>
                    <a:gd name="T14" fmla="*/ 0 w 14"/>
                    <a:gd name="T15" fmla="*/ 18 h 18"/>
                    <a:gd name="T16" fmla="*/ 6 w 14"/>
                    <a:gd name="T17" fmla="*/ 18 h 18"/>
                    <a:gd name="T18" fmla="*/ 0 w 14"/>
                    <a:gd name="T19" fmla="*/ 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0" y="8"/>
                      </a:moveTo>
                      <a:lnTo>
                        <a:pt x="6" y="18"/>
                      </a:lnTo>
                      <a:lnTo>
                        <a:pt x="14" y="18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87" name="Rectangle 214"/>
                <p:cNvSpPr>
                  <a:spLocks noChangeArrowheads="1"/>
                </p:cNvSpPr>
                <p:nvPr/>
              </p:nvSpPr>
              <p:spPr bwMode="auto">
                <a:xfrm>
                  <a:off x="831" y="1003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88" name="Rectangle 215"/>
                <p:cNvSpPr>
                  <a:spLocks noChangeArrowheads="1"/>
                </p:cNvSpPr>
                <p:nvPr/>
              </p:nvSpPr>
              <p:spPr bwMode="auto">
                <a:xfrm>
                  <a:off x="831" y="995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89" name="Rectangle 216"/>
                <p:cNvSpPr>
                  <a:spLocks noChangeArrowheads="1"/>
                </p:cNvSpPr>
                <p:nvPr/>
              </p:nvSpPr>
              <p:spPr bwMode="auto">
                <a:xfrm>
                  <a:off x="831" y="989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90" name="Freeform 217"/>
                <p:cNvSpPr>
                  <a:spLocks/>
                </p:cNvSpPr>
                <p:nvPr/>
              </p:nvSpPr>
              <p:spPr bwMode="auto">
                <a:xfrm>
                  <a:off x="831" y="975"/>
                  <a:ext cx="14" cy="14"/>
                </a:xfrm>
                <a:custGeom>
                  <a:avLst/>
                  <a:gdLst>
                    <a:gd name="T0" fmla="*/ 6 w 14"/>
                    <a:gd name="T1" fmla="*/ 14 h 14"/>
                    <a:gd name="T2" fmla="*/ 0 w 14"/>
                    <a:gd name="T3" fmla="*/ 5 h 14"/>
                    <a:gd name="T4" fmla="*/ 0 w 14"/>
                    <a:gd name="T5" fmla="*/ 14 h 14"/>
                    <a:gd name="T6" fmla="*/ 14 w 14"/>
                    <a:gd name="T7" fmla="*/ 14 h 14"/>
                    <a:gd name="T8" fmla="*/ 14 w 14"/>
                    <a:gd name="T9" fmla="*/ 5 h 14"/>
                    <a:gd name="T10" fmla="*/ 6 w 14"/>
                    <a:gd name="T11" fmla="*/ 0 h 14"/>
                    <a:gd name="T12" fmla="*/ 14 w 14"/>
                    <a:gd name="T13" fmla="*/ 5 h 14"/>
                    <a:gd name="T14" fmla="*/ 14 w 14"/>
                    <a:gd name="T15" fmla="*/ 0 h 14"/>
                    <a:gd name="T16" fmla="*/ 6 w 14"/>
                    <a:gd name="T17" fmla="*/ 0 h 14"/>
                    <a:gd name="T18" fmla="*/ 6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6" y="14"/>
                      </a:move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5"/>
                      </a:lnTo>
                      <a:lnTo>
                        <a:pt x="6" y="0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91" name="Rectangle 218"/>
                <p:cNvSpPr>
                  <a:spLocks noChangeArrowheads="1"/>
                </p:cNvSpPr>
                <p:nvPr/>
              </p:nvSpPr>
              <p:spPr bwMode="auto">
                <a:xfrm>
                  <a:off x="831" y="975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92" name="Freeform 219"/>
                <p:cNvSpPr>
                  <a:spLocks/>
                </p:cNvSpPr>
                <p:nvPr/>
              </p:nvSpPr>
              <p:spPr bwMode="auto">
                <a:xfrm>
                  <a:off x="816" y="975"/>
                  <a:ext cx="18" cy="14"/>
                </a:xfrm>
                <a:custGeom>
                  <a:avLst/>
                  <a:gdLst>
                    <a:gd name="T0" fmla="*/ 0 w 18"/>
                    <a:gd name="T1" fmla="*/ 5 h 14"/>
                    <a:gd name="T2" fmla="*/ 8 w 18"/>
                    <a:gd name="T3" fmla="*/ 14 h 14"/>
                    <a:gd name="T4" fmla="*/ 15 w 18"/>
                    <a:gd name="T5" fmla="*/ 14 h 14"/>
                    <a:gd name="T6" fmla="*/ 15 w 18"/>
                    <a:gd name="T7" fmla="*/ 0 h 14"/>
                    <a:gd name="T8" fmla="*/ 8 w 18"/>
                    <a:gd name="T9" fmla="*/ 0 h 14"/>
                    <a:gd name="T10" fmla="*/ 18 w 18"/>
                    <a:gd name="T11" fmla="*/ 5 h 14"/>
                    <a:gd name="T12" fmla="*/ 0 w 18"/>
                    <a:gd name="T13" fmla="*/ 5 h 14"/>
                    <a:gd name="T14" fmla="*/ 0 w 18"/>
                    <a:gd name="T15" fmla="*/ 14 h 14"/>
                    <a:gd name="T16" fmla="*/ 8 w 18"/>
                    <a:gd name="T17" fmla="*/ 14 h 14"/>
                    <a:gd name="T18" fmla="*/ 0 w 18"/>
                    <a:gd name="T19" fmla="*/ 5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0" y="5"/>
                      </a:moveTo>
                      <a:lnTo>
                        <a:pt x="8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8" y="5"/>
                      </a:ln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93" name="Rectangle 220"/>
                <p:cNvSpPr>
                  <a:spLocks noChangeArrowheads="1"/>
                </p:cNvSpPr>
                <p:nvPr/>
              </p:nvSpPr>
              <p:spPr bwMode="auto">
                <a:xfrm>
                  <a:off x="816" y="975"/>
                  <a:ext cx="19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94" name="Rectangle 221"/>
                <p:cNvSpPr>
                  <a:spLocks noChangeArrowheads="1"/>
                </p:cNvSpPr>
                <p:nvPr/>
              </p:nvSpPr>
              <p:spPr bwMode="auto">
                <a:xfrm>
                  <a:off x="816" y="969"/>
                  <a:ext cx="19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95" name="Freeform 222"/>
                <p:cNvSpPr>
                  <a:spLocks/>
                </p:cNvSpPr>
                <p:nvPr/>
              </p:nvSpPr>
              <p:spPr bwMode="auto">
                <a:xfrm>
                  <a:off x="818" y="954"/>
                  <a:ext cx="16" cy="15"/>
                </a:xfrm>
                <a:custGeom>
                  <a:avLst/>
                  <a:gdLst>
                    <a:gd name="T0" fmla="*/ 8 w 16"/>
                    <a:gd name="T1" fmla="*/ 15 h 15"/>
                    <a:gd name="T2" fmla="*/ 0 w 16"/>
                    <a:gd name="T3" fmla="*/ 6 h 15"/>
                    <a:gd name="T4" fmla="*/ 0 w 16"/>
                    <a:gd name="T5" fmla="*/ 15 h 15"/>
                    <a:gd name="T6" fmla="*/ 16 w 16"/>
                    <a:gd name="T7" fmla="*/ 15 h 15"/>
                    <a:gd name="T8" fmla="*/ 16 w 16"/>
                    <a:gd name="T9" fmla="*/ 6 h 15"/>
                    <a:gd name="T10" fmla="*/ 8 w 16"/>
                    <a:gd name="T11" fmla="*/ 0 h 15"/>
                    <a:gd name="T12" fmla="*/ 16 w 16"/>
                    <a:gd name="T13" fmla="*/ 6 h 15"/>
                    <a:gd name="T14" fmla="*/ 16 w 16"/>
                    <a:gd name="T15" fmla="*/ 0 h 15"/>
                    <a:gd name="T16" fmla="*/ 8 w 16"/>
                    <a:gd name="T17" fmla="*/ 0 h 15"/>
                    <a:gd name="T18" fmla="*/ 8 w 16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8" y="15"/>
                      </a:move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16" y="15"/>
                      </a:lnTo>
                      <a:lnTo>
                        <a:pt x="16" y="6"/>
                      </a:lnTo>
                      <a:lnTo>
                        <a:pt x="8" y="0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96" name="Freeform 223"/>
                <p:cNvSpPr>
                  <a:spLocks/>
                </p:cNvSpPr>
                <p:nvPr/>
              </p:nvSpPr>
              <p:spPr bwMode="auto">
                <a:xfrm>
                  <a:off x="808" y="954"/>
                  <a:ext cx="18" cy="15"/>
                </a:xfrm>
                <a:custGeom>
                  <a:avLst/>
                  <a:gdLst>
                    <a:gd name="T0" fmla="*/ 0 w 18"/>
                    <a:gd name="T1" fmla="*/ 6 h 15"/>
                    <a:gd name="T2" fmla="*/ 10 w 18"/>
                    <a:gd name="T3" fmla="*/ 15 h 15"/>
                    <a:gd name="T4" fmla="*/ 18 w 18"/>
                    <a:gd name="T5" fmla="*/ 15 h 15"/>
                    <a:gd name="T6" fmla="*/ 18 w 18"/>
                    <a:gd name="T7" fmla="*/ 0 h 15"/>
                    <a:gd name="T8" fmla="*/ 10 w 18"/>
                    <a:gd name="T9" fmla="*/ 0 h 15"/>
                    <a:gd name="T10" fmla="*/ 18 w 18"/>
                    <a:gd name="T11" fmla="*/ 6 h 15"/>
                    <a:gd name="T12" fmla="*/ 0 w 18"/>
                    <a:gd name="T13" fmla="*/ 6 h 15"/>
                    <a:gd name="T14" fmla="*/ 0 w 18"/>
                    <a:gd name="T15" fmla="*/ 15 h 15"/>
                    <a:gd name="T16" fmla="*/ 10 w 18"/>
                    <a:gd name="T17" fmla="*/ 15 h 15"/>
                    <a:gd name="T18" fmla="*/ 0 w 18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"/>
                    <a:gd name="T32" fmla="*/ 18 w 18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">
                      <a:moveTo>
                        <a:pt x="0" y="6"/>
                      </a:moveTo>
                      <a:lnTo>
                        <a:pt x="10" y="15"/>
                      </a:lnTo>
                      <a:lnTo>
                        <a:pt x="18" y="15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8" y="6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97" name="Rectangle 224"/>
                <p:cNvSpPr>
                  <a:spLocks noChangeArrowheads="1"/>
                </p:cNvSpPr>
                <p:nvPr/>
              </p:nvSpPr>
              <p:spPr bwMode="auto">
                <a:xfrm>
                  <a:off x="808" y="954"/>
                  <a:ext cx="19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98" name="Rectangle 225"/>
                <p:cNvSpPr>
                  <a:spLocks noChangeArrowheads="1"/>
                </p:cNvSpPr>
                <p:nvPr/>
              </p:nvSpPr>
              <p:spPr bwMode="auto">
                <a:xfrm>
                  <a:off x="808" y="946"/>
                  <a:ext cx="19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99" name="Rectangle 226"/>
                <p:cNvSpPr>
                  <a:spLocks noChangeArrowheads="1"/>
                </p:cNvSpPr>
                <p:nvPr/>
              </p:nvSpPr>
              <p:spPr bwMode="auto">
                <a:xfrm>
                  <a:off x="808" y="941"/>
                  <a:ext cx="19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00" name="Rectangle 227"/>
                <p:cNvSpPr>
                  <a:spLocks noChangeArrowheads="1"/>
                </p:cNvSpPr>
                <p:nvPr/>
              </p:nvSpPr>
              <p:spPr bwMode="auto">
                <a:xfrm>
                  <a:off x="808" y="932"/>
                  <a:ext cx="19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01" name="Rectangle 228"/>
                <p:cNvSpPr>
                  <a:spLocks noChangeArrowheads="1"/>
                </p:cNvSpPr>
                <p:nvPr/>
              </p:nvSpPr>
              <p:spPr bwMode="auto">
                <a:xfrm>
                  <a:off x="808" y="927"/>
                  <a:ext cx="19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02" name="Rectangle 229"/>
                <p:cNvSpPr>
                  <a:spLocks noChangeArrowheads="1"/>
                </p:cNvSpPr>
                <p:nvPr/>
              </p:nvSpPr>
              <p:spPr bwMode="auto">
                <a:xfrm>
                  <a:off x="808" y="920"/>
                  <a:ext cx="19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03" name="Rectangle 230"/>
                <p:cNvSpPr>
                  <a:spLocks noChangeArrowheads="1"/>
                </p:cNvSpPr>
                <p:nvPr/>
              </p:nvSpPr>
              <p:spPr bwMode="auto">
                <a:xfrm>
                  <a:off x="808" y="912"/>
                  <a:ext cx="19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04" name="Rectangle 231"/>
                <p:cNvSpPr>
                  <a:spLocks noChangeArrowheads="1"/>
                </p:cNvSpPr>
                <p:nvPr/>
              </p:nvSpPr>
              <p:spPr bwMode="auto">
                <a:xfrm>
                  <a:off x="808" y="904"/>
                  <a:ext cx="19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05" name="Rectangle 232"/>
                <p:cNvSpPr>
                  <a:spLocks noChangeArrowheads="1"/>
                </p:cNvSpPr>
                <p:nvPr/>
              </p:nvSpPr>
              <p:spPr bwMode="auto">
                <a:xfrm>
                  <a:off x="808" y="899"/>
                  <a:ext cx="19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06" name="Rectangle 233"/>
                <p:cNvSpPr>
                  <a:spLocks noChangeArrowheads="1"/>
                </p:cNvSpPr>
                <p:nvPr/>
              </p:nvSpPr>
              <p:spPr bwMode="auto">
                <a:xfrm>
                  <a:off x="808" y="889"/>
                  <a:ext cx="19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07" name="Freeform 234"/>
                <p:cNvSpPr>
                  <a:spLocks/>
                </p:cNvSpPr>
                <p:nvPr/>
              </p:nvSpPr>
              <p:spPr bwMode="auto">
                <a:xfrm>
                  <a:off x="808" y="876"/>
                  <a:ext cx="18" cy="16"/>
                </a:xfrm>
                <a:custGeom>
                  <a:avLst/>
                  <a:gdLst>
                    <a:gd name="T0" fmla="*/ 10 w 18"/>
                    <a:gd name="T1" fmla="*/ 0 h 16"/>
                    <a:gd name="T2" fmla="*/ 0 w 18"/>
                    <a:gd name="T3" fmla="*/ 8 h 16"/>
                    <a:gd name="T4" fmla="*/ 0 w 18"/>
                    <a:gd name="T5" fmla="*/ 13 h 16"/>
                    <a:gd name="T6" fmla="*/ 18 w 18"/>
                    <a:gd name="T7" fmla="*/ 13 h 16"/>
                    <a:gd name="T8" fmla="*/ 18 w 18"/>
                    <a:gd name="T9" fmla="*/ 8 h 16"/>
                    <a:gd name="T10" fmla="*/ 10 w 18"/>
                    <a:gd name="T11" fmla="*/ 16 h 16"/>
                    <a:gd name="T12" fmla="*/ 10 w 18"/>
                    <a:gd name="T13" fmla="*/ 0 h 16"/>
                    <a:gd name="T14" fmla="*/ 0 w 18"/>
                    <a:gd name="T15" fmla="*/ 0 h 16"/>
                    <a:gd name="T16" fmla="*/ 0 w 18"/>
                    <a:gd name="T17" fmla="*/ 8 h 16"/>
                    <a:gd name="T18" fmla="*/ 10 w 18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6"/>
                    <a:gd name="T32" fmla="*/ 18 w 18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6">
                      <a:moveTo>
                        <a:pt x="10" y="0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8" y="13"/>
                      </a:lnTo>
                      <a:lnTo>
                        <a:pt x="18" y="8"/>
                      </a:lnTo>
                      <a:lnTo>
                        <a:pt x="10" y="16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08" name="Freeform 235"/>
                <p:cNvSpPr>
                  <a:spLocks/>
                </p:cNvSpPr>
                <p:nvPr/>
              </p:nvSpPr>
              <p:spPr bwMode="auto">
                <a:xfrm>
                  <a:off x="818" y="876"/>
                  <a:ext cx="16" cy="16"/>
                </a:xfrm>
                <a:custGeom>
                  <a:avLst/>
                  <a:gdLst>
                    <a:gd name="T0" fmla="*/ 0 w 16"/>
                    <a:gd name="T1" fmla="*/ 8 h 16"/>
                    <a:gd name="T2" fmla="*/ 8 w 16"/>
                    <a:gd name="T3" fmla="*/ 0 h 16"/>
                    <a:gd name="T4" fmla="*/ 0 w 16"/>
                    <a:gd name="T5" fmla="*/ 0 h 16"/>
                    <a:gd name="T6" fmla="*/ 0 w 16"/>
                    <a:gd name="T7" fmla="*/ 16 h 16"/>
                    <a:gd name="T8" fmla="*/ 8 w 16"/>
                    <a:gd name="T9" fmla="*/ 16 h 16"/>
                    <a:gd name="T10" fmla="*/ 16 w 16"/>
                    <a:gd name="T11" fmla="*/ 8 h 16"/>
                    <a:gd name="T12" fmla="*/ 8 w 16"/>
                    <a:gd name="T13" fmla="*/ 16 h 16"/>
                    <a:gd name="T14" fmla="*/ 16 w 16"/>
                    <a:gd name="T15" fmla="*/ 16 h 16"/>
                    <a:gd name="T16" fmla="*/ 16 w 16"/>
                    <a:gd name="T17" fmla="*/ 8 h 16"/>
                    <a:gd name="T18" fmla="*/ 0 w 16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6"/>
                    <a:gd name="T32" fmla="*/ 16 w 16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6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8" y="16"/>
                      </a:ln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09" name="Rectangle 236"/>
                <p:cNvSpPr>
                  <a:spLocks noChangeArrowheads="1"/>
                </p:cNvSpPr>
                <p:nvPr/>
              </p:nvSpPr>
              <p:spPr bwMode="auto">
                <a:xfrm>
                  <a:off x="818" y="878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10" name="Freeform 237"/>
                <p:cNvSpPr>
                  <a:spLocks/>
                </p:cNvSpPr>
                <p:nvPr/>
              </p:nvSpPr>
              <p:spPr bwMode="auto">
                <a:xfrm>
                  <a:off x="818" y="865"/>
                  <a:ext cx="16" cy="13"/>
                </a:xfrm>
                <a:custGeom>
                  <a:avLst/>
                  <a:gdLst>
                    <a:gd name="T0" fmla="*/ 8 w 16"/>
                    <a:gd name="T1" fmla="*/ 0 h 13"/>
                    <a:gd name="T2" fmla="*/ 0 w 16"/>
                    <a:gd name="T3" fmla="*/ 5 h 13"/>
                    <a:gd name="T4" fmla="*/ 0 w 16"/>
                    <a:gd name="T5" fmla="*/ 13 h 13"/>
                    <a:gd name="T6" fmla="*/ 16 w 16"/>
                    <a:gd name="T7" fmla="*/ 13 h 13"/>
                    <a:gd name="T8" fmla="*/ 16 w 16"/>
                    <a:gd name="T9" fmla="*/ 5 h 13"/>
                    <a:gd name="T10" fmla="*/ 8 w 16"/>
                    <a:gd name="T11" fmla="*/ 13 h 13"/>
                    <a:gd name="T12" fmla="*/ 8 w 16"/>
                    <a:gd name="T13" fmla="*/ 0 h 13"/>
                    <a:gd name="T14" fmla="*/ 0 w 16"/>
                    <a:gd name="T15" fmla="*/ 0 h 13"/>
                    <a:gd name="T16" fmla="*/ 0 w 16"/>
                    <a:gd name="T17" fmla="*/ 5 h 13"/>
                    <a:gd name="T18" fmla="*/ 8 w 16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8" y="0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6" y="13"/>
                      </a:lnTo>
                      <a:lnTo>
                        <a:pt x="16" y="5"/>
                      </a:lnTo>
                      <a:lnTo>
                        <a:pt x="8" y="13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11" name="Freeform 238"/>
                <p:cNvSpPr>
                  <a:spLocks/>
                </p:cNvSpPr>
                <p:nvPr/>
              </p:nvSpPr>
              <p:spPr bwMode="auto">
                <a:xfrm>
                  <a:off x="823" y="865"/>
                  <a:ext cx="16" cy="13"/>
                </a:xfrm>
                <a:custGeom>
                  <a:avLst/>
                  <a:gdLst>
                    <a:gd name="T0" fmla="*/ 0 w 16"/>
                    <a:gd name="T1" fmla="*/ 5 h 13"/>
                    <a:gd name="T2" fmla="*/ 8 w 16"/>
                    <a:gd name="T3" fmla="*/ 0 h 13"/>
                    <a:gd name="T4" fmla="*/ 3 w 16"/>
                    <a:gd name="T5" fmla="*/ 0 h 13"/>
                    <a:gd name="T6" fmla="*/ 3 w 16"/>
                    <a:gd name="T7" fmla="*/ 13 h 13"/>
                    <a:gd name="T8" fmla="*/ 8 w 16"/>
                    <a:gd name="T9" fmla="*/ 13 h 13"/>
                    <a:gd name="T10" fmla="*/ 16 w 16"/>
                    <a:gd name="T11" fmla="*/ 5 h 13"/>
                    <a:gd name="T12" fmla="*/ 8 w 16"/>
                    <a:gd name="T13" fmla="*/ 13 h 13"/>
                    <a:gd name="T14" fmla="*/ 16 w 16"/>
                    <a:gd name="T15" fmla="*/ 13 h 13"/>
                    <a:gd name="T16" fmla="*/ 16 w 16"/>
                    <a:gd name="T17" fmla="*/ 5 h 13"/>
                    <a:gd name="T18" fmla="*/ 0 w 16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0" y="5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3"/>
                      </a:lnTo>
                      <a:lnTo>
                        <a:pt x="8" y="13"/>
                      </a:lnTo>
                      <a:lnTo>
                        <a:pt x="16" y="5"/>
                      </a:lnTo>
                      <a:lnTo>
                        <a:pt x="8" y="13"/>
                      </a:lnTo>
                      <a:lnTo>
                        <a:pt x="16" y="13"/>
                      </a:lnTo>
                      <a:lnTo>
                        <a:pt x="16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12" name="Freeform 239"/>
                <p:cNvSpPr>
                  <a:spLocks/>
                </p:cNvSpPr>
                <p:nvPr/>
              </p:nvSpPr>
              <p:spPr bwMode="auto">
                <a:xfrm>
                  <a:off x="823" y="855"/>
                  <a:ext cx="16" cy="15"/>
                </a:xfrm>
                <a:custGeom>
                  <a:avLst/>
                  <a:gdLst>
                    <a:gd name="T0" fmla="*/ 8 w 16"/>
                    <a:gd name="T1" fmla="*/ 0 h 15"/>
                    <a:gd name="T2" fmla="*/ 0 w 16"/>
                    <a:gd name="T3" fmla="*/ 10 h 15"/>
                    <a:gd name="T4" fmla="*/ 0 w 16"/>
                    <a:gd name="T5" fmla="*/ 15 h 15"/>
                    <a:gd name="T6" fmla="*/ 16 w 16"/>
                    <a:gd name="T7" fmla="*/ 15 h 15"/>
                    <a:gd name="T8" fmla="*/ 16 w 16"/>
                    <a:gd name="T9" fmla="*/ 10 h 15"/>
                    <a:gd name="T10" fmla="*/ 8 w 16"/>
                    <a:gd name="T11" fmla="*/ 15 h 15"/>
                    <a:gd name="T12" fmla="*/ 8 w 16"/>
                    <a:gd name="T13" fmla="*/ 0 h 15"/>
                    <a:gd name="T14" fmla="*/ 0 w 16"/>
                    <a:gd name="T15" fmla="*/ 0 h 15"/>
                    <a:gd name="T16" fmla="*/ 0 w 16"/>
                    <a:gd name="T17" fmla="*/ 10 h 15"/>
                    <a:gd name="T18" fmla="*/ 8 w 16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8" y="0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6" y="15"/>
                      </a:lnTo>
                      <a:lnTo>
                        <a:pt x="16" y="10"/>
                      </a:lnTo>
                      <a:lnTo>
                        <a:pt x="8" y="15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13" name="Freeform 240"/>
                <p:cNvSpPr>
                  <a:spLocks/>
                </p:cNvSpPr>
                <p:nvPr/>
              </p:nvSpPr>
              <p:spPr bwMode="auto">
                <a:xfrm>
                  <a:off x="831" y="855"/>
                  <a:ext cx="14" cy="15"/>
                </a:xfrm>
                <a:custGeom>
                  <a:avLst/>
                  <a:gdLst>
                    <a:gd name="T0" fmla="*/ 0 w 14"/>
                    <a:gd name="T1" fmla="*/ 10 h 15"/>
                    <a:gd name="T2" fmla="*/ 6 w 14"/>
                    <a:gd name="T3" fmla="*/ 0 h 15"/>
                    <a:gd name="T4" fmla="*/ 0 w 14"/>
                    <a:gd name="T5" fmla="*/ 0 h 15"/>
                    <a:gd name="T6" fmla="*/ 0 w 14"/>
                    <a:gd name="T7" fmla="*/ 15 h 15"/>
                    <a:gd name="T8" fmla="*/ 6 w 14"/>
                    <a:gd name="T9" fmla="*/ 15 h 15"/>
                    <a:gd name="T10" fmla="*/ 14 w 14"/>
                    <a:gd name="T11" fmla="*/ 10 h 15"/>
                    <a:gd name="T12" fmla="*/ 6 w 14"/>
                    <a:gd name="T13" fmla="*/ 15 h 15"/>
                    <a:gd name="T14" fmla="*/ 14 w 14"/>
                    <a:gd name="T15" fmla="*/ 15 h 15"/>
                    <a:gd name="T16" fmla="*/ 14 w 14"/>
                    <a:gd name="T17" fmla="*/ 10 h 15"/>
                    <a:gd name="T18" fmla="*/ 0 w 14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0" y="1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14" y="10"/>
                      </a:lnTo>
                      <a:lnTo>
                        <a:pt x="6" y="15"/>
                      </a:lnTo>
                      <a:lnTo>
                        <a:pt x="14" y="15"/>
                      </a:lnTo>
                      <a:lnTo>
                        <a:pt x="14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14" name="Freeform 241"/>
                <p:cNvSpPr>
                  <a:spLocks/>
                </p:cNvSpPr>
                <p:nvPr/>
              </p:nvSpPr>
              <p:spPr bwMode="auto">
                <a:xfrm>
                  <a:off x="831" y="855"/>
                  <a:ext cx="14" cy="10"/>
                </a:xfrm>
                <a:custGeom>
                  <a:avLst/>
                  <a:gdLst>
                    <a:gd name="T0" fmla="*/ 14 w 14"/>
                    <a:gd name="T1" fmla="*/ 0 h 10"/>
                    <a:gd name="T2" fmla="*/ 0 w 14"/>
                    <a:gd name="T3" fmla="*/ 0 h 10"/>
                    <a:gd name="T4" fmla="*/ 0 w 14"/>
                    <a:gd name="T5" fmla="*/ 10 h 10"/>
                    <a:gd name="T6" fmla="*/ 14 w 14"/>
                    <a:gd name="T7" fmla="*/ 10 h 10"/>
                    <a:gd name="T8" fmla="*/ 14 w 14"/>
                    <a:gd name="T9" fmla="*/ 0 h 10"/>
                    <a:gd name="T10" fmla="*/ 0 w 14"/>
                    <a:gd name="T11" fmla="*/ 0 h 10"/>
                    <a:gd name="T12" fmla="*/ 14 w 14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0"/>
                    <a:gd name="T23" fmla="*/ 14 w 14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0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15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1" y="855"/>
                  <a:ext cx="15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16" name="Rectangle 243"/>
                <p:cNvSpPr>
                  <a:spLocks noChangeArrowheads="1"/>
                </p:cNvSpPr>
                <p:nvPr/>
              </p:nvSpPr>
              <p:spPr bwMode="auto">
                <a:xfrm>
                  <a:off x="831" y="865"/>
                  <a:ext cx="15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17" name="Rectangle 244"/>
                <p:cNvSpPr>
                  <a:spLocks noChangeArrowheads="1"/>
                </p:cNvSpPr>
                <p:nvPr/>
              </p:nvSpPr>
              <p:spPr bwMode="auto">
                <a:xfrm>
                  <a:off x="831" y="870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18" name="Rectangle 245"/>
                <p:cNvSpPr>
                  <a:spLocks noChangeArrowheads="1"/>
                </p:cNvSpPr>
                <p:nvPr/>
              </p:nvSpPr>
              <p:spPr bwMode="auto">
                <a:xfrm>
                  <a:off x="831" y="878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19" name="Rectangle 246"/>
                <p:cNvSpPr>
                  <a:spLocks noChangeArrowheads="1"/>
                </p:cNvSpPr>
                <p:nvPr/>
              </p:nvSpPr>
              <p:spPr bwMode="auto">
                <a:xfrm>
                  <a:off x="831" y="884"/>
                  <a:ext cx="15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20" name="Freeform 247"/>
                <p:cNvSpPr>
                  <a:spLocks/>
                </p:cNvSpPr>
                <p:nvPr/>
              </p:nvSpPr>
              <p:spPr bwMode="auto">
                <a:xfrm>
                  <a:off x="831" y="889"/>
                  <a:ext cx="14" cy="15"/>
                </a:xfrm>
                <a:custGeom>
                  <a:avLst/>
                  <a:gdLst>
                    <a:gd name="T0" fmla="*/ 6 w 14"/>
                    <a:gd name="T1" fmla="*/ 0 h 15"/>
                    <a:gd name="T2" fmla="*/ 14 w 14"/>
                    <a:gd name="T3" fmla="*/ 10 h 15"/>
                    <a:gd name="T4" fmla="*/ 14 w 14"/>
                    <a:gd name="T5" fmla="*/ 0 h 15"/>
                    <a:gd name="T6" fmla="*/ 0 w 14"/>
                    <a:gd name="T7" fmla="*/ 0 h 15"/>
                    <a:gd name="T8" fmla="*/ 0 w 14"/>
                    <a:gd name="T9" fmla="*/ 10 h 15"/>
                    <a:gd name="T10" fmla="*/ 6 w 14"/>
                    <a:gd name="T11" fmla="*/ 15 h 15"/>
                    <a:gd name="T12" fmla="*/ 0 w 14"/>
                    <a:gd name="T13" fmla="*/ 10 h 15"/>
                    <a:gd name="T14" fmla="*/ 0 w 14"/>
                    <a:gd name="T15" fmla="*/ 15 h 15"/>
                    <a:gd name="T16" fmla="*/ 6 w 14"/>
                    <a:gd name="T17" fmla="*/ 15 h 15"/>
                    <a:gd name="T18" fmla="*/ 6 w 14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6" y="0"/>
                      </a:move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6" y="1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21" name="Freeform 248"/>
                <p:cNvSpPr>
                  <a:spLocks/>
                </p:cNvSpPr>
                <p:nvPr/>
              </p:nvSpPr>
              <p:spPr bwMode="auto">
                <a:xfrm>
                  <a:off x="837" y="889"/>
                  <a:ext cx="17" cy="15"/>
                </a:xfrm>
                <a:custGeom>
                  <a:avLst/>
                  <a:gdLst>
                    <a:gd name="T0" fmla="*/ 17 w 17"/>
                    <a:gd name="T1" fmla="*/ 10 h 15"/>
                    <a:gd name="T2" fmla="*/ 8 w 17"/>
                    <a:gd name="T3" fmla="*/ 0 h 15"/>
                    <a:gd name="T4" fmla="*/ 0 w 17"/>
                    <a:gd name="T5" fmla="*/ 0 h 15"/>
                    <a:gd name="T6" fmla="*/ 0 w 17"/>
                    <a:gd name="T7" fmla="*/ 15 h 15"/>
                    <a:gd name="T8" fmla="*/ 8 w 17"/>
                    <a:gd name="T9" fmla="*/ 15 h 15"/>
                    <a:gd name="T10" fmla="*/ 0 w 17"/>
                    <a:gd name="T11" fmla="*/ 10 h 15"/>
                    <a:gd name="T12" fmla="*/ 17 w 17"/>
                    <a:gd name="T13" fmla="*/ 10 h 15"/>
                    <a:gd name="T14" fmla="*/ 17 w 17"/>
                    <a:gd name="T15" fmla="*/ 0 h 15"/>
                    <a:gd name="T16" fmla="*/ 8 w 17"/>
                    <a:gd name="T17" fmla="*/ 0 h 15"/>
                    <a:gd name="T18" fmla="*/ 17 w 17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5"/>
                    <a:gd name="T32" fmla="*/ 17 w 17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5">
                      <a:moveTo>
                        <a:pt x="17" y="1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10"/>
                      </a:lnTo>
                      <a:lnTo>
                        <a:pt x="17" y="1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22" name="Rectangle 249"/>
                <p:cNvSpPr>
                  <a:spLocks noChangeArrowheads="1"/>
                </p:cNvSpPr>
                <p:nvPr/>
              </p:nvSpPr>
              <p:spPr bwMode="auto">
                <a:xfrm>
                  <a:off x="837" y="899"/>
                  <a:ext cx="19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23" name="Rectangle 250"/>
                <p:cNvSpPr>
                  <a:spLocks noChangeArrowheads="1"/>
                </p:cNvSpPr>
                <p:nvPr/>
              </p:nvSpPr>
              <p:spPr bwMode="auto">
                <a:xfrm>
                  <a:off x="837" y="904"/>
                  <a:ext cx="19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24" name="Freeform 251"/>
                <p:cNvSpPr>
                  <a:spLocks/>
                </p:cNvSpPr>
                <p:nvPr/>
              </p:nvSpPr>
              <p:spPr bwMode="auto">
                <a:xfrm>
                  <a:off x="837" y="909"/>
                  <a:ext cx="17" cy="17"/>
                </a:xfrm>
                <a:custGeom>
                  <a:avLst/>
                  <a:gdLst>
                    <a:gd name="T0" fmla="*/ 8 w 17"/>
                    <a:gd name="T1" fmla="*/ 0 h 17"/>
                    <a:gd name="T2" fmla="*/ 17 w 17"/>
                    <a:gd name="T3" fmla="*/ 11 h 17"/>
                    <a:gd name="T4" fmla="*/ 17 w 17"/>
                    <a:gd name="T5" fmla="*/ 3 h 17"/>
                    <a:gd name="T6" fmla="*/ 0 w 17"/>
                    <a:gd name="T7" fmla="*/ 3 h 17"/>
                    <a:gd name="T8" fmla="*/ 0 w 17"/>
                    <a:gd name="T9" fmla="*/ 11 h 17"/>
                    <a:gd name="T10" fmla="*/ 8 w 17"/>
                    <a:gd name="T11" fmla="*/ 17 h 17"/>
                    <a:gd name="T12" fmla="*/ 0 w 17"/>
                    <a:gd name="T13" fmla="*/ 11 h 17"/>
                    <a:gd name="T14" fmla="*/ 0 w 17"/>
                    <a:gd name="T15" fmla="*/ 17 h 17"/>
                    <a:gd name="T16" fmla="*/ 8 w 17"/>
                    <a:gd name="T17" fmla="*/ 17 h 17"/>
                    <a:gd name="T18" fmla="*/ 8 w 17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0"/>
                      </a:moveTo>
                      <a:lnTo>
                        <a:pt x="17" y="11"/>
                      </a:lnTo>
                      <a:lnTo>
                        <a:pt x="17" y="3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8" y="17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25" name="Freeform 252"/>
                <p:cNvSpPr>
                  <a:spLocks/>
                </p:cNvSpPr>
                <p:nvPr/>
              </p:nvSpPr>
              <p:spPr bwMode="auto">
                <a:xfrm>
                  <a:off x="845" y="909"/>
                  <a:ext cx="15" cy="17"/>
                </a:xfrm>
                <a:custGeom>
                  <a:avLst/>
                  <a:gdLst>
                    <a:gd name="T0" fmla="*/ 15 w 15"/>
                    <a:gd name="T1" fmla="*/ 11 h 17"/>
                    <a:gd name="T2" fmla="*/ 9 w 15"/>
                    <a:gd name="T3" fmla="*/ 0 h 17"/>
                    <a:gd name="T4" fmla="*/ 0 w 15"/>
                    <a:gd name="T5" fmla="*/ 0 h 17"/>
                    <a:gd name="T6" fmla="*/ 0 w 15"/>
                    <a:gd name="T7" fmla="*/ 17 h 17"/>
                    <a:gd name="T8" fmla="*/ 9 w 15"/>
                    <a:gd name="T9" fmla="*/ 17 h 17"/>
                    <a:gd name="T10" fmla="*/ 0 w 15"/>
                    <a:gd name="T11" fmla="*/ 11 h 17"/>
                    <a:gd name="T12" fmla="*/ 15 w 15"/>
                    <a:gd name="T13" fmla="*/ 11 h 17"/>
                    <a:gd name="T14" fmla="*/ 15 w 15"/>
                    <a:gd name="T15" fmla="*/ 0 h 17"/>
                    <a:gd name="T16" fmla="*/ 9 w 15"/>
                    <a:gd name="T17" fmla="*/ 0 h 17"/>
                    <a:gd name="T18" fmla="*/ 15 w 15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15" y="11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0" y="11"/>
                      </a:lnTo>
                      <a:lnTo>
                        <a:pt x="15" y="11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26" name="Rectangle 253"/>
                <p:cNvSpPr>
                  <a:spLocks noChangeArrowheads="1"/>
                </p:cNvSpPr>
                <p:nvPr/>
              </p:nvSpPr>
              <p:spPr bwMode="auto">
                <a:xfrm>
                  <a:off x="845" y="920"/>
                  <a:ext cx="16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27" name="Freeform 254"/>
                <p:cNvSpPr>
                  <a:spLocks/>
                </p:cNvSpPr>
                <p:nvPr/>
              </p:nvSpPr>
              <p:spPr bwMode="auto">
                <a:xfrm>
                  <a:off x="845" y="923"/>
                  <a:ext cx="15" cy="18"/>
                </a:xfrm>
                <a:custGeom>
                  <a:avLst/>
                  <a:gdLst>
                    <a:gd name="T0" fmla="*/ 9 w 15"/>
                    <a:gd name="T1" fmla="*/ 0 h 18"/>
                    <a:gd name="T2" fmla="*/ 15 w 15"/>
                    <a:gd name="T3" fmla="*/ 9 h 18"/>
                    <a:gd name="T4" fmla="*/ 15 w 15"/>
                    <a:gd name="T5" fmla="*/ 3 h 18"/>
                    <a:gd name="T6" fmla="*/ 0 w 15"/>
                    <a:gd name="T7" fmla="*/ 3 h 18"/>
                    <a:gd name="T8" fmla="*/ 0 w 15"/>
                    <a:gd name="T9" fmla="*/ 9 h 18"/>
                    <a:gd name="T10" fmla="*/ 9 w 15"/>
                    <a:gd name="T11" fmla="*/ 18 h 18"/>
                    <a:gd name="T12" fmla="*/ 0 w 15"/>
                    <a:gd name="T13" fmla="*/ 9 h 18"/>
                    <a:gd name="T14" fmla="*/ 0 w 15"/>
                    <a:gd name="T15" fmla="*/ 18 h 18"/>
                    <a:gd name="T16" fmla="*/ 9 w 15"/>
                    <a:gd name="T17" fmla="*/ 18 h 18"/>
                    <a:gd name="T18" fmla="*/ 9 w 15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9" y="0"/>
                      </a:moveTo>
                      <a:lnTo>
                        <a:pt x="15" y="9"/>
                      </a:lnTo>
                      <a:lnTo>
                        <a:pt x="15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9" y="1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28" name="Freeform 255"/>
                <p:cNvSpPr>
                  <a:spLocks/>
                </p:cNvSpPr>
                <p:nvPr/>
              </p:nvSpPr>
              <p:spPr bwMode="auto">
                <a:xfrm>
                  <a:off x="854" y="923"/>
                  <a:ext cx="14" cy="18"/>
                </a:xfrm>
                <a:custGeom>
                  <a:avLst/>
                  <a:gdLst>
                    <a:gd name="T0" fmla="*/ 14 w 14"/>
                    <a:gd name="T1" fmla="*/ 9 h 18"/>
                    <a:gd name="T2" fmla="*/ 6 w 14"/>
                    <a:gd name="T3" fmla="*/ 0 h 18"/>
                    <a:gd name="T4" fmla="*/ 0 w 14"/>
                    <a:gd name="T5" fmla="*/ 0 h 18"/>
                    <a:gd name="T6" fmla="*/ 0 w 14"/>
                    <a:gd name="T7" fmla="*/ 18 h 18"/>
                    <a:gd name="T8" fmla="*/ 6 w 14"/>
                    <a:gd name="T9" fmla="*/ 18 h 18"/>
                    <a:gd name="T10" fmla="*/ 0 w 14"/>
                    <a:gd name="T11" fmla="*/ 9 h 18"/>
                    <a:gd name="T12" fmla="*/ 14 w 14"/>
                    <a:gd name="T13" fmla="*/ 9 h 18"/>
                    <a:gd name="T14" fmla="*/ 14 w 14"/>
                    <a:gd name="T15" fmla="*/ 0 h 18"/>
                    <a:gd name="T16" fmla="*/ 6 w 14"/>
                    <a:gd name="T17" fmla="*/ 0 h 18"/>
                    <a:gd name="T18" fmla="*/ 14 w 14"/>
                    <a:gd name="T19" fmla="*/ 9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14" y="9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0" y="9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29" name="Rectangle 256"/>
                <p:cNvSpPr>
                  <a:spLocks noChangeArrowheads="1"/>
                </p:cNvSpPr>
                <p:nvPr/>
              </p:nvSpPr>
              <p:spPr bwMode="auto">
                <a:xfrm>
                  <a:off x="854" y="932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30" name="Rectangle 257"/>
                <p:cNvSpPr>
                  <a:spLocks noChangeArrowheads="1"/>
                </p:cNvSpPr>
                <p:nvPr/>
              </p:nvSpPr>
              <p:spPr bwMode="auto">
                <a:xfrm>
                  <a:off x="854" y="941"/>
                  <a:ext cx="15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31" name="Rectangle 258"/>
                <p:cNvSpPr>
                  <a:spLocks noChangeArrowheads="1"/>
                </p:cNvSpPr>
                <p:nvPr/>
              </p:nvSpPr>
              <p:spPr bwMode="auto">
                <a:xfrm>
                  <a:off x="854" y="946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32" name="Freeform 259"/>
                <p:cNvSpPr>
                  <a:spLocks/>
                </p:cNvSpPr>
                <p:nvPr/>
              </p:nvSpPr>
              <p:spPr bwMode="auto">
                <a:xfrm>
                  <a:off x="854" y="954"/>
                  <a:ext cx="14" cy="15"/>
                </a:xfrm>
                <a:custGeom>
                  <a:avLst/>
                  <a:gdLst>
                    <a:gd name="T0" fmla="*/ 6 w 14"/>
                    <a:gd name="T1" fmla="*/ 0 h 15"/>
                    <a:gd name="T2" fmla="*/ 14 w 14"/>
                    <a:gd name="T3" fmla="*/ 6 h 15"/>
                    <a:gd name="T4" fmla="*/ 14 w 14"/>
                    <a:gd name="T5" fmla="*/ 0 h 15"/>
                    <a:gd name="T6" fmla="*/ 0 w 14"/>
                    <a:gd name="T7" fmla="*/ 0 h 15"/>
                    <a:gd name="T8" fmla="*/ 0 w 14"/>
                    <a:gd name="T9" fmla="*/ 6 h 15"/>
                    <a:gd name="T10" fmla="*/ 6 w 14"/>
                    <a:gd name="T11" fmla="*/ 15 h 15"/>
                    <a:gd name="T12" fmla="*/ 0 w 14"/>
                    <a:gd name="T13" fmla="*/ 6 h 15"/>
                    <a:gd name="T14" fmla="*/ 0 w 14"/>
                    <a:gd name="T15" fmla="*/ 15 h 15"/>
                    <a:gd name="T16" fmla="*/ 6 w 14"/>
                    <a:gd name="T17" fmla="*/ 15 h 15"/>
                    <a:gd name="T18" fmla="*/ 6 w 14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6" y="0"/>
                      </a:move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5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33" name="Freeform 260"/>
                <p:cNvSpPr>
                  <a:spLocks/>
                </p:cNvSpPr>
                <p:nvPr/>
              </p:nvSpPr>
              <p:spPr bwMode="auto">
                <a:xfrm>
                  <a:off x="860" y="954"/>
                  <a:ext cx="13" cy="15"/>
                </a:xfrm>
                <a:custGeom>
                  <a:avLst/>
                  <a:gdLst>
                    <a:gd name="T0" fmla="*/ 13 w 13"/>
                    <a:gd name="T1" fmla="*/ 6 h 15"/>
                    <a:gd name="T2" fmla="*/ 8 w 13"/>
                    <a:gd name="T3" fmla="*/ 0 h 15"/>
                    <a:gd name="T4" fmla="*/ 0 w 13"/>
                    <a:gd name="T5" fmla="*/ 0 h 15"/>
                    <a:gd name="T6" fmla="*/ 0 w 13"/>
                    <a:gd name="T7" fmla="*/ 15 h 15"/>
                    <a:gd name="T8" fmla="*/ 8 w 13"/>
                    <a:gd name="T9" fmla="*/ 15 h 15"/>
                    <a:gd name="T10" fmla="*/ 0 w 13"/>
                    <a:gd name="T11" fmla="*/ 6 h 15"/>
                    <a:gd name="T12" fmla="*/ 13 w 13"/>
                    <a:gd name="T13" fmla="*/ 6 h 15"/>
                    <a:gd name="T14" fmla="*/ 13 w 13"/>
                    <a:gd name="T15" fmla="*/ 0 h 15"/>
                    <a:gd name="T16" fmla="*/ 8 w 13"/>
                    <a:gd name="T17" fmla="*/ 0 h 15"/>
                    <a:gd name="T18" fmla="*/ 13 w 13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13" y="6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6"/>
                      </a:lnTo>
                      <a:lnTo>
                        <a:pt x="13" y="6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34" name="Rectangle 261"/>
                <p:cNvSpPr>
                  <a:spLocks noChangeArrowheads="1"/>
                </p:cNvSpPr>
                <p:nvPr/>
              </p:nvSpPr>
              <p:spPr bwMode="auto">
                <a:xfrm>
                  <a:off x="860" y="961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35" name="Rectangle 262"/>
                <p:cNvSpPr>
                  <a:spLocks noChangeArrowheads="1"/>
                </p:cNvSpPr>
                <p:nvPr/>
              </p:nvSpPr>
              <p:spPr bwMode="auto">
                <a:xfrm>
                  <a:off x="860" y="969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36" name="Freeform 263"/>
                <p:cNvSpPr>
                  <a:spLocks/>
                </p:cNvSpPr>
                <p:nvPr/>
              </p:nvSpPr>
              <p:spPr bwMode="auto">
                <a:xfrm>
                  <a:off x="860" y="975"/>
                  <a:ext cx="13" cy="13"/>
                </a:xfrm>
                <a:custGeom>
                  <a:avLst/>
                  <a:gdLst>
                    <a:gd name="T0" fmla="*/ 8 w 13"/>
                    <a:gd name="T1" fmla="*/ 0 h 13"/>
                    <a:gd name="T2" fmla="*/ 13 w 13"/>
                    <a:gd name="T3" fmla="*/ 5 h 13"/>
                    <a:gd name="T4" fmla="*/ 13 w 13"/>
                    <a:gd name="T5" fmla="*/ 0 h 13"/>
                    <a:gd name="T6" fmla="*/ 0 w 13"/>
                    <a:gd name="T7" fmla="*/ 0 h 13"/>
                    <a:gd name="T8" fmla="*/ 0 w 13"/>
                    <a:gd name="T9" fmla="*/ 5 h 13"/>
                    <a:gd name="T10" fmla="*/ 8 w 13"/>
                    <a:gd name="T11" fmla="*/ 13 h 13"/>
                    <a:gd name="T12" fmla="*/ 0 w 13"/>
                    <a:gd name="T13" fmla="*/ 5 h 13"/>
                    <a:gd name="T14" fmla="*/ 0 w 13"/>
                    <a:gd name="T15" fmla="*/ 13 h 13"/>
                    <a:gd name="T16" fmla="*/ 8 w 13"/>
                    <a:gd name="T17" fmla="*/ 13 h 13"/>
                    <a:gd name="T18" fmla="*/ 8 w 13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8" y="0"/>
                      </a:move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37" name="Freeform 264"/>
                <p:cNvSpPr>
                  <a:spLocks/>
                </p:cNvSpPr>
                <p:nvPr/>
              </p:nvSpPr>
              <p:spPr bwMode="auto">
                <a:xfrm>
                  <a:off x="865" y="975"/>
                  <a:ext cx="14" cy="13"/>
                </a:xfrm>
                <a:custGeom>
                  <a:avLst/>
                  <a:gdLst>
                    <a:gd name="T0" fmla="*/ 14 w 14"/>
                    <a:gd name="T1" fmla="*/ 5 h 13"/>
                    <a:gd name="T2" fmla="*/ 8 w 14"/>
                    <a:gd name="T3" fmla="*/ 0 h 13"/>
                    <a:gd name="T4" fmla="*/ 3 w 14"/>
                    <a:gd name="T5" fmla="*/ 0 h 13"/>
                    <a:gd name="T6" fmla="*/ 3 w 14"/>
                    <a:gd name="T7" fmla="*/ 13 h 13"/>
                    <a:gd name="T8" fmla="*/ 8 w 14"/>
                    <a:gd name="T9" fmla="*/ 13 h 13"/>
                    <a:gd name="T10" fmla="*/ 0 w 14"/>
                    <a:gd name="T11" fmla="*/ 5 h 13"/>
                    <a:gd name="T12" fmla="*/ 14 w 14"/>
                    <a:gd name="T13" fmla="*/ 5 h 13"/>
                    <a:gd name="T14" fmla="*/ 14 w 14"/>
                    <a:gd name="T15" fmla="*/ 0 h 13"/>
                    <a:gd name="T16" fmla="*/ 8 w 14"/>
                    <a:gd name="T17" fmla="*/ 0 h 13"/>
                    <a:gd name="T18" fmla="*/ 14 w 14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14" y="5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3"/>
                      </a:lnTo>
                      <a:lnTo>
                        <a:pt x="8" y="13"/>
                      </a:ln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38" name="Freeform 265"/>
                <p:cNvSpPr>
                  <a:spLocks/>
                </p:cNvSpPr>
                <p:nvPr/>
              </p:nvSpPr>
              <p:spPr bwMode="auto">
                <a:xfrm>
                  <a:off x="865" y="980"/>
                  <a:ext cx="14" cy="14"/>
                </a:xfrm>
                <a:custGeom>
                  <a:avLst/>
                  <a:gdLst>
                    <a:gd name="T0" fmla="*/ 8 w 14"/>
                    <a:gd name="T1" fmla="*/ 0 h 14"/>
                    <a:gd name="T2" fmla="*/ 14 w 14"/>
                    <a:gd name="T3" fmla="*/ 8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8 h 14"/>
                    <a:gd name="T10" fmla="*/ 8 w 14"/>
                    <a:gd name="T11" fmla="*/ 14 h 14"/>
                    <a:gd name="T12" fmla="*/ 0 w 14"/>
                    <a:gd name="T13" fmla="*/ 8 h 14"/>
                    <a:gd name="T14" fmla="*/ 0 w 14"/>
                    <a:gd name="T15" fmla="*/ 14 h 14"/>
                    <a:gd name="T16" fmla="*/ 8 w 14"/>
                    <a:gd name="T17" fmla="*/ 14 h 14"/>
                    <a:gd name="T18" fmla="*/ 8 w 14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8" y="0"/>
                      </a:move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4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39" name="Freeform 266"/>
                <p:cNvSpPr>
                  <a:spLocks/>
                </p:cNvSpPr>
                <p:nvPr/>
              </p:nvSpPr>
              <p:spPr bwMode="auto">
                <a:xfrm>
                  <a:off x="873" y="980"/>
                  <a:ext cx="15" cy="14"/>
                </a:xfrm>
                <a:custGeom>
                  <a:avLst/>
                  <a:gdLst>
                    <a:gd name="T0" fmla="*/ 15 w 15"/>
                    <a:gd name="T1" fmla="*/ 8 h 14"/>
                    <a:gd name="T2" fmla="*/ 6 w 15"/>
                    <a:gd name="T3" fmla="*/ 0 h 14"/>
                    <a:gd name="T4" fmla="*/ 0 w 15"/>
                    <a:gd name="T5" fmla="*/ 0 h 14"/>
                    <a:gd name="T6" fmla="*/ 0 w 15"/>
                    <a:gd name="T7" fmla="*/ 14 h 14"/>
                    <a:gd name="T8" fmla="*/ 6 w 15"/>
                    <a:gd name="T9" fmla="*/ 14 h 14"/>
                    <a:gd name="T10" fmla="*/ 0 w 15"/>
                    <a:gd name="T11" fmla="*/ 8 h 14"/>
                    <a:gd name="T12" fmla="*/ 15 w 15"/>
                    <a:gd name="T13" fmla="*/ 8 h 14"/>
                    <a:gd name="T14" fmla="*/ 15 w 15"/>
                    <a:gd name="T15" fmla="*/ 0 h 14"/>
                    <a:gd name="T16" fmla="*/ 6 w 15"/>
                    <a:gd name="T17" fmla="*/ 0 h 14"/>
                    <a:gd name="T18" fmla="*/ 15 w 15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5" y="8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40" name="Freeform 267"/>
                <p:cNvSpPr>
                  <a:spLocks/>
                </p:cNvSpPr>
                <p:nvPr/>
              </p:nvSpPr>
              <p:spPr bwMode="auto">
                <a:xfrm>
                  <a:off x="873" y="988"/>
                  <a:ext cx="15" cy="15"/>
                </a:xfrm>
                <a:custGeom>
                  <a:avLst/>
                  <a:gdLst>
                    <a:gd name="T0" fmla="*/ 6 w 15"/>
                    <a:gd name="T1" fmla="*/ 0 h 15"/>
                    <a:gd name="T2" fmla="*/ 15 w 15"/>
                    <a:gd name="T3" fmla="*/ 6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6 h 15"/>
                    <a:gd name="T10" fmla="*/ 6 w 15"/>
                    <a:gd name="T11" fmla="*/ 15 h 15"/>
                    <a:gd name="T12" fmla="*/ 0 w 15"/>
                    <a:gd name="T13" fmla="*/ 6 h 15"/>
                    <a:gd name="T14" fmla="*/ 0 w 15"/>
                    <a:gd name="T15" fmla="*/ 15 h 15"/>
                    <a:gd name="T16" fmla="*/ 6 w 15"/>
                    <a:gd name="T17" fmla="*/ 15 h 15"/>
                    <a:gd name="T18" fmla="*/ 6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6" y="0"/>
                      </a:move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5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41" name="Freeform 268"/>
                <p:cNvSpPr>
                  <a:spLocks/>
                </p:cNvSpPr>
                <p:nvPr/>
              </p:nvSpPr>
              <p:spPr bwMode="auto">
                <a:xfrm>
                  <a:off x="879" y="988"/>
                  <a:ext cx="15" cy="15"/>
                </a:xfrm>
                <a:custGeom>
                  <a:avLst/>
                  <a:gdLst>
                    <a:gd name="T0" fmla="*/ 15 w 15"/>
                    <a:gd name="T1" fmla="*/ 6 h 15"/>
                    <a:gd name="T2" fmla="*/ 9 w 15"/>
                    <a:gd name="T3" fmla="*/ 0 h 15"/>
                    <a:gd name="T4" fmla="*/ 0 w 15"/>
                    <a:gd name="T5" fmla="*/ 0 h 15"/>
                    <a:gd name="T6" fmla="*/ 0 w 15"/>
                    <a:gd name="T7" fmla="*/ 15 h 15"/>
                    <a:gd name="T8" fmla="*/ 9 w 15"/>
                    <a:gd name="T9" fmla="*/ 15 h 15"/>
                    <a:gd name="T10" fmla="*/ 0 w 15"/>
                    <a:gd name="T11" fmla="*/ 6 h 15"/>
                    <a:gd name="T12" fmla="*/ 15 w 15"/>
                    <a:gd name="T13" fmla="*/ 6 h 15"/>
                    <a:gd name="T14" fmla="*/ 15 w 15"/>
                    <a:gd name="T15" fmla="*/ 0 h 15"/>
                    <a:gd name="T16" fmla="*/ 9 w 15"/>
                    <a:gd name="T17" fmla="*/ 0 h 15"/>
                    <a:gd name="T18" fmla="*/ 15 w 15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5" y="6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42" name="Rectangle 269"/>
                <p:cNvSpPr>
                  <a:spLocks noChangeArrowheads="1"/>
                </p:cNvSpPr>
                <p:nvPr/>
              </p:nvSpPr>
              <p:spPr bwMode="auto">
                <a:xfrm>
                  <a:off x="879" y="995"/>
                  <a:ext cx="16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43" name="Freeform 270"/>
                <p:cNvSpPr>
                  <a:spLocks/>
                </p:cNvSpPr>
                <p:nvPr/>
              </p:nvSpPr>
              <p:spPr bwMode="auto">
                <a:xfrm>
                  <a:off x="879" y="1000"/>
                  <a:ext cx="15" cy="17"/>
                </a:xfrm>
                <a:custGeom>
                  <a:avLst/>
                  <a:gdLst>
                    <a:gd name="T0" fmla="*/ 9 w 15"/>
                    <a:gd name="T1" fmla="*/ 0 h 17"/>
                    <a:gd name="T2" fmla="*/ 15 w 15"/>
                    <a:gd name="T3" fmla="*/ 8 h 17"/>
                    <a:gd name="T4" fmla="*/ 15 w 15"/>
                    <a:gd name="T5" fmla="*/ 3 h 17"/>
                    <a:gd name="T6" fmla="*/ 0 w 15"/>
                    <a:gd name="T7" fmla="*/ 3 h 17"/>
                    <a:gd name="T8" fmla="*/ 0 w 15"/>
                    <a:gd name="T9" fmla="*/ 8 h 17"/>
                    <a:gd name="T10" fmla="*/ 9 w 15"/>
                    <a:gd name="T11" fmla="*/ 17 h 17"/>
                    <a:gd name="T12" fmla="*/ 0 w 15"/>
                    <a:gd name="T13" fmla="*/ 8 h 17"/>
                    <a:gd name="T14" fmla="*/ 0 w 15"/>
                    <a:gd name="T15" fmla="*/ 17 h 17"/>
                    <a:gd name="T16" fmla="*/ 9 w 15"/>
                    <a:gd name="T17" fmla="*/ 17 h 17"/>
                    <a:gd name="T18" fmla="*/ 9 w 15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9" y="0"/>
                      </a:moveTo>
                      <a:lnTo>
                        <a:pt x="15" y="8"/>
                      </a:lnTo>
                      <a:lnTo>
                        <a:pt x="1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9" y="17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44" name="Freeform 271"/>
                <p:cNvSpPr>
                  <a:spLocks/>
                </p:cNvSpPr>
                <p:nvPr/>
              </p:nvSpPr>
              <p:spPr bwMode="auto">
                <a:xfrm>
                  <a:off x="888" y="1000"/>
                  <a:ext cx="14" cy="17"/>
                </a:xfrm>
                <a:custGeom>
                  <a:avLst/>
                  <a:gdLst>
                    <a:gd name="T0" fmla="*/ 14 w 14"/>
                    <a:gd name="T1" fmla="*/ 8 h 17"/>
                    <a:gd name="T2" fmla="*/ 6 w 14"/>
                    <a:gd name="T3" fmla="*/ 0 h 17"/>
                    <a:gd name="T4" fmla="*/ 0 w 14"/>
                    <a:gd name="T5" fmla="*/ 0 h 17"/>
                    <a:gd name="T6" fmla="*/ 0 w 14"/>
                    <a:gd name="T7" fmla="*/ 17 h 17"/>
                    <a:gd name="T8" fmla="*/ 6 w 14"/>
                    <a:gd name="T9" fmla="*/ 17 h 17"/>
                    <a:gd name="T10" fmla="*/ 0 w 14"/>
                    <a:gd name="T11" fmla="*/ 8 h 17"/>
                    <a:gd name="T12" fmla="*/ 14 w 14"/>
                    <a:gd name="T13" fmla="*/ 8 h 17"/>
                    <a:gd name="T14" fmla="*/ 14 w 14"/>
                    <a:gd name="T15" fmla="*/ 0 h 17"/>
                    <a:gd name="T16" fmla="*/ 6 w 14"/>
                    <a:gd name="T17" fmla="*/ 0 h 17"/>
                    <a:gd name="T18" fmla="*/ 14 w 14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14" y="8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45" name="Freeform 272"/>
                <p:cNvSpPr>
                  <a:spLocks/>
                </p:cNvSpPr>
                <p:nvPr/>
              </p:nvSpPr>
              <p:spPr bwMode="auto">
                <a:xfrm>
                  <a:off x="888" y="1008"/>
                  <a:ext cx="14" cy="14"/>
                </a:xfrm>
                <a:custGeom>
                  <a:avLst/>
                  <a:gdLst>
                    <a:gd name="T0" fmla="*/ 6 w 14"/>
                    <a:gd name="T1" fmla="*/ 0 h 14"/>
                    <a:gd name="T2" fmla="*/ 14 w 14"/>
                    <a:gd name="T3" fmla="*/ 6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6 h 14"/>
                    <a:gd name="T10" fmla="*/ 6 w 14"/>
                    <a:gd name="T11" fmla="*/ 14 h 14"/>
                    <a:gd name="T12" fmla="*/ 0 w 14"/>
                    <a:gd name="T13" fmla="*/ 6 h 14"/>
                    <a:gd name="T14" fmla="*/ 0 w 14"/>
                    <a:gd name="T15" fmla="*/ 14 h 14"/>
                    <a:gd name="T16" fmla="*/ 6 w 14"/>
                    <a:gd name="T17" fmla="*/ 14 h 14"/>
                    <a:gd name="T18" fmla="*/ 6 w 14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6" y="0"/>
                      </a:move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4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46" name="Freeform 273"/>
                <p:cNvSpPr>
                  <a:spLocks/>
                </p:cNvSpPr>
                <p:nvPr/>
              </p:nvSpPr>
              <p:spPr bwMode="auto">
                <a:xfrm>
                  <a:off x="894" y="1008"/>
                  <a:ext cx="13" cy="14"/>
                </a:xfrm>
                <a:custGeom>
                  <a:avLst/>
                  <a:gdLst>
                    <a:gd name="T0" fmla="*/ 13 w 13"/>
                    <a:gd name="T1" fmla="*/ 6 h 14"/>
                    <a:gd name="T2" fmla="*/ 8 w 13"/>
                    <a:gd name="T3" fmla="*/ 0 h 14"/>
                    <a:gd name="T4" fmla="*/ 0 w 13"/>
                    <a:gd name="T5" fmla="*/ 0 h 14"/>
                    <a:gd name="T6" fmla="*/ 0 w 13"/>
                    <a:gd name="T7" fmla="*/ 14 h 14"/>
                    <a:gd name="T8" fmla="*/ 8 w 13"/>
                    <a:gd name="T9" fmla="*/ 14 h 14"/>
                    <a:gd name="T10" fmla="*/ 0 w 13"/>
                    <a:gd name="T11" fmla="*/ 6 h 14"/>
                    <a:gd name="T12" fmla="*/ 13 w 13"/>
                    <a:gd name="T13" fmla="*/ 6 h 14"/>
                    <a:gd name="T14" fmla="*/ 13 w 13"/>
                    <a:gd name="T15" fmla="*/ 0 h 14"/>
                    <a:gd name="T16" fmla="*/ 8 w 13"/>
                    <a:gd name="T17" fmla="*/ 0 h 14"/>
                    <a:gd name="T18" fmla="*/ 13 w 13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13" y="6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6"/>
                      </a:lnTo>
                      <a:lnTo>
                        <a:pt x="13" y="6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47" name="Freeform 274"/>
                <p:cNvSpPr>
                  <a:spLocks/>
                </p:cNvSpPr>
                <p:nvPr/>
              </p:nvSpPr>
              <p:spPr bwMode="auto">
                <a:xfrm>
                  <a:off x="894" y="1014"/>
                  <a:ext cx="13" cy="13"/>
                </a:xfrm>
                <a:custGeom>
                  <a:avLst/>
                  <a:gdLst>
                    <a:gd name="T0" fmla="*/ 8 w 13"/>
                    <a:gd name="T1" fmla="*/ 0 h 13"/>
                    <a:gd name="T2" fmla="*/ 13 w 13"/>
                    <a:gd name="T3" fmla="*/ 8 h 13"/>
                    <a:gd name="T4" fmla="*/ 13 w 13"/>
                    <a:gd name="T5" fmla="*/ 0 h 13"/>
                    <a:gd name="T6" fmla="*/ 0 w 13"/>
                    <a:gd name="T7" fmla="*/ 0 h 13"/>
                    <a:gd name="T8" fmla="*/ 0 w 13"/>
                    <a:gd name="T9" fmla="*/ 8 h 13"/>
                    <a:gd name="T10" fmla="*/ 8 w 13"/>
                    <a:gd name="T11" fmla="*/ 13 h 13"/>
                    <a:gd name="T12" fmla="*/ 0 w 13"/>
                    <a:gd name="T13" fmla="*/ 8 h 13"/>
                    <a:gd name="T14" fmla="*/ 0 w 13"/>
                    <a:gd name="T15" fmla="*/ 13 h 13"/>
                    <a:gd name="T16" fmla="*/ 8 w 13"/>
                    <a:gd name="T17" fmla="*/ 13 h 13"/>
                    <a:gd name="T18" fmla="*/ 8 w 13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8" y="0"/>
                      </a:move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48" name="Rectangle 275"/>
                <p:cNvSpPr>
                  <a:spLocks noChangeArrowheads="1"/>
                </p:cNvSpPr>
                <p:nvPr/>
              </p:nvSpPr>
              <p:spPr bwMode="auto">
                <a:xfrm>
                  <a:off x="902" y="1014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49" name="Freeform 276"/>
                <p:cNvSpPr>
                  <a:spLocks/>
                </p:cNvSpPr>
                <p:nvPr/>
              </p:nvSpPr>
              <p:spPr bwMode="auto">
                <a:xfrm>
                  <a:off x="907" y="1014"/>
                  <a:ext cx="15" cy="13"/>
                </a:xfrm>
                <a:custGeom>
                  <a:avLst/>
                  <a:gdLst>
                    <a:gd name="T0" fmla="*/ 15 w 15"/>
                    <a:gd name="T1" fmla="*/ 8 h 13"/>
                    <a:gd name="T2" fmla="*/ 6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6 w 15"/>
                    <a:gd name="T9" fmla="*/ 13 h 13"/>
                    <a:gd name="T10" fmla="*/ 0 w 15"/>
                    <a:gd name="T11" fmla="*/ 8 h 13"/>
                    <a:gd name="T12" fmla="*/ 15 w 15"/>
                    <a:gd name="T13" fmla="*/ 8 h 13"/>
                    <a:gd name="T14" fmla="*/ 15 w 15"/>
                    <a:gd name="T15" fmla="*/ 0 h 13"/>
                    <a:gd name="T16" fmla="*/ 6 w 15"/>
                    <a:gd name="T17" fmla="*/ 0 h 13"/>
                    <a:gd name="T18" fmla="*/ 15 w 15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15" y="8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50" name="Freeform 277"/>
                <p:cNvSpPr>
                  <a:spLocks/>
                </p:cNvSpPr>
                <p:nvPr/>
              </p:nvSpPr>
              <p:spPr bwMode="auto">
                <a:xfrm>
                  <a:off x="907" y="1022"/>
                  <a:ext cx="15" cy="15"/>
                </a:xfrm>
                <a:custGeom>
                  <a:avLst/>
                  <a:gdLst>
                    <a:gd name="T0" fmla="*/ 6 w 15"/>
                    <a:gd name="T1" fmla="*/ 0 h 15"/>
                    <a:gd name="T2" fmla="*/ 15 w 15"/>
                    <a:gd name="T3" fmla="*/ 5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5 h 15"/>
                    <a:gd name="T10" fmla="*/ 6 w 15"/>
                    <a:gd name="T11" fmla="*/ 15 h 15"/>
                    <a:gd name="T12" fmla="*/ 0 w 15"/>
                    <a:gd name="T13" fmla="*/ 5 h 15"/>
                    <a:gd name="T14" fmla="*/ 0 w 15"/>
                    <a:gd name="T15" fmla="*/ 15 h 15"/>
                    <a:gd name="T16" fmla="*/ 6 w 15"/>
                    <a:gd name="T17" fmla="*/ 15 h 15"/>
                    <a:gd name="T18" fmla="*/ 6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6" y="0"/>
                      </a:move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1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51" name="Freeform 278"/>
                <p:cNvSpPr>
                  <a:spLocks/>
                </p:cNvSpPr>
                <p:nvPr/>
              </p:nvSpPr>
              <p:spPr bwMode="auto">
                <a:xfrm>
                  <a:off x="913" y="1022"/>
                  <a:ext cx="15" cy="15"/>
                </a:xfrm>
                <a:custGeom>
                  <a:avLst/>
                  <a:gdLst>
                    <a:gd name="T0" fmla="*/ 15 w 15"/>
                    <a:gd name="T1" fmla="*/ 5 h 15"/>
                    <a:gd name="T2" fmla="*/ 9 w 15"/>
                    <a:gd name="T3" fmla="*/ 0 h 15"/>
                    <a:gd name="T4" fmla="*/ 0 w 15"/>
                    <a:gd name="T5" fmla="*/ 0 h 15"/>
                    <a:gd name="T6" fmla="*/ 0 w 15"/>
                    <a:gd name="T7" fmla="*/ 15 h 15"/>
                    <a:gd name="T8" fmla="*/ 9 w 15"/>
                    <a:gd name="T9" fmla="*/ 15 h 15"/>
                    <a:gd name="T10" fmla="*/ 0 w 15"/>
                    <a:gd name="T11" fmla="*/ 5 h 15"/>
                    <a:gd name="T12" fmla="*/ 15 w 15"/>
                    <a:gd name="T13" fmla="*/ 5 h 15"/>
                    <a:gd name="T14" fmla="*/ 15 w 15"/>
                    <a:gd name="T15" fmla="*/ 0 h 15"/>
                    <a:gd name="T16" fmla="*/ 9 w 15"/>
                    <a:gd name="T17" fmla="*/ 0 h 15"/>
                    <a:gd name="T18" fmla="*/ 15 w 15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5" y="5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52" name="Freeform 279"/>
                <p:cNvSpPr>
                  <a:spLocks/>
                </p:cNvSpPr>
                <p:nvPr/>
              </p:nvSpPr>
              <p:spPr bwMode="auto">
                <a:xfrm>
                  <a:off x="913" y="1027"/>
                  <a:ext cx="15" cy="18"/>
                </a:xfrm>
                <a:custGeom>
                  <a:avLst/>
                  <a:gdLst>
                    <a:gd name="T0" fmla="*/ 9 w 15"/>
                    <a:gd name="T1" fmla="*/ 0 h 18"/>
                    <a:gd name="T2" fmla="*/ 15 w 15"/>
                    <a:gd name="T3" fmla="*/ 10 h 18"/>
                    <a:gd name="T4" fmla="*/ 15 w 15"/>
                    <a:gd name="T5" fmla="*/ 0 h 18"/>
                    <a:gd name="T6" fmla="*/ 0 w 15"/>
                    <a:gd name="T7" fmla="*/ 0 h 18"/>
                    <a:gd name="T8" fmla="*/ 0 w 15"/>
                    <a:gd name="T9" fmla="*/ 10 h 18"/>
                    <a:gd name="T10" fmla="*/ 9 w 15"/>
                    <a:gd name="T11" fmla="*/ 18 h 18"/>
                    <a:gd name="T12" fmla="*/ 0 w 15"/>
                    <a:gd name="T13" fmla="*/ 10 h 18"/>
                    <a:gd name="T14" fmla="*/ 0 w 15"/>
                    <a:gd name="T15" fmla="*/ 18 h 18"/>
                    <a:gd name="T16" fmla="*/ 9 w 15"/>
                    <a:gd name="T17" fmla="*/ 18 h 18"/>
                    <a:gd name="T18" fmla="*/ 9 w 15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9" y="0"/>
                      </a:move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9" y="18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9" y="1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53" name="Rectangle 280"/>
                <p:cNvSpPr>
                  <a:spLocks noChangeArrowheads="1"/>
                </p:cNvSpPr>
                <p:nvPr/>
              </p:nvSpPr>
              <p:spPr bwMode="auto">
                <a:xfrm>
                  <a:off x="922" y="1029"/>
                  <a:ext cx="7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54" name="Rectangle 281"/>
                <p:cNvSpPr>
                  <a:spLocks noChangeArrowheads="1"/>
                </p:cNvSpPr>
                <p:nvPr/>
              </p:nvSpPr>
              <p:spPr bwMode="auto">
                <a:xfrm>
                  <a:off x="928" y="1029"/>
                  <a:ext cx="9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55" name="Freeform 282"/>
                <p:cNvSpPr>
                  <a:spLocks/>
                </p:cNvSpPr>
                <p:nvPr/>
              </p:nvSpPr>
              <p:spPr bwMode="auto">
                <a:xfrm>
                  <a:off x="936" y="1027"/>
                  <a:ext cx="13" cy="18"/>
                </a:xfrm>
                <a:custGeom>
                  <a:avLst/>
                  <a:gdLst>
                    <a:gd name="T0" fmla="*/ 13 w 13"/>
                    <a:gd name="T1" fmla="*/ 10 h 18"/>
                    <a:gd name="T2" fmla="*/ 8 w 13"/>
                    <a:gd name="T3" fmla="*/ 0 h 18"/>
                    <a:gd name="T4" fmla="*/ 0 w 13"/>
                    <a:gd name="T5" fmla="*/ 0 h 18"/>
                    <a:gd name="T6" fmla="*/ 0 w 13"/>
                    <a:gd name="T7" fmla="*/ 18 h 18"/>
                    <a:gd name="T8" fmla="*/ 8 w 13"/>
                    <a:gd name="T9" fmla="*/ 18 h 18"/>
                    <a:gd name="T10" fmla="*/ 0 w 13"/>
                    <a:gd name="T11" fmla="*/ 10 h 18"/>
                    <a:gd name="T12" fmla="*/ 13 w 13"/>
                    <a:gd name="T13" fmla="*/ 10 h 18"/>
                    <a:gd name="T14" fmla="*/ 13 w 13"/>
                    <a:gd name="T15" fmla="*/ 0 h 18"/>
                    <a:gd name="T16" fmla="*/ 8 w 13"/>
                    <a:gd name="T17" fmla="*/ 0 h 18"/>
                    <a:gd name="T18" fmla="*/ 13 w 13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13" y="1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56" name="Freeform 283"/>
                <p:cNvSpPr>
                  <a:spLocks/>
                </p:cNvSpPr>
                <p:nvPr/>
              </p:nvSpPr>
              <p:spPr bwMode="auto">
                <a:xfrm>
                  <a:off x="936" y="1034"/>
                  <a:ext cx="13" cy="17"/>
                </a:xfrm>
                <a:custGeom>
                  <a:avLst/>
                  <a:gdLst>
                    <a:gd name="T0" fmla="*/ 8 w 13"/>
                    <a:gd name="T1" fmla="*/ 0 h 17"/>
                    <a:gd name="T2" fmla="*/ 13 w 13"/>
                    <a:gd name="T3" fmla="*/ 11 h 17"/>
                    <a:gd name="T4" fmla="*/ 13 w 13"/>
                    <a:gd name="T5" fmla="*/ 3 h 17"/>
                    <a:gd name="T6" fmla="*/ 0 w 13"/>
                    <a:gd name="T7" fmla="*/ 3 h 17"/>
                    <a:gd name="T8" fmla="*/ 0 w 13"/>
                    <a:gd name="T9" fmla="*/ 11 h 17"/>
                    <a:gd name="T10" fmla="*/ 8 w 13"/>
                    <a:gd name="T11" fmla="*/ 17 h 17"/>
                    <a:gd name="T12" fmla="*/ 0 w 13"/>
                    <a:gd name="T13" fmla="*/ 11 h 17"/>
                    <a:gd name="T14" fmla="*/ 0 w 13"/>
                    <a:gd name="T15" fmla="*/ 17 h 17"/>
                    <a:gd name="T16" fmla="*/ 8 w 13"/>
                    <a:gd name="T17" fmla="*/ 17 h 17"/>
                    <a:gd name="T18" fmla="*/ 8 w 13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7"/>
                    <a:gd name="T32" fmla="*/ 13 w 13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7">
                      <a:moveTo>
                        <a:pt x="8" y="0"/>
                      </a:moveTo>
                      <a:lnTo>
                        <a:pt x="13" y="11"/>
                      </a:lnTo>
                      <a:lnTo>
                        <a:pt x="13" y="3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8" y="17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57" name="Freeform 284"/>
                <p:cNvSpPr>
                  <a:spLocks/>
                </p:cNvSpPr>
                <p:nvPr/>
              </p:nvSpPr>
              <p:spPr bwMode="auto">
                <a:xfrm>
                  <a:off x="941" y="1034"/>
                  <a:ext cx="18" cy="17"/>
                </a:xfrm>
                <a:custGeom>
                  <a:avLst/>
                  <a:gdLst>
                    <a:gd name="T0" fmla="*/ 18 w 18"/>
                    <a:gd name="T1" fmla="*/ 11 h 17"/>
                    <a:gd name="T2" fmla="*/ 8 w 18"/>
                    <a:gd name="T3" fmla="*/ 0 h 17"/>
                    <a:gd name="T4" fmla="*/ 3 w 18"/>
                    <a:gd name="T5" fmla="*/ 0 h 17"/>
                    <a:gd name="T6" fmla="*/ 3 w 18"/>
                    <a:gd name="T7" fmla="*/ 17 h 17"/>
                    <a:gd name="T8" fmla="*/ 8 w 18"/>
                    <a:gd name="T9" fmla="*/ 17 h 17"/>
                    <a:gd name="T10" fmla="*/ 0 w 18"/>
                    <a:gd name="T11" fmla="*/ 11 h 17"/>
                    <a:gd name="T12" fmla="*/ 18 w 18"/>
                    <a:gd name="T13" fmla="*/ 11 h 17"/>
                    <a:gd name="T14" fmla="*/ 18 w 18"/>
                    <a:gd name="T15" fmla="*/ 0 h 17"/>
                    <a:gd name="T16" fmla="*/ 8 w 18"/>
                    <a:gd name="T17" fmla="*/ 0 h 17"/>
                    <a:gd name="T18" fmla="*/ 18 w 18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7"/>
                    <a:gd name="T32" fmla="*/ 18 w 18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7">
                      <a:moveTo>
                        <a:pt x="18" y="11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7"/>
                      </a:lnTo>
                      <a:lnTo>
                        <a:pt x="8" y="17"/>
                      </a:lnTo>
                      <a:lnTo>
                        <a:pt x="0" y="11"/>
                      </a:lnTo>
                      <a:lnTo>
                        <a:pt x="18" y="11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58" name="Freeform 285"/>
                <p:cNvSpPr>
                  <a:spLocks/>
                </p:cNvSpPr>
                <p:nvPr/>
              </p:nvSpPr>
              <p:spPr bwMode="auto">
                <a:xfrm>
                  <a:off x="941" y="1042"/>
                  <a:ext cx="18" cy="17"/>
                </a:xfrm>
                <a:custGeom>
                  <a:avLst/>
                  <a:gdLst>
                    <a:gd name="T0" fmla="*/ 8 w 18"/>
                    <a:gd name="T1" fmla="*/ 0 h 17"/>
                    <a:gd name="T2" fmla="*/ 18 w 18"/>
                    <a:gd name="T3" fmla="*/ 9 h 17"/>
                    <a:gd name="T4" fmla="*/ 18 w 18"/>
                    <a:gd name="T5" fmla="*/ 3 h 17"/>
                    <a:gd name="T6" fmla="*/ 0 w 18"/>
                    <a:gd name="T7" fmla="*/ 3 h 17"/>
                    <a:gd name="T8" fmla="*/ 0 w 18"/>
                    <a:gd name="T9" fmla="*/ 9 h 17"/>
                    <a:gd name="T10" fmla="*/ 8 w 18"/>
                    <a:gd name="T11" fmla="*/ 17 h 17"/>
                    <a:gd name="T12" fmla="*/ 0 w 18"/>
                    <a:gd name="T13" fmla="*/ 9 h 17"/>
                    <a:gd name="T14" fmla="*/ 0 w 18"/>
                    <a:gd name="T15" fmla="*/ 17 h 17"/>
                    <a:gd name="T16" fmla="*/ 8 w 18"/>
                    <a:gd name="T17" fmla="*/ 17 h 17"/>
                    <a:gd name="T18" fmla="*/ 8 w 18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7"/>
                    <a:gd name="T32" fmla="*/ 18 w 18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7">
                      <a:moveTo>
                        <a:pt x="8" y="0"/>
                      </a:moveTo>
                      <a:lnTo>
                        <a:pt x="18" y="9"/>
                      </a:lnTo>
                      <a:lnTo>
                        <a:pt x="18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8" y="17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59" name="Rectangle 286"/>
                <p:cNvSpPr>
                  <a:spLocks noChangeArrowheads="1"/>
                </p:cNvSpPr>
                <p:nvPr/>
              </p:nvSpPr>
              <p:spPr bwMode="auto">
                <a:xfrm>
                  <a:off x="951" y="1042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60" name="Rectangle 287"/>
                <p:cNvSpPr>
                  <a:spLocks noChangeArrowheads="1"/>
                </p:cNvSpPr>
                <p:nvPr/>
              </p:nvSpPr>
              <p:spPr bwMode="auto">
                <a:xfrm>
                  <a:off x="959" y="104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61" name="Freeform 288"/>
                <p:cNvSpPr>
                  <a:spLocks/>
                </p:cNvSpPr>
                <p:nvPr/>
              </p:nvSpPr>
              <p:spPr bwMode="auto">
                <a:xfrm>
                  <a:off x="964" y="1042"/>
                  <a:ext cx="14" cy="17"/>
                </a:xfrm>
                <a:custGeom>
                  <a:avLst/>
                  <a:gdLst>
                    <a:gd name="T0" fmla="*/ 14 w 14"/>
                    <a:gd name="T1" fmla="*/ 9 h 17"/>
                    <a:gd name="T2" fmla="*/ 6 w 14"/>
                    <a:gd name="T3" fmla="*/ 0 h 17"/>
                    <a:gd name="T4" fmla="*/ 0 w 14"/>
                    <a:gd name="T5" fmla="*/ 0 h 17"/>
                    <a:gd name="T6" fmla="*/ 0 w 14"/>
                    <a:gd name="T7" fmla="*/ 17 h 17"/>
                    <a:gd name="T8" fmla="*/ 6 w 14"/>
                    <a:gd name="T9" fmla="*/ 17 h 17"/>
                    <a:gd name="T10" fmla="*/ 0 w 14"/>
                    <a:gd name="T11" fmla="*/ 9 h 17"/>
                    <a:gd name="T12" fmla="*/ 14 w 14"/>
                    <a:gd name="T13" fmla="*/ 9 h 17"/>
                    <a:gd name="T14" fmla="*/ 14 w 14"/>
                    <a:gd name="T15" fmla="*/ 0 h 17"/>
                    <a:gd name="T16" fmla="*/ 6 w 14"/>
                    <a:gd name="T17" fmla="*/ 0 h 17"/>
                    <a:gd name="T18" fmla="*/ 14 w 14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14" y="9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0" y="9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62" name="Freeform 289"/>
                <p:cNvSpPr>
                  <a:spLocks/>
                </p:cNvSpPr>
                <p:nvPr/>
              </p:nvSpPr>
              <p:spPr bwMode="auto">
                <a:xfrm>
                  <a:off x="964" y="1051"/>
                  <a:ext cx="14" cy="14"/>
                </a:xfrm>
                <a:custGeom>
                  <a:avLst/>
                  <a:gdLst>
                    <a:gd name="T0" fmla="*/ 6 w 14"/>
                    <a:gd name="T1" fmla="*/ 0 h 14"/>
                    <a:gd name="T2" fmla="*/ 14 w 14"/>
                    <a:gd name="T3" fmla="*/ 5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5 h 14"/>
                    <a:gd name="T10" fmla="*/ 6 w 14"/>
                    <a:gd name="T11" fmla="*/ 14 h 14"/>
                    <a:gd name="T12" fmla="*/ 0 w 14"/>
                    <a:gd name="T13" fmla="*/ 5 h 14"/>
                    <a:gd name="T14" fmla="*/ 0 w 14"/>
                    <a:gd name="T15" fmla="*/ 14 h 14"/>
                    <a:gd name="T16" fmla="*/ 6 w 14"/>
                    <a:gd name="T17" fmla="*/ 14 h 14"/>
                    <a:gd name="T18" fmla="*/ 6 w 14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6" y="0"/>
                      </a:move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14"/>
                      </a:ln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63" name="Freeform 290"/>
                <p:cNvSpPr>
                  <a:spLocks/>
                </p:cNvSpPr>
                <p:nvPr/>
              </p:nvSpPr>
              <p:spPr bwMode="auto">
                <a:xfrm>
                  <a:off x="970" y="1051"/>
                  <a:ext cx="13" cy="14"/>
                </a:xfrm>
                <a:custGeom>
                  <a:avLst/>
                  <a:gdLst>
                    <a:gd name="T0" fmla="*/ 13 w 13"/>
                    <a:gd name="T1" fmla="*/ 5 h 14"/>
                    <a:gd name="T2" fmla="*/ 8 w 13"/>
                    <a:gd name="T3" fmla="*/ 0 h 14"/>
                    <a:gd name="T4" fmla="*/ 0 w 13"/>
                    <a:gd name="T5" fmla="*/ 0 h 14"/>
                    <a:gd name="T6" fmla="*/ 0 w 13"/>
                    <a:gd name="T7" fmla="*/ 14 h 14"/>
                    <a:gd name="T8" fmla="*/ 8 w 13"/>
                    <a:gd name="T9" fmla="*/ 14 h 14"/>
                    <a:gd name="T10" fmla="*/ 0 w 13"/>
                    <a:gd name="T11" fmla="*/ 5 h 14"/>
                    <a:gd name="T12" fmla="*/ 13 w 13"/>
                    <a:gd name="T13" fmla="*/ 5 h 14"/>
                    <a:gd name="T14" fmla="*/ 13 w 13"/>
                    <a:gd name="T15" fmla="*/ 0 h 14"/>
                    <a:gd name="T16" fmla="*/ 8 w 13"/>
                    <a:gd name="T17" fmla="*/ 0 h 14"/>
                    <a:gd name="T18" fmla="*/ 13 w 13"/>
                    <a:gd name="T19" fmla="*/ 5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13" y="5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5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64" name="Freeform 291"/>
                <p:cNvSpPr>
                  <a:spLocks/>
                </p:cNvSpPr>
                <p:nvPr/>
              </p:nvSpPr>
              <p:spPr bwMode="auto">
                <a:xfrm>
                  <a:off x="970" y="1056"/>
                  <a:ext cx="13" cy="15"/>
                </a:xfrm>
                <a:custGeom>
                  <a:avLst/>
                  <a:gdLst>
                    <a:gd name="T0" fmla="*/ 8 w 13"/>
                    <a:gd name="T1" fmla="*/ 0 h 15"/>
                    <a:gd name="T2" fmla="*/ 13 w 13"/>
                    <a:gd name="T3" fmla="*/ 9 h 15"/>
                    <a:gd name="T4" fmla="*/ 13 w 13"/>
                    <a:gd name="T5" fmla="*/ 0 h 15"/>
                    <a:gd name="T6" fmla="*/ 0 w 13"/>
                    <a:gd name="T7" fmla="*/ 0 h 15"/>
                    <a:gd name="T8" fmla="*/ 0 w 13"/>
                    <a:gd name="T9" fmla="*/ 9 h 15"/>
                    <a:gd name="T10" fmla="*/ 8 w 13"/>
                    <a:gd name="T11" fmla="*/ 15 h 15"/>
                    <a:gd name="T12" fmla="*/ 0 w 13"/>
                    <a:gd name="T13" fmla="*/ 9 h 15"/>
                    <a:gd name="T14" fmla="*/ 0 w 13"/>
                    <a:gd name="T15" fmla="*/ 15 h 15"/>
                    <a:gd name="T16" fmla="*/ 8 w 13"/>
                    <a:gd name="T17" fmla="*/ 15 h 15"/>
                    <a:gd name="T18" fmla="*/ 8 w 13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0"/>
                      </a:move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15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65" name="Rectangle 292"/>
                <p:cNvSpPr>
                  <a:spLocks noChangeArrowheads="1"/>
                </p:cNvSpPr>
                <p:nvPr/>
              </p:nvSpPr>
              <p:spPr bwMode="auto">
                <a:xfrm>
                  <a:off x="978" y="1056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66" name="Rectangle 293"/>
                <p:cNvSpPr>
                  <a:spLocks noChangeArrowheads="1"/>
                </p:cNvSpPr>
                <p:nvPr/>
              </p:nvSpPr>
              <p:spPr bwMode="auto">
                <a:xfrm>
                  <a:off x="985" y="1056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67" name="Freeform 294"/>
                <p:cNvSpPr>
                  <a:spLocks/>
                </p:cNvSpPr>
                <p:nvPr/>
              </p:nvSpPr>
              <p:spPr bwMode="auto">
                <a:xfrm>
                  <a:off x="990" y="1056"/>
                  <a:ext cx="13" cy="15"/>
                </a:xfrm>
                <a:custGeom>
                  <a:avLst/>
                  <a:gdLst>
                    <a:gd name="T0" fmla="*/ 13 w 13"/>
                    <a:gd name="T1" fmla="*/ 9 h 15"/>
                    <a:gd name="T2" fmla="*/ 8 w 13"/>
                    <a:gd name="T3" fmla="*/ 0 h 15"/>
                    <a:gd name="T4" fmla="*/ 3 w 13"/>
                    <a:gd name="T5" fmla="*/ 0 h 15"/>
                    <a:gd name="T6" fmla="*/ 3 w 13"/>
                    <a:gd name="T7" fmla="*/ 15 h 15"/>
                    <a:gd name="T8" fmla="*/ 8 w 13"/>
                    <a:gd name="T9" fmla="*/ 15 h 15"/>
                    <a:gd name="T10" fmla="*/ 0 w 13"/>
                    <a:gd name="T11" fmla="*/ 9 h 15"/>
                    <a:gd name="T12" fmla="*/ 13 w 13"/>
                    <a:gd name="T13" fmla="*/ 9 h 15"/>
                    <a:gd name="T14" fmla="*/ 13 w 13"/>
                    <a:gd name="T15" fmla="*/ 0 h 15"/>
                    <a:gd name="T16" fmla="*/ 8 w 13"/>
                    <a:gd name="T17" fmla="*/ 0 h 15"/>
                    <a:gd name="T18" fmla="*/ 13 w 13"/>
                    <a:gd name="T19" fmla="*/ 9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13" y="9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5"/>
                      </a:lnTo>
                      <a:lnTo>
                        <a:pt x="8" y="15"/>
                      </a:lnTo>
                      <a:lnTo>
                        <a:pt x="0" y="9"/>
                      </a:ln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68" name="Freeform 295"/>
                <p:cNvSpPr>
                  <a:spLocks/>
                </p:cNvSpPr>
                <p:nvPr/>
              </p:nvSpPr>
              <p:spPr bwMode="auto">
                <a:xfrm>
                  <a:off x="990" y="1065"/>
                  <a:ext cx="13" cy="14"/>
                </a:xfrm>
                <a:custGeom>
                  <a:avLst/>
                  <a:gdLst>
                    <a:gd name="T0" fmla="*/ 8 w 13"/>
                    <a:gd name="T1" fmla="*/ 0 h 14"/>
                    <a:gd name="T2" fmla="*/ 13 w 13"/>
                    <a:gd name="T3" fmla="*/ 6 h 14"/>
                    <a:gd name="T4" fmla="*/ 13 w 13"/>
                    <a:gd name="T5" fmla="*/ 0 h 14"/>
                    <a:gd name="T6" fmla="*/ 0 w 13"/>
                    <a:gd name="T7" fmla="*/ 0 h 14"/>
                    <a:gd name="T8" fmla="*/ 0 w 13"/>
                    <a:gd name="T9" fmla="*/ 6 h 14"/>
                    <a:gd name="T10" fmla="*/ 8 w 13"/>
                    <a:gd name="T11" fmla="*/ 14 h 14"/>
                    <a:gd name="T12" fmla="*/ 0 w 13"/>
                    <a:gd name="T13" fmla="*/ 6 h 14"/>
                    <a:gd name="T14" fmla="*/ 0 w 13"/>
                    <a:gd name="T15" fmla="*/ 14 h 14"/>
                    <a:gd name="T16" fmla="*/ 8 w 13"/>
                    <a:gd name="T17" fmla="*/ 14 h 14"/>
                    <a:gd name="T18" fmla="*/ 8 w 13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8" y="0"/>
                      </a:moveTo>
                      <a:lnTo>
                        <a:pt x="13" y="6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8" y="14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69" name="Freeform 296"/>
                <p:cNvSpPr>
                  <a:spLocks/>
                </p:cNvSpPr>
                <p:nvPr/>
              </p:nvSpPr>
              <p:spPr bwMode="auto">
                <a:xfrm>
                  <a:off x="998" y="1065"/>
                  <a:ext cx="14" cy="14"/>
                </a:xfrm>
                <a:custGeom>
                  <a:avLst/>
                  <a:gdLst>
                    <a:gd name="T0" fmla="*/ 14 w 14"/>
                    <a:gd name="T1" fmla="*/ 6 h 14"/>
                    <a:gd name="T2" fmla="*/ 5 w 14"/>
                    <a:gd name="T3" fmla="*/ 0 h 14"/>
                    <a:gd name="T4" fmla="*/ 0 w 14"/>
                    <a:gd name="T5" fmla="*/ 0 h 14"/>
                    <a:gd name="T6" fmla="*/ 0 w 14"/>
                    <a:gd name="T7" fmla="*/ 14 h 14"/>
                    <a:gd name="T8" fmla="*/ 5 w 14"/>
                    <a:gd name="T9" fmla="*/ 14 h 14"/>
                    <a:gd name="T10" fmla="*/ 0 w 14"/>
                    <a:gd name="T11" fmla="*/ 6 h 14"/>
                    <a:gd name="T12" fmla="*/ 14 w 14"/>
                    <a:gd name="T13" fmla="*/ 6 h 14"/>
                    <a:gd name="T14" fmla="*/ 14 w 14"/>
                    <a:gd name="T15" fmla="*/ 0 h 14"/>
                    <a:gd name="T16" fmla="*/ 5 w 14"/>
                    <a:gd name="T17" fmla="*/ 0 h 14"/>
                    <a:gd name="T18" fmla="*/ 14 w 14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14" y="6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0" y="6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70" name="Freeform 297"/>
                <p:cNvSpPr>
                  <a:spLocks/>
                </p:cNvSpPr>
                <p:nvPr/>
              </p:nvSpPr>
              <p:spPr bwMode="auto">
                <a:xfrm>
                  <a:off x="998" y="1071"/>
                  <a:ext cx="14" cy="13"/>
                </a:xfrm>
                <a:custGeom>
                  <a:avLst/>
                  <a:gdLst>
                    <a:gd name="T0" fmla="*/ 5 w 14"/>
                    <a:gd name="T1" fmla="*/ 0 h 13"/>
                    <a:gd name="T2" fmla="*/ 14 w 14"/>
                    <a:gd name="T3" fmla="*/ 8 h 13"/>
                    <a:gd name="T4" fmla="*/ 14 w 14"/>
                    <a:gd name="T5" fmla="*/ 0 h 13"/>
                    <a:gd name="T6" fmla="*/ 0 w 14"/>
                    <a:gd name="T7" fmla="*/ 0 h 13"/>
                    <a:gd name="T8" fmla="*/ 0 w 14"/>
                    <a:gd name="T9" fmla="*/ 8 h 13"/>
                    <a:gd name="T10" fmla="*/ 5 w 14"/>
                    <a:gd name="T11" fmla="*/ 13 h 13"/>
                    <a:gd name="T12" fmla="*/ 0 w 14"/>
                    <a:gd name="T13" fmla="*/ 8 h 13"/>
                    <a:gd name="T14" fmla="*/ 0 w 14"/>
                    <a:gd name="T15" fmla="*/ 13 h 13"/>
                    <a:gd name="T16" fmla="*/ 5 w 14"/>
                    <a:gd name="T17" fmla="*/ 13 h 13"/>
                    <a:gd name="T18" fmla="*/ 5 w 14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5" y="0"/>
                      </a:move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5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71" name="Rectangle 298"/>
                <p:cNvSpPr>
                  <a:spLocks noChangeArrowheads="1"/>
                </p:cNvSpPr>
                <p:nvPr/>
              </p:nvSpPr>
              <p:spPr bwMode="auto">
                <a:xfrm>
                  <a:off x="1003" y="1071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72" name="Rectangle 299"/>
                <p:cNvSpPr>
                  <a:spLocks noChangeArrowheads="1"/>
                </p:cNvSpPr>
                <p:nvPr/>
              </p:nvSpPr>
              <p:spPr bwMode="auto">
                <a:xfrm>
                  <a:off x="1012" y="1071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73" name="Rectangle 300"/>
                <p:cNvSpPr>
                  <a:spLocks noChangeArrowheads="1"/>
                </p:cNvSpPr>
                <p:nvPr/>
              </p:nvSpPr>
              <p:spPr bwMode="auto">
                <a:xfrm>
                  <a:off x="1018" y="1071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74" name="Freeform 301"/>
                <p:cNvSpPr>
                  <a:spLocks/>
                </p:cNvSpPr>
                <p:nvPr/>
              </p:nvSpPr>
              <p:spPr bwMode="auto">
                <a:xfrm>
                  <a:off x="1024" y="1071"/>
                  <a:ext cx="16" cy="13"/>
                </a:xfrm>
                <a:custGeom>
                  <a:avLst/>
                  <a:gdLst>
                    <a:gd name="T0" fmla="*/ 16 w 16"/>
                    <a:gd name="T1" fmla="*/ 8 h 13"/>
                    <a:gd name="T2" fmla="*/ 8 w 16"/>
                    <a:gd name="T3" fmla="*/ 0 h 13"/>
                    <a:gd name="T4" fmla="*/ 3 w 16"/>
                    <a:gd name="T5" fmla="*/ 0 h 13"/>
                    <a:gd name="T6" fmla="*/ 3 w 16"/>
                    <a:gd name="T7" fmla="*/ 13 h 13"/>
                    <a:gd name="T8" fmla="*/ 8 w 16"/>
                    <a:gd name="T9" fmla="*/ 13 h 13"/>
                    <a:gd name="T10" fmla="*/ 0 w 16"/>
                    <a:gd name="T11" fmla="*/ 8 h 13"/>
                    <a:gd name="T12" fmla="*/ 16 w 16"/>
                    <a:gd name="T13" fmla="*/ 8 h 13"/>
                    <a:gd name="T14" fmla="*/ 16 w 16"/>
                    <a:gd name="T15" fmla="*/ 0 h 13"/>
                    <a:gd name="T16" fmla="*/ 8 w 16"/>
                    <a:gd name="T17" fmla="*/ 0 h 13"/>
                    <a:gd name="T18" fmla="*/ 16 w 16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16" y="8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3"/>
                      </a:lnTo>
                      <a:lnTo>
                        <a:pt x="8" y="13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75" name="Freeform 302"/>
                <p:cNvSpPr>
                  <a:spLocks/>
                </p:cNvSpPr>
                <p:nvPr/>
              </p:nvSpPr>
              <p:spPr bwMode="auto">
                <a:xfrm>
                  <a:off x="1024" y="1079"/>
                  <a:ext cx="16" cy="14"/>
                </a:xfrm>
                <a:custGeom>
                  <a:avLst/>
                  <a:gdLst>
                    <a:gd name="T0" fmla="*/ 8 w 16"/>
                    <a:gd name="T1" fmla="*/ 0 h 14"/>
                    <a:gd name="T2" fmla="*/ 16 w 16"/>
                    <a:gd name="T3" fmla="*/ 5 h 14"/>
                    <a:gd name="T4" fmla="*/ 16 w 16"/>
                    <a:gd name="T5" fmla="*/ 0 h 14"/>
                    <a:gd name="T6" fmla="*/ 0 w 16"/>
                    <a:gd name="T7" fmla="*/ 0 h 14"/>
                    <a:gd name="T8" fmla="*/ 0 w 16"/>
                    <a:gd name="T9" fmla="*/ 5 h 14"/>
                    <a:gd name="T10" fmla="*/ 8 w 16"/>
                    <a:gd name="T11" fmla="*/ 14 h 14"/>
                    <a:gd name="T12" fmla="*/ 0 w 16"/>
                    <a:gd name="T13" fmla="*/ 5 h 14"/>
                    <a:gd name="T14" fmla="*/ 0 w 16"/>
                    <a:gd name="T15" fmla="*/ 14 h 14"/>
                    <a:gd name="T16" fmla="*/ 8 w 16"/>
                    <a:gd name="T17" fmla="*/ 14 h 14"/>
                    <a:gd name="T18" fmla="*/ 8 w 16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8" y="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4"/>
                      </a:ln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76" name="Rectangle 303"/>
                <p:cNvSpPr>
                  <a:spLocks noChangeArrowheads="1"/>
                </p:cNvSpPr>
                <p:nvPr/>
              </p:nvSpPr>
              <p:spPr bwMode="auto">
                <a:xfrm>
                  <a:off x="1032" y="107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77" name="Rectangle 304"/>
                <p:cNvSpPr>
                  <a:spLocks noChangeArrowheads="1"/>
                </p:cNvSpPr>
                <p:nvPr/>
              </p:nvSpPr>
              <p:spPr bwMode="auto">
                <a:xfrm>
                  <a:off x="1037" y="1079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78" name="Freeform 305"/>
                <p:cNvSpPr>
                  <a:spLocks/>
                </p:cNvSpPr>
                <p:nvPr/>
              </p:nvSpPr>
              <p:spPr bwMode="auto">
                <a:xfrm>
                  <a:off x="1046" y="1079"/>
                  <a:ext cx="14" cy="14"/>
                </a:xfrm>
                <a:custGeom>
                  <a:avLst/>
                  <a:gdLst>
                    <a:gd name="T0" fmla="*/ 14 w 14"/>
                    <a:gd name="T1" fmla="*/ 5 h 14"/>
                    <a:gd name="T2" fmla="*/ 5 w 14"/>
                    <a:gd name="T3" fmla="*/ 0 h 14"/>
                    <a:gd name="T4" fmla="*/ 0 w 14"/>
                    <a:gd name="T5" fmla="*/ 0 h 14"/>
                    <a:gd name="T6" fmla="*/ 0 w 14"/>
                    <a:gd name="T7" fmla="*/ 14 h 14"/>
                    <a:gd name="T8" fmla="*/ 5 w 14"/>
                    <a:gd name="T9" fmla="*/ 14 h 14"/>
                    <a:gd name="T10" fmla="*/ 0 w 14"/>
                    <a:gd name="T11" fmla="*/ 5 h 14"/>
                    <a:gd name="T12" fmla="*/ 14 w 14"/>
                    <a:gd name="T13" fmla="*/ 5 h 14"/>
                    <a:gd name="T14" fmla="*/ 14 w 14"/>
                    <a:gd name="T15" fmla="*/ 0 h 14"/>
                    <a:gd name="T16" fmla="*/ 5 w 14"/>
                    <a:gd name="T17" fmla="*/ 0 h 14"/>
                    <a:gd name="T18" fmla="*/ 14 w 14"/>
                    <a:gd name="T19" fmla="*/ 5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14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79" name="Freeform 306"/>
                <p:cNvSpPr>
                  <a:spLocks/>
                </p:cNvSpPr>
                <p:nvPr/>
              </p:nvSpPr>
              <p:spPr bwMode="auto">
                <a:xfrm>
                  <a:off x="1046" y="1084"/>
                  <a:ext cx="14" cy="15"/>
                </a:xfrm>
                <a:custGeom>
                  <a:avLst/>
                  <a:gdLst>
                    <a:gd name="T0" fmla="*/ 5 w 14"/>
                    <a:gd name="T1" fmla="*/ 0 h 15"/>
                    <a:gd name="T2" fmla="*/ 14 w 14"/>
                    <a:gd name="T3" fmla="*/ 9 h 15"/>
                    <a:gd name="T4" fmla="*/ 14 w 14"/>
                    <a:gd name="T5" fmla="*/ 0 h 15"/>
                    <a:gd name="T6" fmla="*/ 0 w 14"/>
                    <a:gd name="T7" fmla="*/ 0 h 15"/>
                    <a:gd name="T8" fmla="*/ 0 w 14"/>
                    <a:gd name="T9" fmla="*/ 9 h 15"/>
                    <a:gd name="T10" fmla="*/ 5 w 14"/>
                    <a:gd name="T11" fmla="*/ 15 h 15"/>
                    <a:gd name="T12" fmla="*/ 0 w 14"/>
                    <a:gd name="T13" fmla="*/ 9 h 15"/>
                    <a:gd name="T14" fmla="*/ 0 w 14"/>
                    <a:gd name="T15" fmla="*/ 15 h 15"/>
                    <a:gd name="T16" fmla="*/ 5 w 14"/>
                    <a:gd name="T17" fmla="*/ 15 h 15"/>
                    <a:gd name="T18" fmla="*/ 5 w 14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5" y="0"/>
                      </a:move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15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0" name="Rectangle 307"/>
                <p:cNvSpPr>
                  <a:spLocks noChangeArrowheads="1"/>
                </p:cNvSpPr>
                <p:nvPr/>
              </p:nvSpPr>
              <p:spPr bwMode="auto">
                <a:xfrm>
                  <a:off x="1052" y="1084"/>
                  <a:ext cx="10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1" name="Rectangle 308"/>
                <p:cNvSpPr>
                  <a:spLocks noChangeArrowheads="1"/>
                </p:cNvSpPr>
                <p:nvPr/>
              </p:nvSpPr>
              <p:spPr bwMode="auto">
                <a:xfrm>
                  <a:off x="1060" y="1084"/>
                  <a:ext cx="10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2" name="Freeform 309"/>
                <p:cNvSpPr>
                  <a:spLocks/>
                </p:cNvSpPr>
                <p:nvPr/>
              </p:nvSpPr>
              <p:spPr bwMode="auto">
                <a:xfrm>
                  <a:off x="1066" y="1084"/>
                  <a:ext cx="16" cy="15"/>
                </a:xfrm>
                <a:custGeom>
                  <a:avLst/>
                  <a:gdLst>
                    <a:gd name="T0" fmla="*/ 16 w 16"/>
                    <a:gd name="T1" fmla="*/ 9 h 15"/>
                    <a:gd name="T2" fmla="*/ 8 w 16"/>
                    <a:gd name="T3" fmla="*/ 0 h 15"/>
                    <a:gd name="T4" fmla="*/ 3 w 16"/>
                    <a:gd name="T5" fmla="*/ 0 h 15"/>
                    <a:gd name="T6" fmla="*/ 3 w 16"/>
                    <a:gd name="T7" fmla="*/ 15 h 15"/>
                    <a:gd name="T8" fmla="*/ 8 w 16"/>
                    <a:gd name="T9" fmla="*/ 15 h 15"/>
                    <a:gd name="T10" fmla="*/ 0 w 16"/>
                    <a:gd name="T11" fmla="*/ 9 h 15"/>
                    <a:gd name="T12" fmla="*/ 16 w 16"/>
                    <a:gd name="T13" fmla="*/ 9 h 15"/>
                    <a:gd name="T14" fmla="*/ 16 w 16"/>
                    <a:gd name="T15" fmla="*/ 0 h 15"/>
                    <a:gd name="T16" fmla="*/ 8 w 16"/>
                    <a:gd name="T17" fmla="*/ 0 h 15"/>
                    <a:gd name="T18" fmla="*/ 16 w 16"/>
                    <a:gd name="T19" fmla="*/ 9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16" y="9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5"/>
                      </a:lnTo>
                      <a:lnTo>
                        <a:pt x="8" y="15"/>
                      </a:lnTo>
                      <a:lnTo>
                        <a:pt x="0" y="9"/>
                      </a:lnTo>
                      <a:lnTo>
                        <a:pt x="16" y="9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3" name="Freeform 310"/>
                <p:cNvSpPr>
                  <a:spLocks/>
                </p:cNvSpPr>
                <p:nvPr/>
              </p:nvSpPr>
              <p:spPr bwMode="auto">
                <a:xfrm>
                  <a:off x="1066" y="1090"/>
                  <a:ext cx="16" cy="18"/>
                </a:xfrm>
                <a:custGeom>
                  <a:avLst/>
                  <a:gdLst>
                    <a:gd name="T0" fmla="*/ 8 w 16"/>
                    <a:gd name="T1" fmla="*/ 0 h 18"/>
                    <a:gd name="T2" fmla="*/ 16 w 16"/>
                    <a:gd name="T3" fmla="*/ 9 h 18"/>
                    <a:gd name="T4" fmla="*/ 16 w 16"/>
                    <a:gd name="T5" fmla="*/ 3 h 18"/>
                    <a:gd name="T6" fmla="*/ 0 w 16"/>
                    <a:gd name="T7" fmla="*/ 3 h 18"/>
                    <a:gd name="T8" fmla="*/ 0 w 16"/>
                    <a:gd name="T9" fmla="*/ 9 h 18"/>
                    <a:gd name="T10" fmla="*/ 8 w 16"/>
                    <a:gd name="T11" fmla="*/ 18 h 18"/>
                    <a:gd name="T12" fmla="*/ 0 w 16"/>
                    <a:gd name="T13" fmla="*/ 9 h 18"/>
                    <a:gd name="T14" fmla="*/ 0 w 16"/>
                    <a:gd name="T15" fmla="*/ 18 h 18"/>
                    <a:gd name="T16" fmla="*/ 8 w 16"/>
                    <a:gd name="T17" fmla="*/ 18 h 18"/>
                    <a:gd name="T18" fmla="*/ 8 w 16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8"/>
                    <a:gd name="T32" fmla="*/ 16 w 16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8">
                      <a:moveTo>
                        <a:pt x="8" y="0"/>
                      </a:moveTo>
                      <a:lnTo>
                        <a:pt x="16" y="9"/>
                      </a:lnTo>
                      <a:lnTo>
                        <a:pt x="16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8" y="18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4" name="Rectangle 311"/>
                <p:cNvSpPr>
                  <a:spLocks noChangeArrowheads="1"/>
                </p:cNvSpPr>
                <p:nvPr/>
              </p:nvSpPr>
              <p:spPr bwMode="auto">
                <a:xfrm>
                  <a:off x="1074" y="1090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5" name="Freeform 312"/>
                <p:cNvSpPr>
                  <a:spLocks/>
                </p:cNvSpPr>
                <p:nvPr/>
              </p:nvSpPr>
              <p:spPr bwMode="auto">
                <a:xfrm>
                  <a:off x="1079" y="1090"/>
                  <a:ext cx="15" cy="18"/>
                </a:xfrm>
                <a:custGeom>
                  <a:avLst/>
                  <a:gdLst>
                    <a:gd name="T0" fmla="*/ 15 w 15"/>
                    <a:gd name="T1" fmla="*/ 9 h 18"/>
                    <a:gd name="T2" fmla="*/ 10 w 15"/>
                    <a:gd name="T3" fmla="*/ 0 h 18"/>
                    <a:gd name="T4" fmla="*/ 3 w 15"/>
                    <a:gd name="T5" fmla="*/ 0 h 18"/>
                    <a:gd name="T6" fmla="*/ 3 w 15"/>
                    <a:gd name="T7" fmla="*/ 18 h 18"/>
                    <a:gd name="T8" fmla="*/ 10 w 15"/>
                    <a:gd name="T9" fmla="*/ 18 h 18"/>
                    <a:gd name="T10" fmla="*/ 0 w 15"/>
                    <a:gd name="T11" fmla="*/ 9 h 18"/>
                    <a:gd name="T12" fmla="*/ 15 w 15"/>
                    <a:gd name="T13" fmla="*/ 9 h 18"/>
                    <a:gd name="T14" fmla="*/ 15 w 15"/>
                    <a:gd name="T15" fmla="*/ 0 h 18"/>
                    <a:gd name="T16" fmla="*/ 10 w 15"/>
                    <a:gd name="T17" fmla="*/ 0 h 18"/>
                    <a:gd name="T18" fmla="*/ 15 w 15"/>
                    <a:gd name="T19" fmla="*/ 9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15" y="9"/>
                      </a:move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3" y="18"/>
                      </a:lnTo>
                      <a:lnTo>
                        <a:pt x="10" y="18"/>
                      </a:lnTo>
                      <a:lnTo>
                        <a:pt x="0" y="9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6" name="Freeform 313"/>
                <p:cNvSpPr>
                  <a:spLocks/>
                </p:cNvSpPr>
                <p:nvPr/>
              </p:nvSpPr>
              <p:spPr bwMode="auto">
                <a:xfrm>
                  <a:off x="1079" y="1099"/>
                  <a:ext cx="15" cy="14"/>
                </a:xfrm>
                <a:custGeom>
                  <a:avLst/>
                  <a:gdLst>
                    <a:gd name="T0" fmla="*/ 10 w 15"/>
                    <a:gd name="T1" fmla="*/ 0 h 14"/>
                    <a:gd name="T2" fmla="*/ 15 w 15"/>
                    <a:gd name="T3" fmla="*/ 6 h 14"/>
                    <a:gd name="T4" fmla="*/ 15 w 15"/>
                    <a:gd name="T5" fmla="*/ 0 h 14"/>
                    <a:gd name="T6" fmla="*/ 0 w 15"/>
                    <a:gd name="T7" fmla="*/ 0 h 14"/>
                    <a:gd name="T8" fmla="*/ 0 w 15"/>
                    <a:gd name="T9" fmla="*/ 6 h 14"/>
                    <a:gd name="T10" fmla="*/ 10 w 15"/>
                    <a:gd name="T11" fmla="*/ 14 h 14"/>
                    <a:gd name="T12" fmla="*/ 0 w 15"/>
                    <a:gd name="T13" fmla="*/ 6 h 14"/>
                    <a:gd name="T14" fmla="*/ 0 w 15"/>
                    <a:gd name="T15" fmla="*/ 14 h 14"/>
                    <a:gd name="T16" fmla="*/ 10 w 15"/>
                    <a:gd name="T17" fmla="*/ 14 h 14"/>
                    <a:gd name="T18" fmla="*/ 10 w 15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0" y="0"/>
                      </a:move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0" y="14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7" name="Rectangle 314"/>
                <p:cNvSpPr>
                  <a:spLocks noChangeArrowheads="1"/>
                </p:cNvSpPr>
                <p:nvPr/>
              </p:nvSpPr>
              <p:spPr bwMode="auto">
                <a:xfrm>
                  <a:off x="1089" y="109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8" name="Rectangle 315"/>
                <p:cNvSpPr>
                  <a:spLocks noChangeArrowheads="1"/>
                </p:cNvSpPr>
                <p:nvPr/>
              </p:nvSpPr>
              <p:spPr bwMode="auto">
                <a:xfrm>
                  <a:off x="1094" y="1099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89" name="Rectangle 316"/>
                <p:cNvSpPr>
                  <a:spLocks noChangeArrowheads="1"/>
                </p:cNvSpPr>
                <p:nvPr/>
              </p:nvSpPr>
              <p:spPr bwMode="auto">
                <a:xfrm>
                  <a:off x="1103" y="1099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90" name="Rectangle 317"/>
                <p:cNvSpPr>
                  <a:spLocks noChangeArrowheads="1"/>
                </p:cNvSpPr>
                <p:nvPr/>
              </p:nvSpPr>
              <p:spPr bwMode="auto">
                <a:xfrm>
                  <a:off x="1108" y="1099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91" name="Freeform 318"/>
                <p:cNvSpPr>
                  <a:spLocks/>
                </p:cNvSpPr>
                <p:nvPr/>
              </p:nvSpPr>
              <p:spPr bwMode="auto">
                <a:xfrm>
                  <a:off x="1113" y="1099"/>
                  <a:ext cx="18" cy="14"/>
                </a:xfrm>
                <a:custGeom>
                  <a:avLst/>
                  <a:gdLst>
                    <a:gd name="T0" fmla="*/ 18 w 18"/>
                    <a:gd name="T1" fmla="*/ 6 h 14"/>
                    <a:gd name="T2" fmla="*/ 10 w 18"/>
                    <a:gd name="T3" fmla="*/ 0 h 14"/>
                    <a:gd name="T4" fmla="*/ 3 w 18"/>
                    <a:gd name="T5" fmla="*/ 0 h 14"/>
                    <a:gd name="T6" fmla="*/ 3 w 18"/>
                    <a:gd name="T7" fmla="*/ 14 h 14"/>
                    <a:gd name="T8" fmla="*/ 10 w 18"/>
                    <a:gd name="T9" fmla="*/ 14 h 14"/>
                    <a:gd name="T10" fmla="*/ 0 w 18"/>
                    <a:gd name="T11" fmla="*/ 6 h 14"/>
                    <a:gd name="T12" fmla="*/ 18 w 18"/>
                    <a:gd name="T13" fmla="*/ 6 h 14"/>
                    <a:gd name="T14" fmla="*/ 18 w 18"/>
                    <a:gd name="T15" fmla="*/ 0 h 14"/>
                    <a:gd name="T16" fmla="*/ 10 w 18"/>
                    <a:gd name="T17" fmla="*/ 0 h 14"/>
                    <a:gd name="T18" fmla="*/ 18 w 18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8" y="6"/>
                      </a:move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3" y="14"/>
                      </a:lnTo>
                      <a:lnTo>
                        <a:pt x="10" y="14"/>
                      </a:ln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92" name="Freeform 319"/>
                <p:cNvSpPr>
                  <a:spLocks/>
                </p:cNvSpPr>
                <p:nvPr/>
              </p:nvSpPr>
              <p:spPr bwMode="auto">
                <a:xfrm>
                  <a:off x="1113" y="1105"/>
                  <a:ext cx="18" cy="13"/>
                </a:xfrm>
                <a:custGeom>
                  <a:avLst/>
                  <a:gdLst>
                    <a:gd name="T0" fmla="*/ 10 w 18"/>
                    <a:gd name="T1" fmla="*/ 0 h 13"/>
                    <a:gd name="T2" fmla="*/ 18 w 18"/>
                    <a:gd name="T3" fmla="*/ 8 h 13"/>
                    <a:gd name="T4" fmla="*/ 18 w 18"/>
                    <a:gd name="T5" fmla="*/ 0 h 13"/>
                    <a:gd name="T6" fmla="*/ 0 w 18"/>
                    <a:gd name="T7" fmla="*/ 0 h 13"/>
                    <a:gd name="T8" fmla="*/ 0 w 18"/>
                    <a:gd name="T9" fmla="*/ 8 h 13"/>
                    <a:gd name="T10" fmla="*/ 10 w 18"/>
                    <a:gd name="T11" fmla="*/ 13 h 13"/>
                    <a:gd name="T12" fmla="*/ 0 w 18"/>
                    <a:gd name="T13" fmla="*/ 8 h 13"/>
                    <a:gd name="T14" fmla="*/ 0 w 18"/>
                    <a:gd name="T15" fmla="*/ 13 h 13"/>
                    <a:gd name="T16" fmla="*/ 10 w 18"/>
                    <a:gd name="T17" fmla="*/ 13 h 13"/>
                    <a:gd name="T18" fmla="*/ 10 w 18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0" y="0"/>
                      </a:move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93" name="Rectangle 320"/>
                <p:cNvSpPr>
                  <a:spLocks noChangeArrowheads="1"/>
                </p:cNvSpPr>
                <p:nvPr/>
              </p:nvSpPr>
              <p:spPr bwMode="auto">
                <a:xfrm>
                  <a:off x="1123" y="110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94" name="Rectangle 321"/>
                <p:cNvSpPr>
                  <a:spLocks noChangeArrowheads="1"/>
                </p:cNvSpPr>
                <p:nvPr/>
              </p:nvSpPr>
              <p:spPr bwMode="auto">
                <a:xfrm>
                  <a:off x="1128" y="1105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95" name="Rectangle 322"/>
                <p:cNvSpPr>
                  <a:spLocks noChangeArrowheads="1"/>
                </p:cNvSpPr>
                <p:nvPr/>
              </p:nvSpPr>
              <p:spPr bwMode="auto">
                <a:xfrm>
                  <a:off x="1136" y="110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96" name="Rectangle 323"/>
                <p:cNvSpPr>
                  <a:spLocks noChangeArrowheads="1"/>
                </p:cNvSpPr>
                <p:nvPr/>
              </p:nvSpPr>
              <p:spPr bwMode="auto">
                <a:xfrm>
                  <a:off x="1142" y="110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97" name="Freeform 324"/>
                <p:cNvSpPr>
                  <a:spLocks/>
                </p:cNvSpPr>
                <p:nvPr/>
              </p:nvSpPr>
              <p:spPr bwMode="auto">
                <a:xfrm>
                  <a:off x="1147" y="1105"/>
                  <a:ext cx="18" cy="13"/>
                </a:xfrm>
                <a:custGeom>
                  <a:avLst/>
                  <a:gdLst>
                    <a:gd name="T0" fmla="*/ 18 w 18"/>
                    <a:gd name="T1" fmla="*/ 8 h 13"/>
                    <a:gd name="T2" fmla="*/ 10 w 18"/>
                    <a:gd name="T3" fmla="*/ 0 h 13"/>
                    <a:gd name="T4" fmla="*/ 3 w 18"/>
                    <a:gd name="T5" fmla="*/ 0 h 13"/>
                    <a:gd name="T6" fmla="*/ 3 w 18"/>
                    <a:gd name="T7" fmla="*/ 13 h 13"/>
                    <a:gd name="T8" fmla="*/ 10 w 18"/>
                    <a:gd name="T9" fmla="*/ 13 h 13"/>
                    <a:gd name="T10" fmla="*/ 0 w 18"/>
                    <a:gd name="T11" fmla="*/ 8 h 13"/>
                    <a:gd name="T12" fmla="*/ 18 w 18"/>
                    <a:gd name="T13" fmla="*/ 8 h 13"/>
                    <a:gd name="T14" fmla="*/ 18 w 18"/>
                    <a:gd name="T15" fmla="*/ 0 h 13"/>
                    <a:gd name="T16" fmla="*/ 10 w 18"/>
                    <a:gd name="T17" fmla="*/ 0 h 13"/>
                    <a:gd name="T18" fmla="*/ 18 w 18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8" y="8"/>
                      </a:move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3" y="13"/>
                      </a:lnTo>
                      <a:lnTo>
                        <a:pt x="10" y="13"/>
                      </a:lnTo>
                      <a:lnTo>
                        <a:pt x="0" y="8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98" name="Freeform 325"/>
                <p:cNvSpPr>
                  <a:spLocks/>
                </p:cNvSpPr>
                <p:nvPr/>
              </p:nvSpPr>
              <p:spPr bwMode="auto">
                <a:xfrm>
                  <a:off x="1147" y="1113"/>
                  <a:ext cx="18" cy="13"/>
                </a:xfrm>
                <a:custGeom>
                  <a:avLst/>
                  <a:gdLst>
                    <a:gd name="T0" fmla="*/ 10 w 18"/>
                    <a:gd name="T1" fmla="*/ 0 h 13"/>
                    <a:gd name="T2" fmla="*/ 18 w 18"/>
                    <a:gd name="T3" fmla="*/ 5 h 13"/>
                    <a:gd name="T4" fmla="*/ 18 w 18"/>
                    <a:gd name="T5" fmla="*/ 0 h 13"/>
                    <a:gd name="T6" fmla="*/ 0 w 18"/>
                    <a:gd name="T7" fmla="*/ 0 h 13"/>
                    <a:gd name="T8" fmla="*/ 0 w 18"/>
                    <a:gd name="T9" fmla="*/ 5 h 13"/>
                    <a:gd name="T10" fmla="*/ 10 w 18"/>
                    <a:gd name="T11" fmla="*/ 13 h 13"/>
                    <a:gd name="T12" fmla="*/ 0 w 18"/>
                    <a:gd name="T13" fmla="*/ 5 h 13"/>
                    <a:gd name="T14" fmla="*/ 0 w 18"/>
                    <a:gd name="T15" fmla="*/ 13 h 13"/>
                    <a:gd name="T16" fmla="*/ 10 w 18"/>
                    <a:gd name="T17" fmla="*/ 13 h 13"/>
                    <a:gd name="T18" fmla="*/ 10 w 18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0" y="0"/>
                      </a:moveTo>
                      <a:lnTo>
                        <a:pt x="18" y="5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0" y="1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99" name="Rectangle 326"/>
                <p:cNvSpPr>
                  <a:spLocks noChangeArrowheads="1"/>
                </p:cNvSpPr>
                <p:nvPr/>
              </p:nvSpPr>
              <p:spPr bwMode="auto">
                <a:xfrm>
                  <a:off x="1157" y="111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00" name="Rectangle 327"/>
                <p:cNvSpPr>
                  <a:spLocks noChangeArrowheads="1"/>
                </p:cNvSpPr>
                <p:nvPr/>
              </p:nvSpPr>
              <p:spPr bwMode="auto">
                <a:xfrm>
                  <a:off x="1162" y="1113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01" name="Rectangle 328"/>
                <p:cNvSpPr>
                  <a:spLocks noChangeArrowheads="1"/>
                </p:cNvSpPr>
                <p:nvPr/>
              </p:nvSpPr>
              <p:spPr bwMode="auto">
                <a:xfrm>
                  <a:off x="1170" y="111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02" name="Rectangle 329"/>
                <p:cNvSpPr>
                  <a:spLocks noChangeArrowheads="1"/>
                </p:cNvSpPr>
                <p:nvPr/>
              </p:nvSpPr>
              <p:spPr bwMode="auto">
                <a:xfrm>
                  <a:off x="1176" y="1113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03" name="Rectangle 330"/>
                <p:cNvSpPr>
                  <a:spLocks noChangeArrowheads="1"/>
                </p:cNvSpPr>
                <p:nvPr/>
              </p:nvSpPr>
              <p:spPr bwMode="auto">
                <a:xfrm>
                  <a:off x="1184" y="1113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04" name="Rectangle 331"/>
                <p:cNvSpPr>
                  <a:spLocks noChangeArrowheads="1"/>
                </p:cNvSpPr>
                <p:nvPr/>
              </p:nvSpPr>
              <p:spPr bwMode="auto">
                <a:xfrm>
                  <a:off x="1193" y="111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05" name="Rectangle 332"/>
                <p:cNvSpPr>
                  <a:spLocks noChangeArrowheads="1"/>
                </p:cNvSpPr>
                <p:nvPr/>
              </p:nvSpPr>
              <p:spPr bwMode="auto">
                <a:xfrm>
                  <a:off x="1199" y="1113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06" name="Freeform 333"/>
                <p:cNvSpPr>
                  <a:spLocks/>
                </p:cNvSpPr>
                <p:nvPr/>
              </p:nvSpPr>
              <p:spPr bwMode="auto">
                <a:xfrm>
                  <a:off x="1204" y="1113"/>
                  <a:ext cx="14" cy="13"/>
                </a:xfrm>
                <a:custGeom>
                  <a:avLst/>
                  <a:gdLst>
                    <a:gd name="T0" fmla="*/ 14 w 14"/>
                    <a:gd name="T1" fmla="*/ 5 h 13"/>
                    <a:gd name="T2" fmla="*/ 8 w 14"/>
                    <a:gd name="T3" fmla="*/ 0 h 13"/>
                    <a:gd name="T4" fmla="*/ 3 w 14"/>
                    <a:gd name="T5" fmla="*/ 0 h 13"/>
                    <a:gd name="T6" fmla="*/ 3 w 14"/>
                    <a:gd name="T7" fmla="*/ 13 h 13"/>
                    <a:gd name="T8" fmla="*/ 8 w 14"/>
                    <a:gd name="T9" fmla="*/ 13 h 13"/>
                    <a:gd name="T10" fmla="*/ 0 w 14"/>
                    <a:gd name="T11" fmla="*/ 5 h 13"/>
                    <a:gd name="T12" fmla="*/ 14 w 14"/>
                    <a:gd name="T13" fmla="*/ 5 h 13"/>
                    <a:gd name="T14" fmla="*/ 14 w 14"/>
                    <a:gd name="T15" fmla="*/ 0 h 13"/>
                    <a:gd name="T16" fmla="*/ 8 w 14"/>
                    <a:gd name="T17" fmla="*/ 0 h 13"/>
                    <a:gd name="T18" fmla="*/ 14 w 14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14" y="5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3"/>
                      </a:lnTo>
                      <a:lnTo>
                        <a:pt x="8" y="13"/>
                      </a:ln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07" name="Freeform 334"/>
                <p:cNvSpPr>
                  <a:spLocks/>
                </p:cNvSpPr>
                <p:nvPr/>
              </p:nvSpPr>
              <p:spPr bwMode="auto">
                <a:xfrm>
                  <a:off x="1204" y="1118"/>
                  <a:ext cx="14" cy="18"/>
                </a:xfrm>
                <a:custGeom>
                  <a:avLst/>
                  <a:gdLst>
                    <a:gd name="T0" fmla="*/ 8 w 14"/>
                    <a:gd name="T1" fmla="*/ 0 h 18"/>
                    <a:gd name="T2" fmla="*/ 14 w 14"/>
                    <a:gd name="T3" fmla="*/ 8 h 18"/>
                    <a:gd name="T4" fmla="*/ 14 w 14"/>
                    <a:gd name="T5" fmla="*/ 0 h 18"/>
                    <a:gd name="T6" fmla="*/ 0 w 14"/>
                    <a:gd name="T7" fmla="*/ 0 h 18"/>
                    <a:gd name="T8" fmla="*/ 0 w 14"/>
                    <a:gd name="T9" fmla="*/ 8 h 18"/>
                    <a:gd name="T10" fmla="*/ 8 w 14"/>
                    <a:gd name="T11" fmla="*/ 18 h 18"/>
                    <a:gd name="T12" fmla="*/ 0 w 14"/>
                    <a:gd name="T13" fmla="*/ 8 h 18"/>
                    <a:gd name="T14" fmla="*/ 0 w 14"/>
                    <a:gd name="T15" fmla="*/ 18 h 18"/>
                    <a:gd name="T16" fmla="*/ 8 w 14"/>
                    <a:gd name="T17" fmla="*/ 18 h 18"/>
                    <a:gd name="T18" fmla="*/ 8 w 14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8" y="0"/>
                      </a:move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8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08" name="Rectangle 335"/>
                <p:cNvSpPr>
                  <a:spLocks noChangeArrowheads="1"/>
                </p:cNvSpPr>
                <p:nvPr/>
              </p:nvSpPr>
              <p:spPr bwMode="auto">
                <a:xfrm>
                  <a:off x="1212" y="111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09" name="Rectangle 336"/>
                <p:cNvSpPr>
                  <a:spLocks noChangeArrowheads="1"/>
                </p:cNvSpPr>
                <p:nvPr/>
              </p:nvSpPr>
              <p:spPr bwMode="auto">
                <a:xfrm>
                  <a:off x="1218" y="1118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10" name="Rectangle 337"/>
                <p:cNvSpPr>
                  <a:spLocks noChangeArrowheads="1"/>
                </p:cNvSpPr>
                <p:nvPr/>
              </p:nvSpPr>
              <p:spPr bwMode="auto">
                <a:xfrm>
                  <a:off x="1227" y="111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11" name="Rectangle 338"/>
                <p:cNvSpPr>
                  <a:spLocks noChangeArrowheads="1"/>
                </p:cNvSpPr>
                <p:nvPr/>
              </p:nvSpPr>
              <p:spPr bwMode="auto">
                <a:xfrm>
                  <a:off x="1233" y="111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12" name="Freeform 339"/>
                <p:cNvSpPr>
                  <a:spLocks/>
                </p:cNvSpPr>
                <p:nvPr/>
              </p:nvSpPr>
              <p:spPr bwMode="auto">
                <a:xfrm>
                  <a:off x="1238" y="1118"/>
                  <a:ext cx="16" cy="18"/>
                </a:xfrm>
                <a:custGeom>
                  <a:avLst/>
                  <a:gdLst>
                    <a:gd name="T0" fmla="*/ 16 w 16"/>
                    <a:gd name="T1" fmla="*/ 8 h 18"/>
                    <a:gd name="T2" fmla="*/ 8 w 16"/>
                    <a:gd name="T3" fmla="*/ 0 h 18"/>
                    <a:gd name="T4" fmla="*/ 3 w 16"/>
                    <a:gd name="T5" fmla="*/ 0 h 18"/>
                    <a:gd name="T6" fmla="*/ 3 w 16"/>
                    <a:gd name="T7" fmla="*/ 18 h 18"/>
                    <a:gd name="T8" fmla="*/ 8 w 16"/>
                    <a:gd name="T9" fmla="*/ 18 h 18"/>
                    <a:gd name="T10" fmla="*/ 0 w 16"/>
                    <a:gd name="T11" fmla="*/ 8 h 18"/>
                    <a:gd name="T12" fmla="*/ 16 w 16"/>
                    <a:gd name="T13" fmla="*/ 8 h 18"/>
                    <a:gd name="T14" fmla="*/ 16 w 16"/>
                    <a:gd name="T15" fmla="*/ 0 h 18"/>
                    <a:gd name="T16" fmla="*/ 8 w 16"/>
                    <a:gd name="T17" fmla="*/ 0 h 18"/>
                    <a:gd name="T18" fmla="*/ 16 w 16"/>
                    <a:gd name="T19" fmla="*/ 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8"/>
                    <a:gd name="T32" fmla="*/ 16 w 16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8">
                      <a:moveTo>
                        <a:pt x="16" y="8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8"/>
                      </a:lnTo>
                      <a:lnTo>
                        <a:pt x="8" y="18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13" name="Freeform 340"/>
                <p:cNvSpPr>
                  <a:spLocks/>
                </p:cNvSpPr>
                <p:nvPr/>
              </p:nvSpPr>
              <p:spPr bwMode="auto">
                <a:xfrm>
                  <a:off x="1238" y="1124"/>
                  <a:ext cx="16" cy="17"/>
                </a:xfrm>
                <a:custGeom>
                  <a:avLst/>
                  <a:gdLst>
                    <a:gd name="T0" fmla="*/ 8 w 16"/>
                    <a:gd name="T1" fmla="*/ 0 h 17"/>
                    <a:gd name="T2" fmla="*/ 16 w 16"/>
                    <a:gd name="T3" fmla="*/ 9 h 17"/>
                    <a:gd name="T4" fmla="*/ 16 w 16"/>
                    <a:gd name="T5" fmla="*/ 2 h 17"/>
                    <a:gd name="T6" fmla="*/ 0 w 16"/>
                    <a:gd name="T7" fmla="*/ 2 h 17"/>
                    <a:gd name="T8" fmla="*/ 0 w 16"/>
                    <a:gd name="T9" fmla="*/ 9 h 17"/>
                    <a:gd name="T10" fmla="*/ 8 w 16"/>
                    <a:gd name="T11" fmla="*/ 17 h 17"/>
                    <a:gd name="T12" fmla="*/ 0 w 16"/>
                    <a:gd name="T13" fmla="*/ 9 h 17"/>
                    <a:gd name="T14" fmla="*/ 0 w 16"/>
                    <a:gd name="T15" fmla="*/ 17 h 17"/>
                    <a:gd name="T16" fmla="*/ 8 w 16"/>
                    <a:gd name="T17" fmla="*/ 17 h 17"/>
                    <a:gd name="T18" fmla="*/ 8 w 16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7"/>
                    <a:gd name="T32" fmla="*/ 16 w 16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7">
                      <a:moveTo>
                        <a:pt x="8" y="0"/>
                      </a:moveTo>
                      <a:lnTo>
                        <a:pt x="16" y="9"/>
                      </a:lnTo>
                      <a:lnTo>
                        <a:pt x="16" y="2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8" y="17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14" name="Freeform 341"/>
                <p:cNvSpPr>
                  <a:spLocks/>
                </p:cNvSpPr>
                <p:nvPr/>
              </p:nvSpPr>
              <p:spPr bwMode="auto">
                <a:xfrm>
                  <a:off x="1246" y="1124"/>
                  <a:ext cx="15" cy="17"/>
                </a:xfrm>
                <a:custGeom>
                  <a:avLst/>
                  <a:gdLst>
                    <a:gd name="T0" fmla="*/ 15 w 15"/>
                    <a:gd name="T1" fmla="*/ 9 h 17"/>
                    <a:gd name="T2" fmla="*/ 6 w 15"/>
                    <a:gd name="T3" fmla="*/ 0 h 17"/>
                    <a:gd name="T4" fmla="*/ 0 w 15"/>
                    <a:gd name="T5" fmla="*/ 0 h 17"/>
                    <a:gd name="T6" fmla="*/ 0 w 15"/>
                    <a:gd name="T7" fmla="*/ 17 h 17"/>
                    <a:gd name="T8" fmla="*/ 6 w 15"/>
                    <a:gd name="T9" fmla="*/ 17 h 17"/>
                    <a:gd name="T10" fmla="*/ 0 w 15"/>
                    <a:gd name="T11" fmla="*/ 9 h 17"/>
                    <a:gd name="T12" fmla="*/ 15 w 15"/>
                    <a:gd name="T13" fmla="*/ 9 h 17"/>
                    <a:gd name="T14" fmla="*/ 15 w 15"/>
                    <a:gd name="T15" fmla="*/ 0 h 17"/>
                    <a:gd name="T16" fmla="*/ 6 w 15"/>
                    <a:gd name="T17" fmla="*/ 0 h 17"/>
                    <a:gd name="T18" fmla="*/ 15 w 15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15" y="9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0" y="9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15" name="Freeform 342"/>
                <p:cNvSpPr>
                  <a:spLocks/>
                </p:cNvSpPr>
                <p:nvPr/>
              </p:nvSpPr>
              <p:spPr bwMode="auto">
                <a:xfrm>
                  <a:off x="1246" y="1133"/>
                  <a:ext cx="15" cy="14"/>
                </a:xfrm>
                <a:custGeom>
                  <a:avLst/>
                  <a:gdLst>
                    <a:gd name="T0" fmla="*/ 6 w 15"/>
                    <a:gd name="T1" fmla="*/ 0 h 14"/>
                    <a:gd name="T2" fmla="*/ 15 w 15"/>
                    <a:gd name="T3" fmla="*/ 6 h 14"/>
                    <a:gd name="T4" fmla="*/ 15 w 15"/>
                    <a:gd name="T5" fmla="*/ 0 h 14"/>
                    <a:gd name="T6" fmla="*/ 0 w 15"/>
                    <a:gd name="T7" fmla="*/ 0 h 14"/>
                    <a:gd name="T8" fmla="*/ 0 w 15"/>
                    <a:gd name="T9" fmla="*/ 6 h 14"/>
                    <a:gd name="T10" fmla="*/ 6 w 15"/>
                    <a:gd name="T11" fmla="*/ 14 h 14"/>
                    <a:gd name="T12" fmla="*/ 0 w 15"/>
                    <a:gd name="T13" fmla="*/ 6 h 14"/>
                    <a:gd name="T14" fmla="*/ 0 w 15"/>
                    <a:gd name="T15" fmla="*/ 14 h 14"/>
                    <a:gd name="T16" fmla="*/ 6 w 15"/>
                    <a:gd name="T17" fmla="*/ 14 h 14"/>
                    <a:gd name="T18" fmla="*/ 6 w 15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6" y="0"/>
                      </a:move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4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16" name="Rectangle 343"/>
                <p:cNvSpPr>
                  <a:spLocks noChangeArrowheads="1"/>
                </p:cNvSpPr>
                <p:nvPr/>
              </p:nvSpPr>
              <p:spPr bwMode="auto">
                <a:xfrm>
                  <a:off x="1252" y="1133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17" name="Freeform 344"/>
                <p:cNvSpPr>
                  <a:spLocks/>
                </p:cNvSpPr>
                <p:nvPr/>
              </p:nvSpPr>
              <p:spPr bwMode="auto">
                <a:xfrm>
                  <a:off x="1261" y="1133"/>
                  <a:ext cx="14" cy="14"/>
                </a:xfrm>
                <a:custGeom>
                  <a:avLst/>
                  <a:gdLst>
                    <a:gd name="T0" fmla="*/ 14 w 14"/>
                    <a:gd name="T1" fmla="*/ 6 h 14"/>
                    <a:gd name="T2" fmla="*/ 6 w 14"/>
                    <a:gd name="T3" fmla="*/ 0 h 14"/>
                    <a:gd name="T4" fmla="*/ 0 w 14"/>
                    <a:gd name="T5" fmla="*/ 0 h 14"/>
                    <a:gd name="T6" fmla="*/ 0 w 14"/>
                    <a:gd name="T7" fmla="*/ 14 h 14"/>
                    <a:gd name="T8" fmla="*/ 6 w 14"/>
                    <a:gd name="T9" fmla="*/ 14 h 14"/>
                    <a:gd name="T10" fmla="*/ 0 w 14"/>
                    <a:gd name="T11" fmla="*/ 6 h 14"/>
                    <a:gd name="T12" fmla="*/ 14 w 14"/>
                    <a:gd name="T13" fmla="*/ 6 h 14"/>
                    <a:gd name="T14" fmla="*/ 14 w 14"/>
                    <a:gd name="T15" fmla="*/ 0 h 14"/>
                    <a:gd name="T16" fmla="*/ 6 w 14"/>
                    <a:gd name="T17" fmla="*/ 0 h 14"/>
                    <a:gd name="T18" fmla="*/ 14 w 14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14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0" y="6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18" name="Freeform 345"/>
                <p:cNvSpPr>
                  <a:spLocks/>
                </p:cNvSpPr>
                <p:nvPr/>
              </p:nvSpPr>
              <p:spPr bwMode="auto">
                <a:xfrm>
                  <a:off x="1261" y="1139"/>
                  <a:ext cx="14" cy="16"/>
                </a:xfrm>
                <a:custGeom>
                  <a:avLst/>
                  <a:gdLst>
                    <a:gd name="T0" fmla="*/ 6 w 14"/>
                    <a:gd name="T1" fmla="*/ 0 h 16"/>
                    <a:gd name="T2" fmla="*/ 14 w 14"/>
                    <a:gd name="T3" fmla="*/ 8 h 16"/>
                    <a:gd name="T4" fmla="*/ 14 w 14"/>
                    <a:gd name="T5" fmla="*/ 0 h 16"/>
                    <a:gd name="T6" fmla="*/ 0 w 14"/>
                    <a:gd name="T7" fmla="*/ 0 h 16"/>
                    <a:gd name="T8" fmla="*/ 0 w 14"/>
                    <a:gd name="T9" fmla="*/ 8 h 16"/>
                    <a:gd name="T10" fmla="*/ 6 w 14"/>
                    <a:gd name="T11" fmla="*/ 16 h 16"/>
                    <a:gd name="T12" fmla="*/ 0 w 14"/>
                    <a:gd name="T13" fmla="*/ 8 h 16"/>
                    <a:gd name="T14" fmla="*/ 0 w 14"/>
                    <a:gd name="T15" fmla="*/ 16 h 16"/>
                    <a:gd name="T16" fmla="*/ 6 w 14"/>
                    <a:gd name="T17" fmla="*/ 16 h 16"/>
                    <a:gd name="T18" fmla="*/ 6 w 14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6" y="0"/>
                      </a:move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6" y="16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6" y="1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19" name="Freeform 346"/>
                <p:cNvSpPr>
                  <a:spLocks/>
                </p:cNvSpPr>
                <p:nvPr/>
              </p:nvSpPr>
              <p:spPr bwMode="auto">
                <a:xfrm>
                  <a:off x="1267" y="1139"/>
                  <a:ext cx="16" cy="16"/>
                </a:xfrm>
                <a:custGeom>
                  <a:avLst/>
                  <a:gdLst>
                    <a:gd name="T0" fmla="*/ 16 w 16"/>
                    <a:gd name="T1" fmla="*/ 8 h 16"/>
                    <a:gd name="T2" fmla="*/ 8 w 16"/>
                    <a:gd name="T3" fmla="*/ 0 h 16"/>
                    <a:gd name="T4" fmla="*/ 0 w 16"/>
                    <a:gd name="T5" fmla="*/ 0 h 16"/>
                    <a:gd name="T6" fmla="*/ 0 w 16"/>
                    <a:gd name="T7" fmla="*/ 16 h 16"/>
                    <a:gd name="T8" fmla="*/ 8 w 16"/>
                    <a:gd name="T9" fmla="*/ 16 h 16"/>
                    <a:gd name="T10" fmla="*/ 0 w 16"/>
                    <a:gd name="T11" fmla="*/ 8 h 16"/>
                    <a:gd name="T12" fmla="*/ 16 w 16"/>
                    <a:gd name="T13" fmla="*/ 8 h 16"/>
                    <a:gd name="T14" fmla="*/ 16 w 16"/>
                    <a:gd name="T15" fmla="*/ 0 h 16"/>
                    <a:gd name="T16" fmla="*/ 8 w 16"/>
                    <a:gd name="T17" fmla="*/ 0 h 16"/>
                    <a:gd name="T18" fmla="*/ 16 w 16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6"/>
                    <a:gd name="T32" fmla="*/ 16 w 16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6">
                      <a:moveTo>
                        <a:pt x="16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20" name="Freeform 347"/>
                <p:cNvSpPr>
                  <a:spLocks/>
                </p:cNvSpPr>
                <p:nvPr/>
              </p:nvSpPr>
              <p:spPr bwMode="auto">
                <a:xfrm>
                  <a:off x="1267" y="1147"/>
                  <a:ext cx="16" cy="13"/>
                </a:xfrm>
                <a:custGeom>
                  <a:avLst/>
                  <a:gdLst>
                    <a:gd name="T0" fmla="*/ 8 w 16"/>
                    <a:gd name="T1" fmla="*/ 0 h 13"/>
                    <a:gd name="T2" fmla="*/ 16 w 16"/>
                    <a:gd name="T3" fmla="*/ 8 h 13"/>
                    <a:gd name="T4" fmla="*/ 16 w 16"/>
                    <a:gd name="T5" fmla="*/ 0 h 13"/>
                    <a:gd name="T6" fmla="*/ 0 w 16"/>
                    <a:gd name="T7" fmla="*/ 0 h 13"/>
                    <a:gd name="T8" fmla="*/ 0 w 16"/>
                    <a:gd name="T9" fmla="*/ 8 h 13"/>
                    <a:gd name="T10" fmla="*/ 8 w 16"/>
                    <a:gd name="T11" fmla="*/ 13 h 13"/>
                    <a:gd name="T12" fmla="*/ 0 w 16"/>
                    <a:gd name="T13" fmla="*/ 8 h 13"/>
                    <a:gd name="T14" fmla="*/ 0 w 16"/>
                    <a:gd name="T15" fmla="*/ 13 h 13"/>
                    <a:gd name="T16" fmla="*/ 8 w 16"/>
                    <a:gd name="T17" fmla="*/ 13 h 13"/>
                    <a:gd name="T18" fmla="*/ 8 w 16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8" y="0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21" name="Freeform 348"/>
                <p:cNvSpPr>
                  <a:spLocks/>
                </p:cNvSpPr>
                <p:nvPr/>
              </p:nvSpPr>
              <p:spPr bwMode="auto">
                <a:xfrm>
                  <a:off x="1275" y="1147"/>
                  <a:ext cx="11" cy="13"/>
                </a:xfrm>
                <a:custGeom>
                  <a:avLst/>
                  <a:gdLst>
                    <a:gd name="T0" fmla="*/ 11 w 11"/>
                    <a:gd name="T1" fmla="*/ 3 h 13"/>
                    <a:gd name="T2" fmla="*/ 8 w 11"/>
                    <a:gd name="T3" fmla="*/ 0 h 13"/>
                    <a:gd name="T4" fmla="*/ 0 w 11"/>
                    <a:gd name="T5" fmla="*/ 0 h 13"/>
                    <a:gd name="T6" fmla="*/ 0 w 11"/>
                    <a:gd name="T7" fmla="*/ 13 h 13"/>
                    <a:gd name="T8" fmla="*/ 8 w 11"/>
                    <a:gd name="T9" fmla="*/ 13 h 13"/>
                    <a:gd name="T10" fmla="*/ 3 w 11"/>
                    <a:gd name="T11" fmla="*/ 11 h 13"/>
                    <a:gd name="T12" fmla="*/ 11 w 11"/>
                    <a:gd name="T13" fmla="*/ 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13"/>
                    <a:gd name="T23" fmla="*/ 11 w 11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13">
                      <a:moveTo>
                        <a:pt x="11" y="3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3" y="11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22" name="Freeform 349"/>
                <p:cNvSpPr>
                  <a:spLocks/>
                </p:cNvSpPr>
                <p:nvPr/>
              </p:nvSpPr>
              <p:spPr bwMode="auto">
                <a:xfrm>
                  <a:off x="1278" y="1150"/>
                  <a:ext cx="14" cy="20"/>
                </a:xfrm>
                <a:custGeom>
                  <a:avLst/>
                  <a:gdLst>
                    <a:gd name="T0" fmla="*/ 8 w 14"/>
                    <a:gd name="T1" fmla="*/ 5 h 20"/>
                    <a:gd name="T2" fmla="*/ 14 w 14"/>
                    <a:gd name="T3" fmla="*/ 5 h 20"/>
                    <a:gd name="T4" fmla="*/ 8 w 14"/>
                    <a:gd name="T5" fmla="*/ 0 h 20"/>
                    <a:gd name="T6" fmla="*/ 0 w 14"/>
                    <a:gd name="T7" fmla="*/ 8 h 20"/>
                    <a:gd name="T8" fmla="*/ 5 w 14"/>
                    <a:gd name="T9" fmla="*/ 17 h 20"/>
                    <a:gd name="T10" fmla="*/ 8 w 14"/>
                    <a:gd name="T11" fmla="*/ 20 h 20"/>
                    <a:gd name="T12" fmla="*/ 8 w 14"/>
                    <a:gd name="T13" fmla="*/ 5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20"/>
                    <a:gd name="T23" fmla="*/ 14 w 14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20">
                      <a:moveTo>
                        <a:pt x="8" y="5"/>
                      </a:moveTo>
                      <a:lnTo>
                        <a:pt x="14" y="5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5" y="17"/>
                      </a:lnTo>
                      <a:lnTo>
                        <a:pt x="8" y="20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23" name="Freeform 350"/>
                <p:cNvSpPr>
                  <a:spLocks/>
                </p:cNvSpPr>
                <p:nvPr/>
              </p:nvSpPr>
              <p:spPr bwMode="auto">
                <a:xfrm>
                  <a:off x="1286" y="1155"/>
                  <a:ext cx="17" cy="15"/>
                </a:xfrm>
                <a:custGeom>
                  <a:avLst/>
                  <a:gdLst>
                    <a:gd name="T0" fmla="*/ 17 w 17"/>
                    <a:gd name="T1" fmla="*/ 5 h 15"/>
                    <a:gd name="T2" fmla="*/ 9 w 17"/>
                    <a:gd name="T3" fmla="*/ 0 h 15"/>
                    <a:gd name="T4" fmla="*/ 0 w 17"/>
                    <a:gd name="T5" fmla="*/ 0 h 15"/>
                    <a:gd name="T6" fmla="*/ 0 w 17"/>
                    <a:gd name="T7" fmla="*/ 15 h 15"/>
                    <a:gd name="T8" fmla="*/ 9 w 17"/>
                    <a:gd name="T9" fmla="*/ 15 h 15"/>
                    <a:gd name="T10" fmla="*/ 0 w 17"/>
                    <a:gd name="T11" fmla="*/ 5 h 15"/>
                    <a:gd name="T12" fmla="*/ 17 w 17"/>
                    <a:gd name="T13" fmla="*/ 5 h 15"/>
                    <a:gd name="T14" fmla="*/ 17 w 17"/>
                    <a:gd name="T15" fmla="*/ 0 h 15"/>
                    <a:gd name="T16" fmla="*/ 9 w 17"/>
                    <a:gd name="T17" fmla="*/ 0 h 15"/>
                    <a:gd name="T18" fmla="*/ 17 w 17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5"/>
                    <a:gd name="T32" fmla="*/ 17 w 17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5">
                      <a:moveTo>
                        <a:pt x="17" y="5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0" y="5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24" name="Freeform 351"/>
                <p:cNvSpPr>
                  <a:spLocks/>
                </p:cNvSpPr>
                <p:nvPr/>
              </p:nvSpPr>
              <p:spPr bwMode="auto">
                <a:xfrm>
                  <a:off x="1286" y="1158"/>
                  <a:ext cx="17" cy="17"/>
                </a:xfrm>
                <a:custGeom>
                  <a:avLst/>
                  <a:gdLst>
                    <a:gd name="T0" fmla="*/ 9 w 17"/>
                    <a:gd name="T1" fmla="*/ 0 h 17"/>
                    <a:gd name="T2" fmla="*/ 17 w 17"/>
                    <a:gd name="T3" fmla="*/ 12 h 17"/>
                    <a:gd name="T4" fmla="*/ 17 w 17"/>
                    <a:gd name="T5" fmla="*/ 2 h 17"/>
                    <a:gd name="T6" fmla="*/ 0 w 17"/>
                    <a:gd name="T7" fmla="*/ 2 h 17"/>
                    <a:gd name="T8" fmla="*/ 0 w 17"/>
                    <a:gd name="T9" fmla="*/ 12 h 17"/>
                    <a:gd name="T10" fmla="*/ 9 w 17"/>
                    <a:gd name="T11" fmla="*/ 17 h 17"/>
                    <a:gd name="T12" fmla="*/ 0 w 17"/>
                    <a:gd name="T13" fmla="*/ 12 h 17"/>
                    <a:gd name="T14" fmla="*/ 0 w 17"/>
                    <a:gd name="T15" fmla="*/ 17 h 17"/>
                    <a:gd name="T16" fmla="*/ 9 w 17"/>
                    <a:gd name="T17" fmla="*/ 17 h 17"/>
                    <a:gd name="T18" fmla="*/ 9 w 17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9" y="0"/>
                      </a:moveTo>
                      <a:lnTo>
                        <a:pt x="17" y="12"/>
                      </a:lnTo>
                      <a:lnTo>
                        <a:pt x="17" y="2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9" y="17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25" name="Freeform 352"/>
                <p:cNvSpPr>
                  <a:spLocks/>
                </p:cNvSpPr>
                <p:nvPr/>
              </p:nvSpPr>
              <p:spPr bwMode="auto">
                <a:xfrm>
                  <a:off x="1295" y="1158"/>
                  <a:ext cx="14" cy="17"/>
                </a:xfrm>
                <a:custGeom>
                  <a:avLst/>
                  <a:gdLst>
                    <a:gd name="T0" fmla="*/ 14 w 14"/>
                    <a:gd name="T1" fmla="*/ 12 h 17"/>
                    <a:gd name="T2" fmla="*/ 8 w 14"/>
                    <a:gd name="T3" fmla="*/ 0 h 17"/>
                    <a:gd name="T4" fmla="*/ 0 w 14"/>
                    <a:gd name="T5" fmla="*/ 0 h 17"/>
                    <a:gd name="T6" fmla="*/ 0 w 14"/>
                    <a:gd name="T7" fmla="*/ 17 h 17"/>
                    <a:gd name="T8" fmla="*/ 8 w 14"/>
                    <a:gd name="T9" fmla="*/ 17 h 17"/>
                    <a:gd name="T10" fmla="*/ 0 w 14"/>
                    <a:gd name="T11" fmla="*/ 12 h 17"/>
                    <a:gd name="T12" fmla="*/ 14 w 14"/>
                    <a:gd name="T13" fmla="*/ 12 h 17"/>
                    <a:gd name="T14" fmla="*/ 14 w 14"/>
                    <a:gd name="T15" fmla="*/ 0 h 17"/>
                    <a:gd name="T16" fmla="*/ 8 w 14"/>
                    <a:gd name="T17" fmla="*/ 0 h 17"/>
                    <a:gd name="T18" fmla="*/ 14 w 14"/>
                    <a:gd name="T19" fmla="*/ 12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14" y="12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0" y="12"/>
                      </a:lnTo>
                      <a:lnTo>
                        <a:pt x="14" y="12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26" name="Rectangle 353"/>
                <p:cNvSpPr>
                  <a:spLocks noChangeArrowheads="1"/>
                </p:cNvSpPr>
                <p:nvPr/>
              </p:nvSpPr>
              <p:spPr bwMode="auto">
                <a:xfrm>
                  <a:off x="1295" y="1170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27" name="Freeform 354"/>
                <p:cNvSpPr>
                  <a:spLocks/>
                </p:cNvSpPr>
                <p:nvPr/>
              </p:nvSpPr>
              <p:spPr bwMode="auto">
                <a:xfrm>
                  <a:off x="1295" y="1175"/>
                  <a:ext cx="14" cy="14"/>
                </a:xfrm>
                <a:custGeom>
                  <a:avLst/>
                  <a:gdLst>
                    <a:gd name="T0" fmla="*/ 8 w 14"/>
                    <a:gd name="T1" fmla="*/ 0 h 14"/>
                    <a:gd name="T2" fmla="*/ 14 w 14"/>
                    <a:gd name="T3" fmla="*/ 6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6 h 14"/>
                    <a:gd name="T10" fmla="*/ 8 w 14"/>
                    <a:gd name="T11" fmla="*/ 14 h 14"/>
                    <a:gd name="T12" fmla="*/ 0 w 14"/>
                    <a:gd name="T13" fmla="*/ 6 h 14"/>
                    <a:gd name="T14" fmla="*/ 0 w 14"/>
                    <a:gd name="T15" fmla="*/ 14 h 14"/>
                    <a:gd name="T16" fmla="*/ 8 w 14"/>
                    <a:gd name="T17" fmla="*/ 14 h 14"/>
                    <a:gd name="T18" fmla="*/ 8 w 14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8" y="0"/>
                      </a:move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8" y="14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28" name="Freeform 355"/>
                <p:cNvSpPr>
                  <a:spLocks/>
                </p:cNvSpPr>
                <p:nvPr/>
              </p:nvSpPr>
              <p:spPr bwMode="auto">
                <a:xfrm>
                  <a:off x="1303" y="1175"/>
                  <a:ext cx="14" cy="14"/>
                </a:xfrm>
                <a:custGeom>
                  <a:avLst/>
                  <a:gdLst>
                    <a:gd name="T0" fmla="*/ 14 w 14"/>
                    <a:gd name="T1" fmla="*/ 6 h 14"/>
                    <a:gd name="T2" fmla="*/ 6 w 14"/>
                    <a:gd name="T3" fmla="*/ 0 h 14"/>
                    <a:gd name="T4" fmla="*/ 0 w 14"/>
                    <a:gd name="T5" fmla="*/ 0 h 14"/>
                    <a:gd name="T6" fmla="*/ 0 w 14"/>
                    <a:gd name="T7" fmla="*/ 14 h 14"/>
                    <a:gd name="T8" fmla="*/ 6 w 14"/>
                    <a:gd name="T9" fmla="*/ 14 h 14"/>
                    <a:gd name="T10" fmla="*/ 0 w 14"/>
                    <a:gd name="T11" fmla="*/ 6 h 14"/>
                    <a:gd name="T12" fmla="*/ 14 w 14"/>
                    <a:gd name="T13" fmla="*/ 6 h 14"/>
                    <a:gd name="T14" fmla="*/ 14 w 14"/>
                    <a:gd name="T15" fmla="*/ 0 h 14"/>
                    <a:gd name="T16" fmla="*/ 6 w 14"/>
                    <a:gd name="T17" fmla="*/ 0 h 14"/>
                    <a:gd name="T18" fmla="*/ 14 w 14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14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0" y="6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29" name="Freeform 356"/>
                <p:cNvSpPr>
                  <a:spLocks/>
                </p:cNvSpPr>
                <p:nvPr/>
              </p:nvSpPr>
              <p:spPr bwMode="auto">
                <a:xfrm>
                  <a:off x="1303" y="1181"/>
                  <a:ext cx="14" cy="13"/>
                </a:xfrm>
                <a:custGeom>
                  <a:avLst/>
                  <a:gdLst>
                    <a:gd name="T0" fmla="*/ 6 w 14"/>
                    <a:gd name="T1" fmla="*/ 0 h 13"/>
                    <a:gd name="T2" fmla="*/ 14 w 14"/>
                    <a:gd name="T3" fmla="*/ 8 h 13"/>
                    <a:gd name="T4" fmla="*/ 14 w 14"/>
                    <a:gd name="T5" fmla="*/ 0 h 13"/>
                    <a:gd name="T6" fmla="*/ 0 w 14"/>
                    <a:gd name="T7" fmla="*/ 0 h 13"/>
                    <a:gd name="T8" fmla="*/ 0 w 14"/>
                    <a:gd name="T9" fmla="*/ 8 h 13"/>
                    <a:gd name="T10" fmla="*/ 6 w 14"/>
                    <a:gd name="T11" fmla="*/ 13 h 13"/>
                    <a:gd name="T12" fmla="*/ 0 w 14"/>
                    <a:gd name="T13" fmla="*/ 8 h 13"/>
                    <a:gd name="T14" fmla="*/ 0 w 14"/>
                    <a:gd name="T15" fmla="*/ 13 h 13"/>
                    <a:gd name="T16" fmla="*/ 6 w 14"/>
                    <a:gd name="T17" fmla="*/ 13 h 13"/>
                    <a:gd name="T18" fmla="*/ 6 w 14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6" y="0"/>
                      </a:move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6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30" name="Rectangle 357"/>
                <p:cNvSpPr>
                  <a:spLocks noChangeArrowheads="1"/>
                </p:cNvSpPr>
                <p:nvPr/>
              </p:nvSpPr>
              <p:spPr bwMode="auto">
                <a:xfrm>
                  <a:off x="1309" y="1181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31" name="Freeform 358"/>
                <p:cNvSpPr>
                  <a:spLocks/>
                </p:cNvSpPr>
                <p:nvPr/>
              </p:nvSpPr>
              <p:spPr bwMode="auto">
                <a:xfrm>
                  <a:off x="1317" y="1181"/>
                  <a:ext cx="15" cy="13"/>
                </a:xfrm>
                <a:custGeom>
                  <a:avLst/>
                  <a:gdLst>
                    <a:gd name="T0" fmla="*/ 15 w 15"/>
                    <a:gd name="T1" fmla="*/ 8 h 13"/>
                    <a:gd name="T2" fmla="*/ 5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5 w 15"/>
                    <a:gd name="T9" fmla="*/ 13 h 13"/>
                    <a:gd name="T10" fmla="*/ 0 w 15"/>
                    <a:gd name="T11" fmla="*/ 8 h 13"/>
                    <a:gd name="T12" fmla="*/ 15 w 15"/>
                    <a:gd name="T13" fmla="*/ 8 h 13"/>
                    <a:gd name="T14" fmla="*/ 15 w 15"/>
                    <a:gd name="T15" fmla="*/ 0 h 13"/>
                    <a:gd name="T16" fmla="*/ 5 w 15"/>
                    <a:gd name="T17" fmla="*/ 0 h 13"/>
                    <a:gd name="T18" fmla="*/ 15 w 15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15" y="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32" name="Rectangle 359"/>
                <p:cNvSpPr>
                  <a:spLocks noChangeArrowheads="1"/>
                </p:cNvSpPr>
                <p:nvPr/>
              </p:nvSpPr>
              <p:spPr bwMode="auto">
                <a:xfrm>
                  <a:off x="1317" y="1189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33" name="Freeform 360"/>
                <p:cNvSpPr>
                  <a:spLocks/>
                </p:cNvSpPr>
                <p:nvPr/>
              </p:nvSpPr>
              <p:spPr bwMode="auto">
                <a:xfrm>
                  <a:off x="1317" y="1194"/>
                  <a:ext cx="15" cy="15"/>
                </a:xfrm>
                <a:custGeom>
                  <a:avLst/>
                  <a:gdLst>
                    <a:gd name="T0" fmla="*/ 5 w 15"/>
                    <a:gd name="T1" fmla="*/ 0 h 15"/>
                    <a:gd name="T2" fmla="*/ 15 w 15"/>
                    <a:gd name="T3" fmla="*/ 10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10 h 15"/>
                    <a:gd name="T10" fmla="*/ 5 w 15"/>
                    <a:gd name="T11" fmla="*/ 15 h 15"/>
                    <a:gd name="T12" fmla="*/ 0 w 15"/>
                    <a:gd name="T13" fmla="*/ 10 h 15"/>
                    <a:gd name="T14" fmla="*/ 0 w 15"/>
                    <a:gd name="T15" fmla="*/ 15 h 15"/>
                    <a:gd name="T16" fmla="*/ 5 w 15"/>
                    <a:gd name="T17" fmla="*/ 15 h 15"/>
                    <a:gd name="T18" fmla="*/ 5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5" y="0"/>
                      </a:move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34" name="Freeform 361"/>
                <p:cNvSpPr>
                  <a:spLocks/>
                </p:cNvSpPr>
                <p:nvPr/>
              </p:nvSpPr>
              <p:spPr bwMode="auto">
                <a:xfrm>
                  <a:off x="1322" y="1194"/>
                  <a:ext cx="15" cy="15"/>
                </a:xfrm>
                <a:custGeom>
                  <a:avLst/>
                  <a:gdLst>
                    <a:gd name="T0" fmla="*/ 15 w 15"/>
                    <a:gd name="T1" fmla="*/ 10 h 15"/>
                    <a:gd name="T2" fmla="*/ 10 w 15"/>
                    <a:gd name="T3" fmla="*/ 0 h 15"/>
                    <a:gd name="T4" fmla="*/ 0 w 15"/>
                    <a:gd name="T5" fmla="*/ 0 h 15"/>
                    <a:gd name="T6" fmla="*/ 0 w 15"/>
                    <a:gd name="T7" fmla="*/ 15 h 15"/>
                    <a:gd name="T8" fmla="*/ 10 w 15"/>
                    <a:gd name="T9" fmla="*/ 15 h 15"/>
                    <a:gd name="T10" fmla="*/ 0 w 15"/>
                    <a:gd name="T11" fmla="*/ 10 h 15"/>
                    <a:gd name="T12" fmla="*/ 15 w 15"/>
                    <a:gd name="T13" fmla="*/ 10 h 15"/>
                    <a:gd name="T14" fmla="*/ 15 w 15"/>
                    <a:gd name="T15" fmla="*/ 0 h 15"/>
                    <a:gd name="T16" fmla="*/ 10 w 15"/>
                    <a:gd name="T17" fmla="*/ 0 h 15"/>
                    <a:gd name="T18" fmla="*/ 15 w 15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5" y="10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0" y="10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35" name="Freeform 362"/>
                <p:cNvSpPr>
                  <a:spLocks/>
                </p:cNvSpPr>
                <p:nvPr/>
              </p:nvSpPr>
              <p:spPr bwMode="auto">
                <a:xfrm>
                  <a:off x="1322" y="1204"/>
                  <a:ext cx="15" cy="13"/>
                </a:xfrm>
                <a:custGeom>
                  <a:avLst/>
                  <a:gdLst>
                    <a:gd name="T0" fmla="*/ 10 w 15"/>
                    <a:gd name="T1" fmla="*/ 0 h 13"/>
                    <a:gd name="T2" fmla="*/ 15 w 15"/>
                    <a:gd name="T3" fmla="*/ 5 h 13"/>
                    <a:gd name="T4" fmla="*/ 15 w 15"/>
                    <a:gd name="T5" fmla="*/ 0 h 13"/>
                    <a:gd name="T6" fmla="*/ 0 w 15"/>
                    <a:gd name="T7" fmla="*/ 0 h 13"/>
                    <a:gd name="T8" fmla="*/ 0 w 15"/>
                    <a:gd name="T9" fmla="*/ 5 h 13"/>
                    <a:gd name="T10" fmla="*/ 10 w 15"/>
                    <a:gd name="T11" fmla="*/ 13 h 13"/>
                    <a:gd name="T12" fmla="*/ 0 w 15"/>
                    <a:gd name="T13" fmla="*/ 5 h 13"/>
                    <a:gd name="T14" fmla="*/ 0 w 15"/>
                    <a:gd name="T15" fmla="*/ 13 h 13"/>
                    <a:gd name="T16" fmla="*/ 10 w 15"/>
                    <a:gd name="T17" fmla="*/ 13 h 13"/>
                    <a:gd name="T18" fmla="*/ 10 w 15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10" y="0"/>
                      </a:move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0" y="1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36" name="Freeform 363"/>
                <p:cNvSpPr>
                  <a:spLocks/>
                </p:cNvSpPr>
                <p:nvPr/>
              </p:nvSpPr>
              <p:spPr bwMode="auto">
                <a:xfrm>
                  <a:off x="1329" y="1204"/>
                  <a:ext cx="14" cy="13"/>
                </a:xfrm>
                <a:custGeom>
                  <a:avLst/>
                  <a:gdLst>
                    <a:gd name="T0" fmla="*/ 14 w 14"/>
                    <a:gd name="T1" fmla="*/ 5 h 13"/>
                    <a:gd name="T2" fmla="*/ 8 w 14"/>
                    <a:gd name="T3" fmla="*/ 0 h 13"/>
                    <a:gd name="T4" fmla="*/ 3 w 14"/>
                    <a:gd name="T5" fmla="*/ 0 h 13"/>
                    <a:gd name="T6" fmla="*/ 3 w 14"/>
                    <a:gd name="T7" fmla="*/ 13 h 13"/>
                    <a:gd name="T8" fmla="*/ 8 w 14"/>
                    <a:gd name="T9" fmla="*/ 13 h 13"/>
                    <a:gd name="T10" fmla="*/ 0 w 14"/>
                    <a:gd name="T11" fmla="*/ 5 h 13"/>
                    <a:gd name="T12" fmla="*/ 14 w 14"/>
                    <a:gd name="T13" fmla="*/ 5 h 13"/>
                    <a:gd name="T14" fmla="*/ 14 w 14"/>
                    <a:gd name="T15" fmla="*/ 0 h 13"/>
                    <a:gd name="T16" fmla="*/ 8 w 14"/>
                    <a:gd name="T17" fmla="*/ 0 h 13"/>
                    <a:gd name="T18" fmla="*/ 14 w 14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14" y="5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3"/>
                      </a:lnTo>
                      <a:lnTo>
                        <a:pt x="8" y="13"/>
                      </a:ln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37" name="Freeform 364"/>
                <p:cNvSpPr>
                  <a:spLocks/>
                </p:cNvSpPr>
                <p:nvPr/>
              </p:nvSpPr>
              <p:spPr bwMode="auto">
                <a:xfrm>
                  <a:off x="1329" y="1209"/>
                  <a:ext cx="14" cy="14"/>
                </a:xfrm>
                <a:custGeom>
                  <a:avLst/>
                  <a:gdLst>
                    <a:gd name="T0" fmla="*/ 8 w 14"/>
                    <a:gd name="T1" fmla="*/ 0 h 14"/>
                    <a:gd name="T2" fmla="*/ 14 w 14"/>
                    <a:gd name="T3" fmla="*/ 8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8 h 14"/>
                    <a:gd name="T10" fmla="*/ 8 w 14"/>
                    <a:gd name="T11" fmla="*/ 14 h 14"/>
                    <a:gd name="T12" fmla="*/ 0 w 14"/>
                    <a:gd name="T13" fmla="*/ 8 h 14"/>
                    <a:gd name="T14" fmla="*/ 0 w 14"/>
                    <a:gd name="T15" fmla="*/ 14 h 14"/>
                    <a:gd name="T16" fmla="*/ 8 w 14"/>
                    <a:gd name="T17" fmla="*/ 14 h 14"/>
                    <a:gd name="T18" fmla="*/ 8 w 14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8" y="0"/>
                      </a:move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4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38" name="Rectangle 365"/>
                <p:cNvSpPr>
                  <a:spLocks noChangeArrowheads="1"/>
                </p:cNvSpPr>
                <p:nvPr/>
              </p:nvSpPr>
              <p:spPr bwMode="auto">
                <a:xfrm>
                  <a:off x="1337" y="120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39" name="Freeform 366"/>
                <p:cNvSpPr>
                  <a:spLocks/>
                </p:cNvSpPr>
                <p:nvPr/>
              </p:nvSpPr>
              <p:spPr bwMode="auto">
                <a:xfrm>
                  <a:off x="1343" y="1209"/>
                  <a:ext cx="13" cy="14"/>
                </a:xfrm>
                <a:custGeom>
                  <a:avLst/>
                  <a:gdLst>
                    <a:gd name="T0" fmla="*/ 13 w 13"/>
                    <a:gd name="T1" fmla="*/ 8 h 14"/>
                    <a:gd name="T2" fmla="*/ 8 w 13"/>
                    <a:gd name="T3" fmla="*/ 0 h 14"/>
                    <a:gd name="T4" fmla="*/ 0 w 13"/>
                    <a:gd name="T5" fmla="*/ 0 h 14"/>
                    <a:gd name="T6" fmla="*/ 0 w 13"/>
                    <a:gd name="T7" fmla="*/ 14 h 14"/>
                    <a:gd name="T8" fmla="*/ 8 w 13"/>
                    <a:gd name="T9" fmla="*/ 14 h 14"/>
                    <a:gd name="T10" fmla="*/ 0 w 13"/>
                    <a:gd name="T11" fmla="*/ 8 h 14"/>
                    <a:gd name="T12" fmla="*/ 13 w 13"/>
                    <a:gd name="T13" fmla="*/ 8 h 14"/>
                    <a:gd name="T14" fmla="*/ 13 w 13"/>
                    <a:gd name="T15" fmla="*/ 0 h 14"/>
                    <a:gd name="T16" fmla="*/ 8 w 13"/>
                    <a:gd name="T17" fmla="*/ 0 h 14"/>
                    <a:gd name="T18" fmla="*/ 13 w 13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13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8"/>
                      </a:ln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40" name="Rectangle 367"/>
                <p:cNvSpPr>
                  <a:spLocks noChangeArrowheads="1"/>
                </p:cNvSpPr>
                <p:nvPr/>
              </p:nvSpPr>
              <p:spPr bwMode="auto">
                <a:xfrm>
                  <a:off x="1343" y="1217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41" name="Freeform 368"/>
                <p:cNvSpPr>
                  <a:spLocks/>
                </p:cNvSpPr>
                <p:nvPr/>
              </p:nvSpPr>
              <p:spPr bwMode="auto">
                <a:xfrm>
                  <a:off x="1343" y="1223"/>
                  <a:ext cx="13" cy="15"/>
                </a:xfrm>
                <a:custGeom>
                  <a:avLst/>
                  <a:gdLst>
                    <a:gd name="T0" fmla="*/ 8 w 13"/>
                    <a:gd name="T1" fmla="*/ 0 h 15"/>
                    <a:gd name="T2" fmla="*/ 13 w 13"/>
                    <a:gd name="T3" fmla="*/ 5 h 15"/>
                    <a:gd name="T4" fmla="*/ 13 w 13"/>
                    <a:gd name="T5" fmla="*/ 0 h 15"/>
                    <a:gd name="T6" fmla="*/ 0 w 13"/>
                    <a:gd name="T7" fmla="*/ 0 h 15"/>
                    <a:gd name="T8" fmla="*/ 0 w 13"/>
                    <a:gd name="T9" fmla="*/ 5 h 15"/>
                    <a:gd name="T10" fmla="*/ 8 w 13"/>
                    <a:gd name="T11" fmla="*/ 15 h 15"/>
                    <a:gd name="T12" fmla="*/ 0 w 13"/>
                    <a:gd name="T13" fmla="*/ 5 h 15"/>
                    <a:gd name="T14" fmla="*/ 0 w 13"/>
                    <a:gd name="T15" fmla="*/ 15 h 15"/>
                    <a:gd name="T16" fmla="*/ 8 w 13"/>
                    <a:gd name="T17" fmla="*/ 15 h 15"/>
                    <a:gd name="T18" fmla="*/ 8 w 13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0"/>
                      </a:move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42" name="Freeform 369"/>
                <p:cNvSpPr>
                  <a:spLocks/>
                </p:cNvSpPr>
                <p:nvPr/>
              </p:nvSpPr>
              <p:spPr bwMode="auto">
                <a:xfrm>
                  <a:off x="1351" y="1223"/>
                  <a:ext cx="15" cy="15"/>
                </a:xfrm>
                <a:custGeom>
                  <a:avLst/>
                  <a:gdLst>
                    <a:gd name="T0" fmla="*/ 15 w 15"/>
                    <a:gd name="T1" fmla="*/ 5 h 15"/>
                    <a:gd name="T2" fmla="*/ 5 w 15"/>
                    <a:gd name="T3" fmla="*/ 0 h 15"/>
                    <a:gd name="T4" fmla="*/ 0 w 15"/>
                    <a:gd name="T5" fmla="*/ 0 h 15"/>
                    <a:gd name="T6" fmla="*/ 0 w 15"/>
                    <a:gd name="T7" fmla="*/ 15 h 15"/>
                    <a:gd name="T8" fmla="*/ 5 w 15"/>
                    <a:gd name="T9" fmla="*/ 15 h 15"/>
                    <a:gd name="T10" fmla="*/ 0 w 15"/>
                    <a:gd name="T11" fmla="*/ 5 h 15"/>
                    <a:gd name="T12" fmla="*/ 15 w 15"/>
                    <a:gd name="T13" fmla="*/ 5 h 15"/>
                    <a:gd name="T14" fmla="*/ 15 w 15"/>
                    <a:gd name="T15" fmla="*/ 0 h 15"/>
                    <a:gd name="T16" fmla="*/ 5 w 15"/>
                    <a:gd name="T17" fmla="*/ 0 h 15"/>
                    <a:gd name="T18" fmla="*/ 15 w 15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5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43" name="Freeform 370"/>
                <p:cNvSpPr>
                  <a:spLocks/>
                </p:cNvSpPr>
                <p:nvPr/>
              </p:nvSpPr>
              <p:spPr bwMode="auto">
                <a:xfrm>
                  <a:off x="1351" y="1228"/>
                  <a:ext cx="15" cy="15"/>
                </a:xfrm>
                <a:custGeom>
                  <a:avLst/>
                  <a:gdLst>
                    <a:gd name="T0" fmla="*/ 5 w 15"/>
                    <a:gd name="T1" fmla="*/ 0 h 15"/>
                    <a:gd name="T2" fmla="*/ 15 w 15"/>
                    <a:gd name="T3" fmla="*/ 10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10 h 15"/>
                    <a:gd name="T10" fmla="*/ 5 w 15"/>
                    <a:gd name="T11" fmla="*/ 15 h 15"/>
                    <a:gd name="T12" fmla="*/ 0 w 15"/>
                    <a:gd name="T13" fmla="*/ 10 h 15"/>
                    <a:gd name="T14" fmla="*/ 0 w 15"/>
                    <a:gd name="T15" fmla="*/ 15 h 15"/>
                    <a:gd name="T16" fmla="*/ 5 w 15"/>
                    <a:gd name="T17" fmla="*/ 15 h 15"/>
                    <a:gd name="T18" fmla="*/ 5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5" y="0"/>
                      </a:move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44" name="Freeform 371"/>
                <p:cNvSpPr>
                  <a:spLocks/>
                </p:cNvSpPr>
                <p:nvPr/>
              </p:nvSpPr>
              <p:spPr bwMode="auto">
                <a:xfrm>
                  <a:off x="1356" y="1228"/>
                  <a:ext cx="15" cy="15"/>
                </a:xfrm>
                <a:custGeom>
                  <a:avLst/>
                  <a:gdLst>
                    <a:gd name="T0" fmla="*/ 15 w 15"/>
                    <a:gd name="T1" fmla="*/ 10 h 15"/>
                    <a:gd name="T2" fmla="*/ 10 w 15"/>
                    <a:gd name="T3" fmla="*/ 0 h 15"/>
                    <a:gd name="T4" fmla="*/ 0 w 15"/>
                    <a:gd name="T5" fmla="*/ 0 h 15"/>
                    <a:gd name="T6" fmla="*/ 0 w 15"/>
                    <a:gd name="T7" fmla="*/ 15 h 15"/>
                    <a:gd name="T8" fmla="*/ 10 w 15"/>
                    <a:gd name="T9" fmla="*/ 15 h 15"/>
                    <a:gd name="T10" fmla="*/ 0 w 15"/>
                    <a:gd name="T11" fmla="*/ 10 h 15"/>
                    <a:gd name="T12" fmla="*/ 15 w 15"/>
                    <a:gd name="T13" fmla="*/ 10 h 15"/>
                    <a:gd name="T14" fmla="*/ 15 w 15"/>
                    <a:gd name="T15" fmla="*/ 0 h 15"/>
                    <a:gd name="T16" fmla="*/ 10 w 15"/>
                    <a:gd name="T17" fmla="*/ 0 h 15"/>
                    <a:gd name="T18" fmla="*/ 15 w 15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5" y="10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0" y="10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45" name="Freeform 372"/>
                <p:cNvSpPr>
                  <a:spLocks/>
                </p:cNvSpPr>
                <p:nvPr/>
              </p:nvSpPr>
              <p:spPr bwMode="auto">
                <a:xfrm>
                  <a:off x="1356" y="1238"/>
                  <a:ext cx="15" cy="13"/>
                </a:xfrm>
                <a:custGeom>
                  <a:avLst/>
                  <a:gdLst>
                    <a:gd name="T0" fmla="*/ 10 w 15"/>
                    <a:gd name="T1" fmla="*/ 0 h 13"/>
                    <a:gd name="T2" fmla="*/ 15 w 15"/>
                    <a:gd name="T3" fmla="*/ 5 h 13"/>
                    <a:gd name="T4" fmla="*/ 15 w 15"/>
                    <a:gd name="T5" fmla="*/ 0 h 13"/>
                    <a:gd name="T6" fmla="*/ 0 w 15"/>
                    <a:gd name="T7" fmla="*/ 0 h 13"/>
                    <a:gd name="T8" fmla="*/ 0 w 15"/>
                    <a:gd name="T9" fmla="*/ 5 h 13"/>
                    <a:gd name="T10" fmla="*/ 10 w 15"/>
                    <a:gd name="T11" fmla="*/ 13 h 13"/>
                    <a:gd name="T12" fmla="*/ 0 w 15"/>
                    <a:gd name="T13" fmla="*/ 5 h 13"/>
                    <a:gd name="T14" fmla="*/ 0 w 15"/>
                    <a:gd name="T15" fmla="*/ 13 h 13"/>
                    <a:gd name="T16" fmla="*/ 10 w 15"/>
                    <a:gd name="T17" fmla="*/ 13 h 13"/>
                    <a:gd name="T18" fmla="*/ 10 w 15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10" y="0"/>
                      </a:move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0" y="1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4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366" y="1238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47" name="Freeform 374"/>
                <p:cNvSpPr>
                  <a:spLocks/>
                </p:cNvSpPr>
                <p:nvPr/>
              </p:nvSpPr>
              <p:spPr bwMode="auto">
                <a:xfrm>
                  <a:off x="1371" y="1238"/>
                  <a:ext cx="14" cy="13"/>
                </a:xfrm>
                <a:custGeom>
                  <a:avLst/>
                  <a:gdLst>
                    <a:gd name="T0" fmla="*/ 14 w 14"/>
                    <a:gd name="T1" fmla="*/ 5 h 13"/>
                    <a:gd name="T2" fmla="*/ 6 w 14"/>
                    <a:gd name="T3" fmla="*/ 0 h 13"/>
                    <a:gd name="T4" fmla="*/ 0 w 14"/>
                    <a:gd name="T5" fmla="*/ 0 h 13"/>
                    <a:gd name="T6" fmla="*/ 0 w 14"/>
                    <a:gd name="T7" fmla="*/ 13 h 13"/>
                    <a:gd name="T8" fmla="*/ 6 w 14"/>
                    <a:gd name="T9" fmla="*/ 13 h 13"/>
                    <a:gd name="T10" fmla="*/ 0 w 14"/>
                    <a:gd name="T11" fmla="*/ 5 h 13"/>
                    <a:gd name="T12" fmla="*/ 14 w 14"/>
                    <a:gd name="T13" fmla="*/ 5 h 13"/>
                    <a:gd name="T14" fmla="*/ 14 w 14"/>
                    <a:gd name="T15" fmla="*/ 0 h 13"/>
                    <a:gd name="T16" fmla="*/ 6 w 14"/>
                    <a:gd name="T17" fmla="*/ 0 h 13"/>
                    <a:gd name="T18" fmla="*/ 14 w 14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14" y="5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48" name="Rectangle 375"/>
                <p:cNvSpPr>
                  <a:spLocks noChangeArrowheads="1"/>
                </p:cNvSpPr>
                <p:nvPr/>
              </p:nvSpPr>
              <p:spPr bwMode="auto">
                <a:xfrm>
                  <a:off x="1371" y="1243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49" name="Freeform 376"/>
                <p:cNvSpPr>
                  <a:spLocks/>
                </p:cNvSpPr>
                <p:nvPr/>
              </p:nvSpPr>
              <p:spPr bwMode="auto">
                <a:xfrm>
                  <a:off x="1371" y="1249"/>
                  <a:ext cx="14" cy="16"/>
                </a:xfrm>
                <a:custGeom>
                  <a:avLst/>
                  <a:gdLst>
                    <a:gd name="T0" fmla="*/ 6 w 14"/>
                    <a:gd name="T1" fmla="*/ 0 h 16"/>
                    <a:gd name="T2" fmla="*/ 14 w 14"/>
                    <a:gd name="T3" fmla="*/ 8 h 16"/>
                    <a:gd name="T4" fmla="*/ 14 w 14"/>
                    <a:gd name="T5" fmla="*/ 2 h 16"/>
                    <a:gd name="T6" fmla="*/ 0 w 14"/>
                    <a:gd name="T7" fmla="*/ 2 h 16"/>
                    <a:gd name="T8" fmla="*/ 0 w 14"/>
                    <a:gd name="T9" fmla="*/ 8 h 16"/>
                    <a:gd name="T10" fmla="*/ 6 w 14"/>
                    <a:gd name="T11" fmla="*/ 16 h 16"/>
                    <a:gd name="T12" fmla="*/ 0 w 14"/>
                    <a:gd name="T13" fmla="*/ 8 h 16"/>
                    <a:gd name="T14" fmla="*/ 0 w 14"/>
                    <a:gd name="T15" fmla="*/ 16 h 16"/>
                    <a:gd name="T16" fmla="*/ 6 w 14"/>
                    <a:gd name="T17" fmla="*/ 16 h 16"/>
                    <a:gd name="T18" fmla="*/ 6 w 14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6" y="0"/>
                      </a:moveTo>
                      <a:lnTo>
                        <a:pt x="14" y="8"/>
                      </a:lnTo>
                      <a:lnTo>
                        <a:pt x="14" y="2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6" y="16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6" y="1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50" name="Freeform 377"/>
                <p:cNvSpPr>
                  <a:spLocks/>
                </p:cNvSpPr>
                <p:nvPr/>
              </p:nvSpPr>
              <p:spPr bwMode="auto">
                <a:xfrm>
                  <a:off x="1377" y="1249"/>
                  <a:ext cx="13" cy="16"/>
                </a:xfrm>
                <a:custGeom>
                  <a:avLst/>
                  <a:gdLst>
                    <a:gd name="T0" fmla="*/ 13 w 13"/>
                    <a:gd name="T1" fmla="*/ 8 h 16"/>
                    <a:gd name="T2" fmla="*/ 8 w 13"/>
                    <a:gd name="T3" fmla="*/ 0 h 16"/>
                    <a:gd name="T4" fmla="*/ 0 w 13"/>
                    <a:gd name="T5" fmla="*/ 0 h 16"/>
                    <a:gd name="T6" fmla="*/ 0 w 13"/>
                    <a:gd name="T7" fmla="*/ 16 h 16"/>
                    <a:gd name="T8" fmla="*/ 8 w 13"/>
                    <a:gd name="T9" fmla="*/ 16 h 16"/>
                    <a:gd name="T10" fmla="*/ 0 w 13"/>
                    <a:gd name="T11" fmla="*/ 8 h 16"/>
                    <a:gd name="T12" fmla="*/ 13 w 13"/>
                    <a:gd name="T13" fmla="*/ 8 h 16"/>
                    <a:gd name="T14" fmla="*/ 13 w 13"/>
                    <a:gd name="T15" fmla="*/ 0 h 16"/>
                    <a:gd name="T16" fmla="*/ 8 w 13"/>
                    <a:gd name="T17" fmla="*/ 0 h 16"/>
                    <a:gd name="T18" fmla="*/ 13 w 13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6"/>
                    <a:gd name="T32" fmla="*/ 13 w 13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6">
                      <a:moveTo>
                        <a:pt x="13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51" name="Freeform 378"/>
                <p:cNvSpPr>
                  <a:spLocks/>
                </p:cNvSpPr>
                <p:nvPr/>
              </p:nvSpPr>
              <p:spPr bwMode="auto">
                <a:xfrm>
                  <a:off x="1377" y="1257"/>
                  <a:ext cx="13" cy="15"/>
                </a:xfrm>
                <a:custGeom>
                  <a:avLst/>
                  <a:gdLst>
                    <a:gd name="T0" fmla="*/ 8 w 13"/>
                    <a:gd name="T1" fmla="*/ 0 h 15"/>
                    <a:gd name="T2" fmla="*/ 13 w 13"/>
                    <a:gd name="T3" fmla="*/ 8 h 15"/>
                    <a:gd name="T4" fmla="*/ 13 w 13"/>
                    <a:gd name="T5" fmla="*/ 0 h 15"/>
                    <a:gd name="T6" fmla="*/ 0 w 13"/>
                    <a:gd name="T7" fmla="*/ 0 h 15"/>
                    <a:gd name="T8" fmla="*/ 0 w 13"/>
                    <a:gd name="T9" fmla="*/ 8 h 15"/>
                    <a:gd name="T10" fmla="*/ 8 w 13"/>
                    <a:gd name="T11" fmla="*/ 15 h 15"/>
                    <a:gd name="T12" fmla="*/ 0 w 13"/>
                    <a:gd name="T13" fmla="*/ 8 h 15"/>
                    <a:gd name="T14" fmla="*/ 0 w 13"/>
                    <a:gd name="T15" fmla="*/ 15 h 15"/>
                    <a:gd name="T16" fmla="*/ 8 w 13"/>
                    <a:gd name="T17" fmla="*/ 15 h 15"/>
                    <a:gd name="T18" fmla="*/ 8 w 13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0"/>
                      </a:move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5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52" name="Rectangle 379"/>
                <p:cNvSpPr>
                  <a:spLocks noChangeArrowheads="1"/>
                </p:cNvSpPr>
                <p:nvPr/>
              </p:nvSpPr>
              <p:spPr bwMode="auto">
                <a:xfrm>
                  <a:off x="1385" y="1257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53" name="Freeform 380"/>
                <p:cNvSpPr>
                  <a:spLocks/>
                </p:cNvSpPr>
                <p:nvPr/>
              </p:nvSpPr>
              <p:spPr bwMode="auto">
                <a:xfrm>
                  <a:off x="1390" y="1257"/>
                  <a:ext cx="18" cy="15"/>
                </a:xfrm>
                <a:custGeom>
                  <a:avLst/>
                  <a:gdLst>
                    <a:gd name="T0" fmla="*/ 18 w 18"/>
                    <a:gd name="T1" fmla="*/ 8 h 15"/>
                    <a:gd name="T2" fmla="*/ 10 w 18"/>
                    <a:gd name="T3" fmla="*/ 0 h 15"/>
                    <a:gd name="T4" fmla="*/ 0 w 18"/>
                    <a:gd name="T5" fmla="*/ 0 h 15"/>
                    <a:gd name="T6" fmla="*/ 0 w 18"/>
                    <a:gd name="T7" fmla="*/ 15 h 15"/>
                    <a:gd name="T8" fmla="*/ 10 w 18"/>
                    <a:gd name="T9" fmla="*/ 15 h 15"/>
                    <a:gd name="T10" fmla="*/ 0 w 18"/>
                    <a:gd name="T11" fmla="*/ 8 h 15"/>
                    <a:gd name="T12" fmla="*/ 18 w 18"/>
                    <a:gd name="T13" fmla="*/ 8 h 15"/>
                    <a:gd name="T14" fmla="*/ 18 w 18"/>
                    <a:gd name="T15" fmla="*/ 0 h 15"/>
                    <a:gd name="T16" fmla="*/ 10 w 18"/>
                    <a:gd name="T17" fmla="*/ 0 h 15"/>
                    <a:gd name="T18" fmla="*/ 18 w 18"/>
                    <a:gd name="T19" fmla="*/ 8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"/>
                    <a:gd name="T32" fmla="*/ 18 w 18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">
                      <a:moveTo>
                        <a:pt x="18" y="8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0" y="8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54" name="Freeform 381"/>
                <p:cNvSpPr>
                  <a:spLocks/>
                </p:cNvSpPr>
                <p:nvPr/>
              </p:nvSpPr>
              <p:spPr bwMode="auto">
                <a:xfrm>
                  <a:off x="1390" y="1265"/>
                  <a:ext cx="18" cy="15"/>
                </a:xfrm>
                <a:custGeom>
                  <a:avLst/>
                  <a:gdLst>
                    <a:gd name="T0" fmla="*/ 10 w 18"/>
                    <a:gd name="T1" fmla="*/ 0 h 15"/>
                    <a:gd name="T2" fmla="*/ 18 w 18"/>
                    <a:gd name="T3" fmla="*/ 7 h 15"/>
                    <a:gd name="T4" fmla="*/ 18 w 18"/>
                    <a:gd name="T5" fmla="*/ 0 h 15"/>
                    <a:gd name="T6" fmla="*/ 0 w 18"/>
                    <a:gd name="T7" fmla="*/ 0 h 15"/>
                    <a:gd name="T8" fmla="*/ 0 w 18"/>
                    <a:gd name="T9" fmla="*/ 7 h 15"/>
                    <a:gd name="T10" fmla="*/ 10 w 18"/>
                    <a:gd name="T11" fmla="*/ 15 h 15"/>
                    <a:gd name="T12" fmla="*/ 0 w 18"/>
                    <a:gd name="T13" fmla="*/ 7 h 15"/>
                    <a:gd name="T14" fmla="*/ 0 w 18"/>
                    <a:gd name="T15" fmla="*/ 15 h 15"/>
                    <a:gd name="T16" fmla="*/ 10 w 18"/>
                    <a:gd name="T17" fmla="*/ 15 h 15"/>
                    <a:gd name="T18" fmla="*/ 10 w 18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"/>
                    <a:gd name="T32" fmla="*/ 18 w 18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">
                      <a:moveTo>
                        <a:pt x="10" y="0"/>
                      </a:move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0" y="15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55" name="Freeform 382"/>
                <p:cNvSpPr>
                  <a:spLocks/>
                </p:cNvSpPr>
                <p:nvPr/>
              </p:nvSpPr>
              <p:spPr bwMode="auto">
                <a:xfrm>
                  <a:off x="1397" y="1265"/>
                  <a:ext cx="16" cy="15"/>
                </a:xfrm>
                <a:custGeom>
                  <a:avLst/>
                  <a:gdLst>
                    <a:gd name="T0" fmla="*/ 16 w 16"/>
                    <a:gd name="T1" fmla="*/ 7 h 15"/>
                    <a:gd name="T2" fmla="*/ 11 w 16"/>
                    <a:gd name="T3" fmla="*/ 0 h 15"/>
                    <a:gd name="T4" fmla="*/ 3 w 16"/>
                    <a:gd name="T5" fmla="*/ 0 h 15"/>
                    <a:gd name="T6" fmla="*/ 3 w 16"/>
                    <a:gd name="T7" fmla="*/ 15 h 15"/>
                    <a:gd name="T8" fmla="*/ 11 w 16"/>
                    <a:gd name="T9" fmla="*/ 15 h 15"/>
                    <a:gd name="T10" fmla="*/ 0 w 16"/>
                    <a:gd name="T11" fmla="*/ 7 h 15"/>
                    <a:gd name="T12" fmla="*/ 16 w 16"/>
                    <a:gd name="T13" fmla="*/ 7 h 15"/>
                    <a:gd name="T14" fmla="*/ 16 w 16"/>
                    <a:gd name="T15" fmla="*/ 0 h 15"/>
                    <a:gd name="T16" fmla="*/ 11 w 16"/>
                    <a:gd name="T17" fmla="*/ 0 h 15"/>
                    <a:gd name="T18" fmla="*/ 16 w 16"/>
                    <a:gd name="T19" fmla="*/ 7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16" y="7"/>
                      </a:moveTo>
                      <a:lnTo>
                        <a:pt x="11" y="0"/>
                      </a:lnTo>
                      <a:lnTo>
                        <a:pt x="3" y="0"/>
                      </a:lnTo>
                      <a:lnTo>
                        <a:pt x="3" y="15"/>
                      </a:lnTo>
                      <a:lnTo>
                        <a:pt x="11" y="15"/>
                      </a:lnTo>
                      <a:lnTo>
                        <a:pt x="0" y="7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56" name="Freeform 383"/>
                <p:cNvSpPr>
                  <a:spLocks/>
                </p:cNvSpPr>
                <p:nvPr/>
              </p:nvSpPr>
              <p:spPr bwMode="auto">
                <a:xfrm>
                  <a:off x="1397" y="1272"/>
                  <a:ext cx="16" cy="13"/>
                </a:xfrm>
                <a:custGeom>
                  <a:avLst/>
                  <a:gdLst>
                    <a:gd name="T0" fmla="*/ 11 w 16"/>
                    <a:gd name="T1" fmla="*/ 0 h 13"/>
                    <a:gd name="T2" fmla="*/ 16 w 16"/>
                    <a:gd name="T3" fmla="*/ 8 h 13"/>
                    <a:gd name="T4" fmla="*/ 16 w 16"/>
                    <a:gd name="T5" fmla="*/ 0 h 13"/>
                    <a:gd name="T6" fmla="*/ 0 w 16"/>
                    <a:gd name="T7" fmla="*/ 0 h 13"/>
                    <a:gd name="T8" fmla="*/ 0 w 16"/>
                    <a:gd name="T9" fmla="*/ 8 h 13"/>
                    <a:gd name="T10" fmla="*/ 11 w 16"/>
                    <a:gd name="T11" fmla="*/ 13 h 13"/>
                    <a:gd name="T12" fmla="*/ 0 w 16"/>
                    <a:gd name="T13" fmla="*/ 8 h 13"/>
                    <a:gd name="T14" fmla="*/ 0 w 16"/>
                    <a:gd name="T15" fmla="*/ 13 h 13"/>
                    <a:gd name="T16" fmla="*/ 11 w 16"/>
                    <a:gd name="T17" fmla="*/ 13 h 13"/>
                    <a:gd name="T18" fmla="*/ 11 w 16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11" y="0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1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57" name="Rectangle 384"/>
                <p:cNvSpPr>
                  <a:spLocks noChangeArrowheads="1"/>
                </p:cNvSpPr>
                <p:nvPr/>
              </p:nvSpPr>
              <p:spPr bwMode="auto">
                <a:xfrm>
                  <a:off x="1408" y="1272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58" name="Freeform 385"/>
                <p:cNvSpPr>
                  <a:spLocks/>
                </p:cNvSpPr>
                <p:nvPr/>
              </p:nvSpPr>
              <p:spPr bwMode="auto">
                <a:xfrm>
                  <a:off x="1411" y="1272"/>
                  <a:ext cx="17" cy="13"/>
                </a:xfrm>
                <a:custGeom>
                  <a:avLst/>
                  <a:gdLst>
                    <a:gd name="T0" fmla="*/ 17 w 17"/>
                    <a:gd name="T1" fmla="*/ 8 h 13"/>
                    <a:gd name="T2" fmla="*/ 8 w 17"/>
                    <a:gd name="T3" fmla="*/ 0 h 13"/>
                    <a:gd name="T4" fmla="*/ 2 w 17"/>
                    <a:gd name="T5" fmla="*/ 0 h 13"/>
                    <a:gd name="T6" fmla="*/ 2 w 17"/>
                    <a:gd name="T7" fmla="*/ 13 h 13"/>
                    <a:gd name="T8" fmla="*/ 8 w 17"/>
                    <a:gd name="T9" fmla="*/ 13 h 13"/>
                    <a:gd name="T10" fmla="*/ 0 w 17"/>
                    <a:gd name="T11" fmla="*/ 8 h 13"/>
                    <a:gd name="T12" fmla="*/ 17 w 17"/>
                    <a:gd name="T13" fmla="*/ 8 h 13"/>
                    <a:gd name="T14" fmla="*/ 17 w 17"/>
                    <a:gd name="T15" fmla="*/ 0 h 13"/>
                    <a:gd name="T16" fmla="*/ 8 w 17"/>
                    <a:gd name="T17" fmla="*/ 0 h 13"/>
                    <a:gd name="T18" fmla="*/ 17 w 17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3"/>
                    <a:gd name="T32" fmla="*/ 17 w 17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3">
                      <a:moveTo>
                        <a:pt x="17" y="8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2" y="13"/>
                      </a:lnTo>
                      <a:lnTo>
                        <a:pt x="8" y="13"/>
                      </a:lnTo>
                      <a:lnTo>
                        <a:pt x="0" y="8"/>
                      </a:lnTo>
                      <a:lnTo>
                        <a:pt x="17" y="8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59" name="Freeform 386"/>
                <p:cNvSpPr>
                  <a:spLocks/>
                </p:cNvSpPr>
                <p:nvPr/>
              </p:nvSpPr>
              <p:spPr bwMode="auto">
                <a:xfrm>
                  <a:off x="1411" y="1280"/>
                  <a:ext cx="17" cy="13"/>
                </a:xfrm>
                <a:custGeom>
                  <a:avLst/>
                  <a:gdLst>
                    <a:gd name="T0" fmla="*/ 8 w 17"/>
                    <a:gd name="T1" fmla="*/ 0 h 13"/>
                    <a:gd name="T2" fmla="*/ 17 w 17"/>
                    <a:gd name="T3" fmla="*/ 5 h 13"/>
                    <a:gd name="T4" fmla="*/ 17 w 17"/>
                    <a:gd name="T5" fmla="*/ 0 h 13"/>
                    <a:gd name="T6" fmla="*/ 0 w 17"/>
                    <a:gd name="T7" fmla="*/ 0 h 13"/>
                    <a:gd name="T8" fmla="*/ 0 w 17"/>
                    <a:gd name="T9" fmla="*/ 5 h 13"/>
                    <a:gd name="T10" fmla="*/ 8 w 17"/>
                    <a:gd name="T11" fmla="*/ 13 h 13"/>
                    <a:gd name="T12" fmla="*/ 0 w 17"/>
                    <a:gd name="T13" fmla="*/ 5 h 13"/>
                    <a:gd name="T14" fmla="*/ 0 w 17"/>
                    <a:gd name="T15" fmla="*/ 13 h 13"/>
                    <a:gd name="T16" fmla="*/ 8 w 17"/>
                    <a:gd name="T17" fmla="*/ 13 h 13"/>
                    <a:gd name="T18" fmla="*/ 8 w 17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3"/>
                    <a:gd name="T32" fmla="*/ 17 w 17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3">
                      <a:moveTo>
                        <a:pt x="8" y="0"/>
                      </a:move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60" name="Rectangle 387"/>
                <p:cNvSpPr>
                  <a:spLocks noChangeArrowheads="1"/>
                </p:cNvSpPr>
                <p:nvPr/>
              </p:nvSpPr>
              <p:spPr bwMode="auto">
                <a:xfrm>
                  <a:off x="1419" y="1280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61" name="Rectangle 388"/>
                <p:cNvSpPr>
                  <a:spLocks noChangeArrowheads="1"/>
                </p:cNvSpPr>
                <p:nvPr/>
              </p:nvSpPr>
              <p:spPr bwMode="auto">
                <a:xfrm>
                  <a:off x="1428" y="128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62" name="Rectangle 389"/>
                <p:cNvSpPr>
                  <a:spLocks noChangeArrowheads="1"/>
                </p:cNvSpPr>
                <p:nvPr/>
              </p:nvSpPr>
              <p:spPr bwMode="auto">
                <a:xfrm>
                  <a:off x="1434" y="1280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63" name="Rectangle 390"/>
                <p:cNvSpPr>
                  <a:spLocks noChangeArrowheads="1"/>
                </p:cNvSpPr>
                <p:nvPr/>
              </p:nvSpPr>
              <p:spPr bwMode="auto">
                <a:xfrm>
                  <a:off x="1442" y="1280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64" name="Rectangle 391"/>
                <p:cNvSpPr>
                  <a:spLocks noChangeArrowheads="1"/>
                </p:cNvSpPr>
                <p:nvPr/>
              </p:nvSpPr>
              <p:spPr bwMode="auto">
                <a:xfrm>
                  <a:off x="1447" y="1280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65" name="Rectangle 392"/>
                <p:cNvSpPr>
                  <a:spLocks noChangeArrowheads="1"/>
                </p:cNvSpPr>
                <p:nvPr/>
              </p:nvSpPr>
              <p:spPr bwMode="auto">
                <a:xfrm>
                  <a:off x="1455" y="1280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66" name="Rectangle 393"/>
                <p:cNvSpPr>
                  <a:spLocks noChangeArrowheads="1"/>
                </p:cNvSpPr>
                <p:nvPr/>
              </p:nvSpPr>
              <p:spPr bwMode="auto">
                <a:xfrm>
                  <a:off x="1462" y="128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67" name="Rectangle 394"/>
                <p:cNvSpPr>
                  <a:spLocks noChangeArrowheads="1"/>
                </p:cNvSpPr>
                <p:nvPr/>
              </p:nvSpPr>
              <p:spPr bwMode="auto">
                <a:xfrm>
                  <a:off x="1467" y="1280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68" name="Rectangle 395"/>
                <p:cNvSpPr>
                  <a:spLocks noChangeArrowheads="1"/>
                </p:cNvSpPr>
                <p:nvPr/>
              </p:nvSpPr>
              <p:spPr bwMode="auto">
                <a:xfrm>
                  <a:off x="1476" y="1280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69" name="Freeform 396"/>
                <p:cNvSpPr>
                  <a:spLocks/>
                </p:cNvSpPr>
                <p:nvPr/>
              </p:nvSpPr>
              <p:spPr bwMode="auto">
                <a:xfrm>
                  <a:off x="1482" y="1280"/>
                  <a:ext cx="14" cy="13"/>
                </a:xfrm>
                <a:custGeom>
                  <a:avLst/>
                  <a:gdLst>
                    <a:gd name="T0" fmla="*/ 0 w 14"/>
                    <a:gd name="T1" fmla="*/ 5 h 13"/>
                    <a:gd name="T2" fmla="*/ 9 w 14"/>
                    <a:gd name="T3" fmla="*/ 0 h 13"/>
                    <a:gd name="T4" fmla="*/ 0 w 14"/>
                    <a:gd name="T5" fmla="*/ 0 h 13"/>
                    <a:gd name="T6" fmla="*/ 0 w 14"/>
                    <a:gd name="T7" fmla="*/ 13 h 13"/>
                    <a:gd name="T8" fmla="*/ 9 w 14"/>
                    <a:gd name="T9" fmla="*/ 13 h 13"/>
                    <a:gd name="T10" fmla="*/ 14 w 14"/>
                    <a:gd name="T11" fmla="*/ 5 h 13"/>
                    <a:gd name="T12" fmla="*/ 9 w 14"/>
                    <a:gd name="T13" fmla="*/ 13 h 13"/>
                    <a:gd name="T14" fmla="*/ 14 w 14"/>
                    <a:gd name="T15" fmla="*/ 13 h 13"/>
                    <a:gd name="T16" fmla="*/ 14 w 14"/>
                    <a:gd name="T17" fmla="*/ 5 h 13"/>
                    <a:gd name="T18" fmla="*/ 0 w 14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5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14" y="5"/>
                      </a:lnTo>
                      <a:lnTo>
                        <a:pt x="9" y="13"/>
                      </a:lnTo>
                      <a:lnTo>
                        <a:pt x="14" y="13"/>
                      </a:lnTo>
                      <a:lnTo>
                        <a:pt x="14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70" name="Rectangle 397"/>
                <p:cNvSpPr>
                  <a:spLocks noChangeArrowheads="1"/>
                </p:cNvSpPr>
                <p:nvPr/>
              </p:nvSpPr>
              <p:spPr bwMode="auto">
                <a:xfrm>
                  <a:off x="1482" y="1280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71" name="Freeform 398"/>
                <p:cNvSpPr>
                  <a:spLocks/>
                </p:cNvSpPr>
                <p:nvPr/>
              </p:nvSpPr>
              <p:spPr bwMode="auto">
                <a:xfrm>
                  <a:off x="1482" y="1265"/>
                  <a:ext cx="14" cy="15"/>
                </a:xfrm>
                <a:custGeom>
                  <a:avLst/>
                  <a:gdLst>
                    <a:gd name="T0" fmla="*/ 9 w 14"/>
                    <a:gd name="T1" fmla="*/ 0 h 15"/>
                    <a:gd name="T2" fmla="*/ 0 w 14"/>
                    <a:gd name="T3" fmla="*/ 7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7 h 15"/>
                    <a:gd name="T10" fmla="*/ 9 w 14"/>
                    <a:gd name="T11" fmla="*/ 15 h 15"/>
                    <a:gd name="T12" fmla="*/ 9 w 14"/>
                    <a:gd name="T13" fmla="*/ 0 h 15"/>
                    <a:gd name="T14" fmla="*/ 0 w 14"/>
                    <a:gd name="T15" fmla="*/ 0 h 15"/>
                    <a:gd name="T16" fmla="*/ 0 w 14"/>
                    <a:gd name="T17" fmla="*/ 7 h 15"/>
                    <a:gd name="T18" fmla="*/ 9 w 14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9" y="0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7"/>
                      </a:lnTo>
                      <a:lnTo>
                        <a:pt x="9" y="1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72" name="Freeform 399"/>
                <p:cNvSpPr>
                  <a:spLocks/>
                </p:cNvSpPr>
                <p:nvPr/>
              </p:nvSpPr>
              <p:spPr bwMode="auto">
                <a:xfrm>
                  <a:off x="1488" y="1265"/>
                  <a:ext cx="16" cy="15"/>
                </a:xfrm>
                <a:custGeom>
                  <a:avLst/>
                  <a:gdLst>
                    <a:gd name="T0" fmla="*/ 0 w 16"/>
                    <a:gd name="T1" fmla="*/ 7 h 15"/>
                    <a:gd name="T2" fmla="*/ 8 w 16"/>
                    <a:gd name="T3" fmla="*/ 0 h 15"/>
                    <a:gd name="T4" fmla="*/ 3 w 16"/>
                    <a:gd name="T5" fmla="*/ 0 h 15"/>
                    <a:gd name="T6" fmla="*/ 3 w 16"/>
                    <a:gd name="T7" fmla="*/ 15 h 15"/>
                    <a:gd name="T8" fmla="*/ 8 w 16"/>
                    <a:gd name="T9" fmla="*/ 15 h 15"/>
                    <a:gd name="T10" fmla="*/ 16 w 16"/>
                    <a:gd name="T11" fmla="*/ 7 h 15"/>
                    <a:gd name="T12" fmla="*/ 8 w 16"/>
                    <a:gd name="T13" fmla="*/ 15 h 15"/>
                    <a:gd name="T14" fmla="*/ 16 w 16"/>
                    <a:gd name="T15" fmla="*/ 15 h 15"/>
                    <a:gd name="T16" fmla="*/ 16 w 16"/>
                    <a:gd name="T17" fmla="*/ 7 h 15"/>
                    <a:gd name="T18" fmla="*/ 0 w 16"/>
                    <a:gd name="T19" fmla="*/ 7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0" y="7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5"/>
                      </a:lnTo>
                      <a:lnTo>
                        <a:pt x="8" y="15"/>
                      </a:lnTo>
                      <a:lnTo>
                        <a:pt x="16" y="7"/>
                      </a:lnTo>
                      <a:lnTo>
                        <a:pt x="8" y="15"/>
                      </a:lnTo>
                      <a:lnTo>
                        <a:pt x="16" y="15"/>
                      </a:lnTo>
                      <a:lnTo>
                        <a:pt x="1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73" name="Rectangle 400"/>
                <p:cNvSpPr>
                  <a:spLocks noChangeArrowheads="1"/>
                </p:cNvSpPr>
                <p:nvPr/>
              </p:nvSpPr>
              <p:spPr bwMode="auto">
                <a:xfrm>
                  <a:off x="1488" y="1266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74" name="Freeform 401"/>
                <p:cNvSpPr>
                  <a:spLocks/>
                </p:cNvSpPr>
                <p:nvPr/>
              </p:nvSpPr>
              <p:spPr bwMode="auto">
                <a:xfrm>
                  <a:off x="1488" y="1249"/>
                  <a:ext cx="16" cy="16"/>
                </a:xfrm>
                <a:custGeom>
                  <a:avLst/>
                  <a:gdLst>
                    <a:gd name="T0" fmla="*/ 8 w 16"/>
                    <a:gd name="T1" fmla="*/ 0 h 16"/>
                    <a:gd name="T2" fmla="*/ 0 w 16"/>
                    <a:gd name="T3" fmla="*/ 8 h 16"/>
                    <a:gd name="T4" fmla="*/ 0 w 16"/>
                    <a:gd name="T5" fmla="*/ 16 h 16"/>
                    <a:gd name="T6" fmla="*/ 16 w 16"/>
                    <a:gd name="T7" fmla="*/ 16 h 16"/>
                    <a:gd name="T8" fmla="*/ 16 w 16"/>
                    <a:gd name="T9" fmla="*/ 8 h 16"/>
                    <a:gd name="T10" fmla="*/ 8 w 16"/>
                    <a:gd name="T11" fmla="*/ 16 h 16"/>
                    <a:gd name="T12" fmla="*/ 8 w 16"/>
                    <a:gd name="T13" fmla="*/ 0 h 16"/>
                    <a:gd name="T14" fmla="*/ 0 w 16"/>
                    <a:gd name="T15" fmla="*/ 0 h 16"/>
                    <a:gd name="T16" fmla="*/ 0 w 16"/>
                    <a:gd name="T17" fmla="*/ 8 h 16"/>
                    <a:gd name="T18" fmla="*/ 8 w 16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6"/>
                    <a:gd name="T32" fmla="*/ 16 w 16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6">
                      <a:moveTo>
                        <a:pt x="8" y="0"/>
                      </a:move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8" y="16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75" name="Rectangle 402"/>
                <p:cNvSpPr>
                  <a:spLocks noChangeArrowheads="1"/>
                </p:cNvSpPr>
                <p:nvPr/>
              </p:nvSpPr>
              <p:spPr bwMode="auto">
                <a:xfrm>
                  <a:off x="1496" y="1249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76" name="Rectangle 403"/>
                <p:cNvSpPr>
                  <a:spLocks noChangeArrowheads="1"/>
                </p:cNvSpPr>
                <p:nvPr/>
              </p:nvSpPr>
              <p:spPr bwMode="auto">
                <a:xfrm>
                  <a:off x="1501" y="1249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77" name="Freeform 404"/>
                <p:cNvSpPr>
                  <a:spLocks/>
                </p:cNvSpPr>
                <p:nvPr/>
              </p:nvSpPr>
              <p:spPr bwMode="auto">
                <a:xfrm>
                  <a:off x="1510" y="1249"/>
                  <a:ext cx="14" cy="16"/>
                </a:xfrm>
                <a:custGeom>
                  <a:avLst/>
                  <a:gdLst>
                    <a:gd name="T0" fmla="*/ 0 w 14"/>
                    <a:gd name="T1" fmla="*/ 8 h 16"/>
                    <a:gd name="T2" fmla="*/ 9 w 14"/>
                    <a:gd name="T3" fmla="*/ 0 h 16"/>
                    <a:gd name="T4" fmla="*/ 0 w 14"/>
                    <a:gd name="T5" fmla="*/ 0 h 16"/>
                    <a:gd name="T6" fmla="*/ 0 w 14"/>
                    <a:gd name="T7" fmla="*/ 16 h 16"/>
                    <a:gd name="T8" fmla="*/ 9 w 14"/>
                    <a:gd name="T9" fmla="*/ 16 h 16"/>
                    <a:gd name="T10" fmla="*/ 14 w 14"/>
                    <a:gd name="T11" fmla="*/ 8 h 16"/>
                    <a:gd name="T12" fmla="*/ 9 w 14"/>
                    <a:gd name="T13" fmla="*/ 16 h 16"/>
                    <a:gd name="T14" fmla="*/ 14 w 14"/>
                    <a:gd name="T15" fmla="*/ 16 h 16"/>
                    <a:gd name="T16" fmla="*/ 14 w 14"/>
                    <a:gd name="T17" fmla="*/ 8 h 16"/>
                    <a:gd name="T18" fmla="*/ 0 w 14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0" y="8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4" y="8"/>
                      </a:lnTo>
                      <a:lnTo>
                        <a:pt x="9" y="16"/>
                      </a:lnTo>
                      <a:lnTo>
                        <a:pt x="14" y="16"/>
                      </a:lnTo>
                      <a:lnTo>
                        <a:pt x="14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78" name="Rectangle 405"/>
                <p:cNvSpPr>
                  <a:spLocks noChangeArrowheads="1"/>
                </p:cNvSpPr>
                <p:nvPr/>
              </p:nvSpPr>
              <p:spPr bwMode="auto">
                <a:xfrm>
                  <a:off x="1510" y="1251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79" name="Freeform 406"/>
                <p:cNvSpPr>
                  <a:spLocks/>
                </p:cNvSpPr>
                <p:nvPr/>
              </p:nvSpPr>
              <p:spPr bwMode="auto">
                <a:xfrm>
                  <a:off x="1510" y="1238"/>
                  <a:ext cx="14" cy="13"/>
                </a:xfrm>
                <a:custGeom>
                  <a:avLst/>
                  <a:gdLst>
                    <a:gd name="T0" fmla="*/ 9 w 14"/>
                    <a:gd name="T1" fmla="*/ 0 h 13"/>
                    <a:gd name="T2" fmla="*/ 0 w 14"/>
                    <a:gd name="T3" fmla="*/ 5 h 13"/>
                    <a:gd name="T4" fmla="*/ 0 w 14"/>
                    <a:gd name="T5" fmla="*/ 13 h 13"/>
                    <a:gd name="T6" fmla="*/ 14 w 14"/>
                    <a:gd name="T7" fmla="*/ 13 h 13"/>
                    <a:gd name="T8" fmla="*/ 14 w 14"/>
                    <a:gd name="T9" fmla="*/ 5 h 13"/>
                    <a:gd name="T10" fmla="*/ 9 w 14"/>
                    <a:gd name="T11" fmla="*/ 13 h 13"/>
                    <a:gd name="T12" fmla="*/ 9 w 14"/>
                    <a:gd name="T13" fmla="*/ 0 h 13"/>
                    <a:gd name="T14" fmla="*/ 0 w 14"/>
                    <a:gd name="T15" fmla="*/ 0 h 13"/>
                    <a:gd name="T16" fmla="*/ 0 w 14"/>
                    <a:gd name="T17" fmla="*/ 5 h 13"/>
                    <a:gd name="T18" fmla="*/ 9 w 14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9" y="0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14" y="5"/>
                      </a:lnTo>
                      <a:lnTo>
                        <a:pt x="9" y="1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80" name="Freeform 407"/>
                <p:cNvSpPr>
                  <a:spLocks/>
                </p:cNvSpPr>
                <p:nvPr/>
              </p:nvSpPr>
              <p:spPr bwMode="auto">
                <a:xfrm>
                  <a:off x="1519" y="1238"/>
                  <a:ext cx="14" cy="13"/>
                </a:xfrm>
                <a:custGeom>
                  <a:avLst/>
                  <a:gdLst>
                    <a:gd name="T0" fmla="*/ 0 w 14"/>
                    <a:gd name="T1" fmla="*/ 5 h 13"/>
                    <a:gd name="T2" fmla="*/ 5 w 14"/>
                    <a:gd name="T3" fmla="*/ 0 h 13"/>
                    <a:gd name="T4" fmla="*/ 0 w 14"/>
                    <a:gd name="T5" fmla="*/ 0 h 13"/>
                    <a:gd name="T6" fmla="*/ 0 w 14"/>
                    <a:gd name="T7" fmla="*/ 13 h 13"/>
                    <a:gd name="T8" fmla="*/ 5 w 14"/>
                    <a:gd name="T9" fmla="*/ 13 h 13"/>
                    <a:gd name="T10" fmla="*/ 14 w 14"/>
                    <a:gd name="T11" fmla="*/ 5 h 13"/>
                    <a:gd name="T12" fmla="*/ 5 w 14"/>
                    <a:gd name="T13" fmla="*/ 13 h 13"/>
                    <a:gd name="T14" fmla="*/ 14 w 14"/>
                    <a:gd name="T15" fmla="*/ 13 h 13"/>
                    <a:gd name="T16" fmla="*/ 14 w 14"/>
                    <a:gd name="T17" fmla="*/ 5 h 13"/>
                    <a:gd name="T18" fmla="*/ 0 w 14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14" y="5"/>
                      </a:lnTo>
                      <a:lnTo>
                        <a:pt x="5" y="13"/>
                      </a:lnTo>
                      <a:lnTo>
                        <a:pt x="14" y="13"/>
                      </a:lnTo>
                      <a:lnTo>
                        <a:pt x="14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81" name="Rectangle 408"/>
                <p:cNvSpPr>
                  <a:spLocks noChangeArrowheads="1"/>
                </p:cNvSpPr>
                <p:nvPr/>
              </p:nvSpPr>
              <p:spPr bwMode="auto">
                <a:xfrm>
                  <a:off x="1519" y="1238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82" name="Rectangle 409"/>
                <p:cNvSpPr>
                  <a:spLocks noChangeArrowheads="1"/>
                </p:cNvSpPr>
                <p:nvPr/>
              </p:nvSpPr>
              <p:spPr bwMode="auto">
                <a:xfrm>
                  <a:off x="1519" y="1228"/>
                  <a:ext cx="15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83" name="Freeform 410"/>
                <p:cNvSpPr>
                  <a:spLocks/>
                </p:cNvSpPr>
                <p:nvPr/>
              </p:nvSpPr>
              <p:spPr bwMode="auto">
                <a:xfrm>
                  <a:off x="1519" y="1215"/>
                  <a:ext cx="14" cy="16"/>
                </a:xfrm>
                <a:custGeom>
                  <a:avLst/>
                  <a:gdLst>
                    <a:gd name="T0" fmla="*/ 5 w 14"/>
                    <a:gd name="T1" fmla="*/ 0 h 16"/>
                    <a:gd name="T2" fmla="*/ 0 w 14"/>
                    <a:gd name="T3" fmla="*/ 8 h 16"/>
                    <a:gd name="T4" fmla="*/ 0 w 14"/>
                    <a:gd name="T5" fmla="*/ 13 h 16"/>
                    <a:gd name="T6" fmla="*/ 14 w 14"/>
                    <a:gd name="T7" fmla="*/ 13 h 16"/>
                    <a:gd name="T8" fmla="*/ 14 w 14"/>
                    <a:gd name="T9" fmla="*/ 8 h 16"/>
                    <a:gd name="T10" fmla="*/ 5 w 14"/>
                    <a:gd name="T11" fmla="*/ 16 h 16"/>
                    <a:gd name="T12" fmla="*/ 5 w 14"/>
                    <a:gd name="T13" fmla="*/ 0 h 16"/>
                    <a:gd name="T14" fmla="*/ 0 w 14"/>
                    <a:gd name="T15" fmla="*/ 0 h 16"/>
                    <a:gd name="T16" fmla="*/ 0 w 14"/>
                    <a:gd name="T17" fmla="*/ 8 h 16"/>
                    <a:gd name="T18" fmla="*/ 5 w 14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5" y="0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14" y="8"/>
                      </a:lnTo>
                      <a:lnTo>
                        <a:pt x="5" y="16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84" name="Freeform 411"/>
                <p:cNvSpPr>
                  <a:spLocks/>
                </p:cNvSpPr>
                <p:nvPr/>
              </p:nvSpPr>
              <p:spPr bwMode="auto">
                <a:xfrm>
                  <a:off x="1522" y="1215"/>
                  <a:ext cx="16" cy="16"/>
                </a:xfrm>
                <a:custGeom>
                  <a:avLst/>
                  <a:gdLst>
                    <a:gd name="T0" fmla="*/ 0 w 16"/>
                    <a:gd name="T1" fmla="*/ 8 h 16"/>
                    <a:gd name="T2" fmla="*/ 11 w 16"/>
                    <a:gd name="T3" fmla="*/ 0 h 16"/>
                    <a:gd name="T4" fmla="*/ 2 w 16"/>
                    <a:gd name="T5" fmla="*/ 0 h 16"/>
                    <a:gd name="T6" fmla="*/ 2 w 16"/>
                    <a:gd name="T7" fmla="*/ 16 h 16"/>
                    <a:gd name="T8" fmla="*/ 11 w 16"/>
                    <a:gd name="T9" fmla="*/ 16 h 16"/>
                    <a:gd name="T10" fmla="*/ 16 w 16"/>
                    <a:gd name="T11" fmla="*/ 8 h 16"/>
                    <a:gd name="T12" fmla="*/ 11 w 16"/>
                    <a:gd name="T13" fmla="*/ 16 h 16"/>
                    <a:gd name="T14" fmla="*/ 16 w 16"/>
                    <a:gd name="T15" fmla="*/ 16 h 16"/>
                    <a:gd name="T16" fmla="*/ 16 w 16"/>
                    <a:gd name="T17" fmla="*/ 8 h 16"/>
                    <a:gd name="T18" fmla="*/ 0 w 16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6"/>
                    <a:gd name="T32" fmla="*/ 16 w 16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6">
                      <a:moveTo>
                        <a:pt x="0" y="8"/>
                      </a:move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2" y="16"/>
                      </a:lnTo>
                      <a:lnTo>
                        <a:pt x="11" y="16"/>
                      </a:lnTo>
                      <a:lnTo>
                        <a:pt x="16" y="8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85" name="Freeform 412"/>
                <p:cNvSpPr>
                  <a:spLocks/>
                </p:cNvSpPr>
                <p:nvPr/>
              </p:nvSpPr>
              <p:spPr bwMode="auto">
                <a:xfrm>
                  <a:off x="1522" y="1209"/>
                  <a:ext cx="16" cy="14"/>
                </a:xfrm>
                <a:custGeom>
                  <a:avLst/>
                  <a:gdLst>
                    <a:gd name="T0" fmla="*/ 11 w 16"/>
                    <a:gd name="T1" fmla="*/ 0 h 14"/>
                    <a:gd name="T2" fmla="*/ 0 w 16"/>
                    <a:gd name="T3" fmla="*/ 8 h 14"/>
                    <a:gd name="T4" fmla="*/ 0 w 16"/>
                    <a:gd name="T5" fmla="*/ 14 h 14"/>
                    <a:gd name="T6" fmla="*/ 16 w 16"/>
                    <a:gd name="T7" fmla="*/ 14 h 14"/>
                    <a:gd name="T8" fmla="*/ 16 w 16"/>
                    <a:gd name="T9" fmla="*/ 8 h 14"/>
                    <a:gd name="T10" fmla="*/ 11 w 16"/>
                    <a:gd name="T11" fmla="*/ 14 h 14"/>
                    <a:gd name="T12" fmla="*/ 11 w 16"/>
                    <a:gd name="T13" fmla="*/ 0 h 14"/>
                    <a:gd name="T14" fmla="*/ 0 w 16"/>
                    <a:gd name="T15" fmla="*/ 0 h 14"/>
                    <a:gd name="T16" fmla="*/ 0 w 16"/>
                    <a:gd name="T17" fmla="*/ 8 h 14"/>
                    <a:gd name="T18" fmla="*/ 11 w 16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11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6" y="14"/>
                      </a:lnTo>
                      <a:lnTo>
                        <a:pt x="16" y="8"/>
                      </a:lnTo>
                      <a:lnTo>
                        <a:pt x="11" y="14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86" name="Rectangle 413"/>
                <p:cNvSpPr>
                  <a:spLocks noChangeArrowheads="1"/>
                </p:cNvSpPr>
                <p:nvPr/>
              </p:nvSpPr>
              <p:spPr bwMode="auto">
                <a:xfrm>
                  <a:off x="1533" y="1209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87" name="Freeform 414"/>
                <p:cNvSpPr>
                  <a:spLocks/>
                </p:cNvSpPr>
                <p:nvPr/>
              </p:nvSpPr>
              <p:spPr bwMode="auto">
                <a:xfrm>
                  <a:off x="1538" y="1209"/>
                  <a:ext cx="15" cy="14"/>
                </a:xfrm>
                <a:custGeom>
                  <a:avLst/>
                  <a:gdLst>
                    <a:gd name="T0" fmla="*/ 0 w 15"/>
                    <a:gd name="T1" fmla="*/ 8 h 14"/>
                    <a:gd name="T2" fmla="*/ 5 w 15"/>
                    <a:gd name="T3" fmla="*/ 0 h 14"/>
                    <a:gd name="T4" fmla="*/ 0 w 15"/>
                    <a:gd name="T5" fmla="*/ 0 h 14"/>
                    <a:gd name="T6" fmla="*/ 0 w 15"/>
                    <a:gd name="T7" fmla="*/ 14 h 14"/>
                    <a:gd name="T8" fmla="*/ 5 w 15"/>
                    <a:gd name="T9" fmla="*/ 14 h 14"/>
                    <a:gd name="T10" fmla="*/ 15 w 15"/>
                    <a:gd name="T11" fmla="*/ 8 h 14"/>
                    <a:gd name="T12" fmla="*/ 5 w 15"/>
                    <a:gd name="T13" fmla="*/ 14 h 14"/>
                    <a:gd name="T14" fmla="*/ 15 w 15"/>
                    <a:gd name="T15" fmla="*/ 14 h 14"/>
                    <a:gd name="T16" fmla="*/ 15 w 15"/>
                    <a:gd name="T17" fmla="*/ 8 h 14"/>
                    <a:gd name="T18" fmla="*/ 0 w 15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15" y="8"/>
                      </a:lnTo>
                      <a:lnTo>
                        <a:pt x="5" y="14"/>
                      </a:lnTo>
                      <a:lnTo>
                        <a:pt x="15" y="14"/>
                      </a:lnTo>
                      <a:lnTo>
                        <a:pt x="1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88" name="Rectangle 415"/>
                <p:cNvSpPr>
                  <a:spLocks noChangeArrowheads="1"/>
                </p:cNvSpPr>
                <p:nvPr/>
              </p:nvSpPr>
              <p:spPr bwMode="auto">
                <a:xfrm>
                  <a:off x="1538" y="1209"/>
                  <a:ext cx="16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89" name="Rectangle 416"/>
                <p:cNvSpPr>
                  <a:spLocks noChangeArrowheads="1"/>
                </p:cNvSpPr>
                <p:nvPr/>
              </p:nvSpPr>
              <p:spPr bwMode="auto">
                <a:xfrm>
                  <a:off x="1538" y="1204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90" name="Freeform 417"/>
                <p:cNvSpPr>
                  <a:spLocks/>
                </p:cNvSpPr>
                <p:nvPr/>
              </p:nvSpPr>
              <p:spPr bwMode="auto">
                <a:xfrm>
                  <a:off x="1538" y="1189"/>
                  <a:ext cx="15" cy="15"/>
                </a:xfrm>
                <a:custGeom>
                  <a:avLst/>
                  <a:gdLst>
                    <a:gd name="T0" fmla="*/ 5 w 15"/>
                    <a:gd name="T1" fmla="*/ 0 h 15"/>
                    <a:gd name="T2" fmla="*/ 0 w 15"/>
                    <a:gd name="T3" fmla="*/ 5 h 15"/>
                    <a:gd name="T4" fmla="*/ 0 w 15"/>
                    <a:gd name="T5" fmla="*/ 15 h 15"/>
                    <a:gd name="T6" fmla="*/ 15 w 15"/>
                    <a:gd name="T7" fmla="*/ 15 h 15"/>
                    <a:gd name="T8" fmla="*/ 15 w 15"/>
                    <a:gd name="T9" fmla="*/ 5 h 15"/>
                    <a:gd name="T10" fmla="*/ 5 w 15"/>
                    <a:gd name="T11" fmla="*/ 15 h 15"/>
                    <a:gd name="T12" fmla="*/ 5 w 15"/>
                    <a:gd name="T13" fmla="*/ 0 h 15"/>
                    <a:gd name="T14" fmla="*/ 0 w 15"/>
                    <a:gd name="T15" fmla="*/ 0 h 15"/>
                    <a:gd name="T16" fmla="*/ 0 w 15"/>
                    <a:gd name="T17" fmla="*/ 5 h 15"/>
                    <a:gd name="T18" fmla="*/ 5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5"/>
                      </a:lnTo>
                      <a:lnTo>
                        <a:pt x="5" y="1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91" name="Freeform 418"/>
                <p:cNvSpPr>
                  <a:spLocks/>
                </p:cNvSpPr>
                <p:nvPr/>
              </p:nvSpPr>
              <p:spPr bwMode="auto">
                <a:xfrm>
                  <a:off x="1543" y="1189"/>
                  <a:ext cx="18" cy="15"/>
                </a:xfrm>
                <a:custGeom>
                  <a:avLst/>
                  <a:gdLst>
                    <a:gd name="T0" fmla="*/ 0 w 18"/>
                    <a:gd name="T1" fmla="*/ 5 h 15"/>
                    <a:gd name="T2" fmla="*/ 10 w 18"/>
                    <a:gd name="T3" fmla="*/ 0 h 15"/>
                    <a:gd name="T4" fmla="*/ 0 w 18"/>
                    <a:gd name="T5" fmla="*/ 0 h 15"/>
                    <a:gd name="T6" fmla="*/ 0 w 18"/>
                    <a:gd name="T7" fmla="*/ 15 h 15"/>
                    <a:gd name="T8" fmla="*/ 10 w 18"/>
                    <a:gd name="T9" fmla="*/ 15 h 15"/>
                    <a:gd name="T10" fmla="*/ 18 w 18"/>
                    <a:gd name="T11" fmla="*/ 5 h 15"/>
                    <a:gd name="T12" fmla="*/ 10 w 18"/>
                    <a:gd name="T13" fmla="*/ 15 h 15"/>
                    <a:gd name="T14" fmla="*/ 18 w 18"/>
                    <a:gd name="T15" fmla="*/ 15 h 15"/>
                    <a:gd name="T16" fmla="*/ 18 w 18"/>
                    <a:gd name="T17" fmla="*/ 5 h 15"/>
                    <a:gd name="T18" fmla="*/ 0 w 18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"/>
                    <a:gd name="T32" fmla="*/ 18 w 18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">
                      <a:moveTo>
                        <a:pt x="0" y="5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8" y="5"/>
                      </a:lnTo>
                      <a:lnTo>
                        <a:pt x="10" y="15"/>
                      </a:lnTo>
                      <a:lnTo>
                        <a:pt x="18" y="15"/>
                      </a:lnTo>
                      <a:lnTo>
                        <a:pt x="18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92" name="Rectangle 419"/>
                <p:cNvSpPr>
                  <a:spLocks noChangeArrowheads="1"/>
                </p:cNvSpPr>
                <p:nvPr/>
              </p:nvSpPr>
              <p:spPr bwMode="auto">
                <a:xfrm>
                  <a:off x="1543" y="1189"/>
                  <a:ext cx="19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93" name="Freeform 420"/>
                <p:cNvSpPr>
                  <a:spLocks/>
                </p:cNvSpPr>
                <p:nvPr/>
              </p:nvSpPr>
              <p:spPr bwMode="auto">
                <a:xfrm>
                  <a:off x="1543" y="1175"/>
                  <a:ext cx="18" cy="14"/>
                </a:xfrm>
                <a:custGeom>
                  <a:avLst/>
                  <a:gdLst>
                    <a:gd name="T0" fmla="*/ 10 w 18"/>
                    <a:gd name="T1" fmla="*/ 0 h 14"/>
                    <a:gd name="T2" fmla="*/ 0 w 18"/>
                    <a:gd name="T3" fmla="*/ 6 h 14"/>
                    <a:gd name="T4" fmla="*/ 0 w 18"/>
                    <a:gd name="T5" fmla="*/ 14 h 14"/>
                    <a:gd name="T6" fmla="*/ 18 w 18"/>
                    <a:gd name="T7" fmla="*/ 14 h 14"/>
                    <a:gd name="T8" fmla="*/ 18 w 18"/>
                    <a:gd name="T9" fmla="*/ 6 h 14"/>
                    <a:gd name="T10" fmla="*/ 10 w 18"/>
                    <a:gd name="T11" fmla="*/ 14 h 14"/>
                    <a:gd name="T12" fmla="*/ 10 w 18"/>
                    <a:gd name="T13" fmla="*/ 0 h 14"/>
                    <a:gd name="T14" fmla="*/ 0 w 18"/>
                    <a:gd name="T15" fmla="*/ 0 h 14"/>
                    <a:gd name="T16" fmla="*/ 0 w 18"/>
                    <a:gd name="T17" fmla="*/ 6 h 14"/>
                    <a:gd name="T18" fmla="*/ 10 w 18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0" y="0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8" y="14"/>
                      </a:lnTo>
                      <a:lnTo>
                        <a:pt x="18" y="6"/>
                      </a:lnTo>
                      <a:lnTo>
                        <a:pt x="10" y="14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94" name="Freeform 421"/>
                <p:cNvSpPr>
                  <a:spLocks/>
                </p:cNvSpPr>
                <p:nvPr/>
              </p:nvSpPr>
              <p:spPr bwMode="auto">
                <a:xfrm>
                  <a:off x="1553" y="1175"/>
                  <a:ext cx="14" cy="14"/>
                </a:xfrm>
                <a:custGeom>
                  <a:avLst/>
                  <a:gdLst>
                    <a:gd name="T0" fmla="*/ 0 w 14"/>
                    <a:gd name="T1" fmla="*/ 6 h 14"/>
                    <a:gd name="T2" fmla="*/ 5 w 14"/>
                    <a:gd name="T3" fmla="*/ 0 h 14"/>
                    <a:gd name="T4" fmla="*/ 0 w 14"/>
                    <a:gd name="T5" fmla="*/ 0 h 14"/>
                    <a:gd name="T6" fmla="*/ 0 w 14"/>
                    <a:gd name="T7" fmla="*/ 14 h 14"/>
                    <a:gd name="T8" fmla="*/ 5 w 14"/>
                    <a:gd name="T9" fmla="*/ 14 h 14"/>
                    <a:gd name="T10" fmla="*/ 14 w 14"/>
                    <a:gd name="T11" fmla="*/ 6 h 14"/>
                    <a:gd name="T12" fmla="*/ 5 w 14"/>
                    <a:gd name="T13" fmla="*/ 14 h 14"/>
                    <a:gd name="T14" fmla="*/ 14 w 14"/>
                    <a:gd name="T15" fmla="*/ 14 h 14"/>
                    <a:gd name="T16" fmla="*/ 14 w 14"/>
                    <a:gd name="T17" fmla="*/ 6 h 14"/>
                    <a:gd name="T18" fmla="*/ 0 w 14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14" y="6"/>
                      </a:lnTo>
                      <a:lnTo>
                        <a:pt x="5" y="14"/>
                      </a:lnTo>
                      <a:lnTo>
                        <a:pt x="14" y="14"/>
                      </a:lnTo>
                      <a:lnTo>
                        <a:pt x="14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95" name="Rectangle 422"/>
                <p:cNvSpPr>
                  <a:spLocks noChangeArrowheads="1"/>
                </p:cNvSpPr>
                <p:nvPr/>
              </p:nvSpPr>
              <p:spPr bwMode="auto">
                <a:xfrm>
                  <a:off x="1553" y="1175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96" name="Freeform 423"/>
                <p:cNvSpPr>
                  <a:spLocks/>
                </p:cNvSpPr>
                <p:nvPr/>
              </p:nvSpPr>
              <p:spPr bwMode="auto">
                <a:xfrm>
                  <a:off x="1553" y="1158"/>
                  <a:ext cx="14" cy="17"/>
                </a:xfrm>
                <a:custGeom>
                  <a:avLst/>
                  <a:gdLst>
                    <a:gd name="T0" fmla="*/ 5 w 14"/>
                    <a:gd name="T1" fmla="*/ 0 h 17"/>
                    <a:gd name="T2" fmla="*/ 0 w 14"/>
                    <a:gd name="T3" fmla="*/ 12 h 17"/>
                    <a:gd name="T4" fmla="*/ 0 w 14"/>
                    <a:gd name="T5" fmla="*/ 17 h 17"/>
                    <a:gd name="T6" fmla="*/ 14 w 14"/>
                    <a:gd name="T7" fmla="*/ 17 h 17"/>
                    <a:gd name="T8" fmla="*/ 14 w 14"/>
                    <a:gd name="T9" fmla="*/ 12 h 17"/>
                    <a:gd name="T10" fmla="*/ 5 w 14"/>
                    <a:gd name="T11" fmla="*/ 17 h 17"/>
                    <a:gd name="T12" fmla="*/ 5 w 14"/>
                    <a:gd name="T13" fmla="*/ 0 h 17"/>
                    <a:gd name="T14" fmla="*/ 0 w 14"/>
                    <a:gd name="T15" fmla="*/ 0 h 17"/>
                    <a:gd name="T16" fmla="*/ 0 w 14"/>
                    <a:gd name="T17" fmla="*/ 12 h 17"/>
                    <a:gd name="T18" fmla="*/ 5 w 14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5" y="0"/>
                      </a:move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14" y="17"/>
                      </a:lnTo>
                      <a:lnTo>
                        <a:pt x="14" y="12"/>
                      </a:lnTo>
                      <a:lnTo>
                        <a:pt x="5" y="17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97" name="Freeform 424"/>
                <p:cNvSpPr>
                  <a:spLocks/>
                </p:cNvSpPr>
                <p:nvPr/>
              </p:nvSpPr>
              <p:spPr bwMode="auto">
                <a:xfrm>
                  <a:off x="1558" y="1158"/>
                  <a:ext cx="14" cy="17"/>
                </a:xfrm>
                <a:custGeom>
                  <a:avLst/>
                  <a:gdLst>
                    <a:gd name="T0" fmla="*/ 0 w 14"/>
                    <a:gd name="T1" fmla="*/ 12 h 17"/>
                    <a:gd name="T2" fmla="*/ 9 w 14"/>
                    <a:gd name="T3" fmla="*/ 0 h 17"/>
                    <a:gd name="T4" fmla="*/ 0 w 14"/>
                    <a:gd name="T5" fmla="*/ 0 h 17"/>
                    <a:gd name="T6" fmla="*/ 0 w 14"/>
                    <a:gd name="T7" fmla="*/ 17 h 17"/>
                    <a:gd name="T8" fmla="*/ 9 w 14"/>
                    <a:gd name="T9" fmla="*/ 17 h 17"/>
                    <a:gd name="T10" fmla="*/ 14 w 14"/>
                    <a:gd name="T11" fmla="*/ 12 h 17"/>
                    <a:gd name="T12" fmla="*/ 9 w 14"/>
                    <a:gd name="T13" fmla="*/ 17 h 17"/>
                    <a:gd name="T14" fmla="*/ 14 w 14"/>
                    <a:gd name="T15" fmla="*/ 17 h 17"/>
                    <a:gd name="T16" fmla="*/ 14 w 14"/>
                    <a:gd name="T17" fmla="*/ 12 h 17"/>
                    <a:gd name="T18" fmla="*/ 0 w 14"/>
                    <a:gd name="T19" fmla="*/ 12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0" y="12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14" y="12"/>
                      </a:lnTo>
                      <a:lnTo>
                        <a:pt x="9" y="17"/>
                      </a:lnTo>
                      <a:lnTo>
                        <a:pt x="14" y="17"/>
                      </a:lnTo>
                      <a:lnTo>
                        <a:pt x="14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98" name="Freeform 425"/>
                <p:cNvSpPr>
                  <a:spLocks/>
                </p:cNvSpPr>
                <p:nvPr/>
              </p:nvSpPr>
              <p:spPr bwMode="auto">
                <a:xfrm>
                  <a:off x="1558" y="1155"/>
                  <a:ext cx="14" cy="15"/>
                </a:xfrm>
                <a:custGeom>
                  <a:avLst/>
                  <a:gdLst>
                    <a:gd name="T0" fmla="*/ 9 w 14"/>
                    <a:gd name="T1" fmla="*/ 0 h 15"/>
                    <a:gd name="T2" fmla="*/ 0 w 14"/>
                    <a:gd name="T3" fmla="*/ 5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5 h 15"/>
                    <a:gd name="T10" fmla="*/ 9 w 14"/>
                    <a:gd name="T11" fmla="*/ 15 h 15"/>
                    <a:gd name="T12" fmla="*/ 9 w 14"/>
                    <a:gd name="T13" fmla="*/ 0 h 15"/>
                    <a:gd name="T14" fmla="*/ 0 w 14"/>
                    <a:gd name="T15" fmla="*/ 0 h 15"/>
                    <a:gd name="T16" fmla="*/ 0 w 14"/>
                    <a:gd name="T17" fmla="*/ 5 h 15"/>
                    <a:gd name="T18" fmla="*/ 9 w 14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9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5"/>
                      </a:lnTo>
                      <a:lnTo>
                        <a:pt x="9" y="1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99" name="Freeform 426"/>
                <p:cNvSpPr>
                  <a:spLocks/>
                </p:cNvSpPr>
                <p:nvPr/>
              </p:nvSpPr>
              <p:spPr bwMode="auto">
                <a:xfrm>
                  <a:off x="1567" y="1155"/>
                  <a:ext cx="13" cy="15"/>
                </a:xfrm>
                <a:custGeom>
                  <a:avLst/>
                  <a:gdLst>
                    <a:gd name="T0" fmla="*/ 0 w 13"/>
                    <a:gd name="T1" fmla="*/ 5 h 15"/>
                    <a:gd name="T2" fmla="*/ 5 w 13"/>
                    <a:gd name="T3" fmla="*/ 0 h 15"/>
                    <a:gd name="T4" fmla="*/ 0 w 13"/>
                    <a:gd name="T5" fmla="*/ 0 h 15"/>
                    <a:gd name="T6" fmla="*/ 0 w 13"/>
                    <a:gd name="T7" fmla="*/ 15 h 15"/>
                    <a:gd name="T8" fmla="*/ 5 w 13"/>
                    <a:gd name="T9" fmla="*/ 15 h 15"/>
                    <a:gd name="T10" fmla="*/ 13 w 13"/>
                    <a:gd name="T11" fmla="*/ 5 h 15"/>
                    <a:gd name="T12" fmla="*/ 5 w 13"/>
                    <a:gd name="T13" fmla="*/ 15 h 15"/>
                    <a:gd name="T14" fmla="*/ 13 w 13"/>
                    <a:gd name="T15" fmla="*/ 15 h 15"/>
                    <a:gd name="T16" fmla="*/ 13 w 13"/>
                    <a:gd name="T17" fmla="*/ 5 h 15"/>
                    <a:gd name="T18" fmla="*/ 0 w 13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13" y="5"/>
                      </a:lnTo>
                      <a:lnTo>
                        <a:pt x="5" y="15"/>
                      </a:lnTo>
                      <a:lnTo>
                        <a:pt x="13" y="15"/>
                      </a:lnTo>
                      <a:lnTo>
                        <a:pt x="13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00" name="Rectangle 427"/>
                <p:cNvSpPr>
                  <a:spLocks noChangeArrowheads="1"/>
                </p:cNvSpPr>
                <p:nvPr/>
              </p:nvSpPr>
              <p:spPr bwMode="auto">
                <a:xfrm>
                  <a:off x="1567" y="1155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01" name="Rectangle 428"/>
                <p:cNvSpPr>
                  <a:spLocks noChangeArrowheads="1"/>
                </p:cNvSpPr>
                <p:nvPr/>
              </p:nvSpPr>
              <p:spPr bwMode="auto">
                <a:xfrm>
                  <a:off x="1567" y="1147"/>
                  <a:ext cx="16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02" name="Rectangle 429"/>
                <p:cNvSpPr>
                  <a:spLocks noChangeArrowheads="1"/>
                </p:cNvSpPr>
                <p:nvPr/>
              </p:nvSpPr>
              <p:spPr bwMode="auto">
                <a:xfrm>
                  <a:off x="1567" y="1139"/>
                  <a:ext cx="16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03" name="Freeform 430"/>
                <p:cNvSpPr>
                  <a:spLocks/>
                </p:cNvSpPr>
                <p:nvPr/>
              </p:nvSpPr>
              <p:spPr bwMode="auto">
                <a:xfrm>
                  <a:off x="1567" y="1124"/>
                  <a:ext cx="13" cy="17"/>
                </a:xfrm>
                <a:custGeom>
                  <a:avLst/>
                  <a:gdLst>
                    <a:gd name="T0" fmla="*/ 5 w 13"/>
                    <a:gd name="T1" fmla="*/ 0 h 17"/>
                    <a:gd name="T2" fmla="*/ 0 w 13"/>
                    <a:gd name="T3" fmla="*/ 9 h 17"/>
                    <a:gd name="T4" fmla="*/ 0 w 13"/>
                    <a:gd name="T5" fmla="*/ 15 h 17"/>
                    <a:gd name="T6" fmla="*/ 13 w 13"/>
                    <a:gd name="T7" fmla="*/ 15 h 17"/>
                    <a:gd name="T8" fmla="*/ 13 w 13"/>
                    <a:gd name="T9" fmla="*/ 9 h 17"/>
                    <a:gd name="T10" fmla="*/ 5 w 13"/>
                    <a:gd name="T11" fmla="*/ 17 h 17"/>
                    <a:gd name="T12" fmla="*/ 5 w 13"/>
                    <a:gd name="T13" fmla="*/ 0 h 17"/>
                    <a:gd name="T14" fmla="*/ 0 w 13"/>
                    <a:gd name="T15" fmla="*/ 0 h 17"/>
                    <a:gd name="T16" fmla="*/ 0 w 13"/>
                    <a:gd name="T17" fmla="*/ 9 h 17"/>
                    <a:gd name="T18" fmla="*/ 5 w 13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7"/>
                    <a:gd name="T32" fmla="*/ 13 w 13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7">
                      <a:moveTo>
                        <a:pt x="5" y="0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3" y="15"/>
                      </a:lnTo>
                      <a:lnTo>
                        <a:pt x="13" y="9"/>
                      </a:lnTo>
                      <a:lnTo>
                        <a:pt x="5" y="17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04" name="Freeform 431"/>
                <p:cNvSpPr>
                  <a:spLocks/>
                </p:cNvSpPr>
                <p:nvPr/>
              </p:nvSpPr>
              <p:spPr bwMode="auto">
                <a:xfrm>
                  <a:off x="1572" y="1124"/>
                  <a:ext cx="15" cy="17"/>
                </a:xfrm>
                <a:custGeom>
                  <a:avLst/>
                  <a:gdLst>
                    <a:gd name="T0" fmla="*/ 0 w 15"/>
                    <a:gd name="T1" fmla="*/ 9 h 17"/>
                    <a:gd name="T2" fmla="*/ 8 w 15"/>
                    <a:gd name="T3" fmla="*/ 0 h 17"/>
                    <a:gd name="T4" fmla="*/ 0 w 15"/>
                    <a:gd name="T5" fmla="*/ 0 h 17"/>
                    <a:gd name="T6" fmla="*/ 0 w 15"/>
                    <a:gd name="T7" fmla="*/ 17 h 17"/>
                    <a:gd name="T8" fmla="*/ 8 w 15"/>
                    <a:gd name="T9" fmla="*/ 17 h 17"/>
                    <a:gd name="T10" fmla="*/ 15 w 15"/>
                    <a:gd name="T11" fmla="*/ 9 h 17"/>
                    <a:gd name="T12" fmla="*/ 8 w 15"/>
                    <a:gd name="T13" fmla="*/ 17 h 17"/>
                    <a:gd name="T14" fmla="*/ 15 w 15"/>
                    <a:gd name="T15" fmla="*/ 17 h 17"/>
                    <a:gd name="T16" fmla="*/ 15 w 15"/>
                    <a:gd name="T17" fmla="*/ 9 h 17"/>
                    <a:gd name="T18" fmla="*/ 0 w 15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15" y="9"/>
                      </a:lnTo>
                      <a:lnTo>
                        <a:pt x="8" y="17"/>
                      </a:lnTo>
                      <a:lnTo>
                        <a:pt x="15" y="17"/>
                      </a:lnTo>
                      <a:lnTo>
                        <a:pt x="15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05" name="Rectangle 432"/>
                <p:cNvSpPr>
                  <a:spLocks noChangeArrowheads="1"/>
                </p:cNvSpPr>
                <p:nvPr/>
              </p:nvSpPr>
              <p:spPr bwMode="auto">
                <a:xfrm>
                  <a:off x="1572" y="1126"/>
                  <a:ext cx="16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06" name="Rectangle 433"/>
                <p:cNvSpPr>
                  <a:spLocks noChangeArrowheads="1"/>
                </p:cNvSpPr>
                <p:nvPr/>
              </p:nvSpPr>
              <p:spPr bwMode="auto">
                <a:xfrm>
                  <a:off x="1572" y="1118"/>
                  <a:ext cx="16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07" name="Rectangle 434"/>
                <p:cNvSpPr>
                  <a:spLocks noChangeArrowheads="1"/>
                </p:cNvSpPr>
                <p:nvPr/>
              </p:nvSpPr>
              <p:spPr bwMode="auto">
                <a:xfrm>
                  <a:off x="1572" y="1113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08" name="Freeform 435"/>
                <p:cNvSpPr>
                  <a:spLocks/>
                </p:cNvSpPr>
                <p:nvPr/>
              </p:nvSpPr>
              <p:spPr bwMode="auto">
                <a:xfrm>
                  <a:off x="1572" y="1099"/>
                  <a:ext cx="15" cy="14"/>
                </a:xfrm>
                <a:custGeom>
                  <a:avLst/>
                  <a:gdLst>
                    <a:gd name="T0" fmla="*/ 8 w 15"/>
                    <a:gd name="T1" fmla="*/ 0 h 14"/>
                    <a:gd name="T2" fmla="*/ 0 w 15"/>
                    <a:gd name="T3" fmla="*/ 6 h 14"/>
                    <a:gd name="T4" fmla="*/ 0 w 15"/>
                    <a:gd name="T5" fmla="*/ 14 h 14"/>
                    <a:gd name="T6" fmla="*/ 15 w 15"/>
                    <a:gd name="T7" fmla="*/ 14 h 14"/>
                    <a:gd name="T8" fmla="*/ 15 w 15"/>
                    <a:gd name="T9" fmla="*/ 6 h 14"/>
                    <a:gd name="T10" fmla="*/ 8 w 15"/>
                    <a:gd name="T11" fmla="*/ 14 h 14"/>
                    <a:gd name="T12" fmla="*/ 8 w 15"/>
                    <a:gd name="T13" fmla="*/ 0 h 14"/>
                    <a:gd name="T14" fmla="*/ 0 w 15"/>
                    <a:gd name="T15" fmla="*/ 0 h 14"/>
                    <a:gd name="T16" fmla="*/ 0 w 15"/>
                    <a:gd name="T17" fmla="*/ 6 h 14"/>
                    <a:gd name="T18" fmla="*/ 8 w 15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8" y="0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6"/>
                      </a:lnTo>
                      <a:lnTo>
                        <a:pt x="8" y="1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09" name="Freeform 436"/>
                <p:cNvSpPr>
                  <a:spLocks/>
                </p:cNvSpPr>
                <p:nvPr/>
              </p:nvSpPr>
              <p:spPr bwMode="auto">
                <a:xfrm>
                  <a:off x="1577" y="1099"/>
                  <a:ext cx="15" cy="14"/>
                </a:xfrm>
                <a:custGeom>
                  <a:avLst/>
                  <a:gdLst>
                    <a:gd name="T0" fmla="*/ 0 w 15"/>
                    <a:gd name="T1" fmla="*/ 6 h 14"/>
                    <a:gd name="T2" fmla="*/ 10 w 15"/>
                    <a:gd name="T3" fmla="*/ 0 h 14"/>
                    <a:gd name="T4" fmla="*/ 3 w 15"/>
                    <a:gd name="T5" fmla="*/ 0 h 14"/>
                    <a:gd name="T6" fmla="*/ 3 w 15"/>
                    <a:gd name="T7" fmla="*/ 14 h 14"/>
                    <a:gd name="T8" fmla="*/ 10 w 15"/>
                    <a:gd name="T9" fmla="*/ 14 h 14"/>
                    <a:gd name="T10" fmla="*/ 15 w 15"/>
                    <a:gd name="T11" fmla="*/ 6 h 14"/>
                    <a:gd name="T12" fmla="*/ 10 w 15"/>
                    <a:gd name="T13" fmla="*/ 14 h 14"/>
                    <a:gd name="T14" fmla="*/ 15 w 15"/>
                    <a:gd name="T15" fmla="*/ 14 h 14"/>
                    <a:gd name="T16" fmla="*/ 15 w 15"/>
                    <a:gd name="T17" fmla="*/ 6 h 14"/>
                    <a:gd name="T18" fmla="*/ 0 w 15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0" y="6"/>
                      </a:move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3" y="14"/>
                      </a:lnTo>
                      <a:lnTo>
                        <a:pt x="10" y="14"/>
                      </a:lnTo>
                      <a:lnTo>
                        <a:pt x="15" y="6"/>
                      </a:ln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15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10" name="Rectangle 437"/>
                <p:cNvSpPr>
                  <a:spLocks noChangeArrowheads="1"/>
                </p:cNvSpPr>
                <p:nvPr/>
              </p:nvSpPr>
              <p:spPr bwMode="auto">
                <a:xfrm>
                  <a:off x="1577" y="1099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11" name="Freeform 438"/>
                <p:cNvSpPr>
                  <a:spLocks/>
                </p:cNvSpPr>
                <p:nvPr/>
              </p:nvSpPr>
              <p:spPr bwMode="auto">
                <a:xfrm>
                  <a:off x="1577" y="1084"/>
                  <a:ext cx="15" cy="15"/>
                </a:xfrm>
                <a:custGeom>
                  <a:avLst/>
                  <a:gdLst>
                    <a:gd name="T0" fmla="*/ 10 w 15"/>
                    <a:gd name="T1" fmla="*/ 0 h 15"/>
                    <a:gd name="T2" fmla="*/ 0 w 15"/>
                    <a:gd name="T3" fmla="*/ 9 h 15"/>
                    <a:gd name="T4" fmla="*/ 0 w 15"/>
                    <a:gd name="T5" fmla="*/ 15 h 15"/>
                    <a:gd name="T6" fmla="*/ 15 w 15"/>
                    <a:gd name="T7" fmla="*/ 15 h 15"/>
                    <a:gd name="T8" fmla="*/ 15 w 15"/>
                    <a:gd name="T9" fmla="*/ 9 h 15"/>
                    <a:gd name="T10" fmla="*/ 10 w 15"/>
                    <a:gd name="T11" fmla="*/ 15 h 15"/>
                    <a:gd name="T12" fmla="*/ 10 w 15"/>
                    <a:gd name="T13" fmla="*/ 0 h 15"/>
                    <a:gd name="T14" fmla="*/ 0 w 15"/>
                    <a:gd name="T15" fmla="*/ 0 h 15"/>
                    <a:gd name="T16" fmla="*/ 0 w 15"/>
                    <a:gd name="T17" fmla="*/ 9 h 15"/>
                    <a:gd name="T18" fmla="*/ 10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0" y="0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9"/>
                      </a:lnTo>
                      <a:lnTo>
                        <a:pt x="10" y="15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12" name="Freeform 439"/>
                <p:cNvSpPr>
                  <a:spLocks/>
                </p:cNvSpPr>
                <p:nvPr/>
              </p:nvSpPr>
              <p:spPr bwMode="auto">
                <a:xfrm>
                  <a:off x="1587" y="1084"/>
                  <a:ext cx="13" cy="15"/>
                </a:xfrm>
                <a:custGeom>
                  <a:avLst/>
                  <a:gdLst>
                    <a:gd name="T0" fmla="*/ 0 w 13"/>
                    <a:gd name="T1" fmla="*/ 9 h 15"/>
                    <a:gd name="T2" fmla="*/ 5 w 13"/>
                    <a:gd name="T3" fmla="*/ 0 h 15"/>
                    <a:gd name="T4" fmla="*/ 0 w 13"/>
                    <a:gd name="T5" fmla="*/ 0 h 15"/>
                    <a:gd name="T6" fmla="*/ 0 w 13"/>
                    <a:gd name="T7" fmla="*/ 15 h 15"/>
                    <a:gd name="T8" fmla="*/ 5 w 13"/>
                    <a:gd name="T9" fmla="*/ 15 h 15"/>
                    <a:gd name="T10" fmla="*/ 13 w 13"/>
                    <a:gd name="T11" fmla="*/ 9 h 15"/>
                    <a:gd name="T12" fmla="*/ 5 w 13"/>
                    <a:gd name="T13" fmla="*/ 15 h 15"/>
                    <a:gd name="T14" fmla="*/ 13 w 13"/>
                    <a:gd name="T15" fmla="*/ 15 h 15"/>
                    <a:gd name="T16" fmla="*/ 13 w 13"/>
                    <a:gd name="T17" fmla="*/ 9 h 15"/>
                    <a:gd name="T18" fmla="*/ 0 w 13"/>
                    <a:gd name="T19" fmla="*/ 9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0" y="9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13" y="9"/>
                      </a:lnTo>
                      <a:lnTo>
                        <a:pt x="5" y="15"/>
                      </a:lnTo>
                      <a:lnTo>
                        <a:pt x="13" y="15"/>
                      </a:lnTo>
                      <a:lnTo>
                        <a:pt x="13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13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87" y="1084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14" name="Freeform 441"/>
                <p:cNvSpPr>
                  <a:spLocks/>
                </p:cNvSpPr>
                <p:nvPr/>
              </p:nvSpPr>
              <p:spPr bwMode="auto">
                <a:xfrm>
                  <a:off x="1587" y="1071"/>
                  <a:ext cx="13" cy="13"/>
                </a:xfrm>
                <a:custGeom>
                  <a:avLst/>
                  <a:gdLst>
                    <a:gd name="T0" fmla="*/ 5 w 13"/>
                    <a:gd name="T1" fmla="*/ 0 h 13"/>
                    <a:gd name="T2" fmla="*/ 0 w 13"/>
                    <a:gd name="T3" fmla="*/ 8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8 h 13"/>
                    <a:gd name="T10" fmla="*/ 5 w 13"/>
                    <a:gd name="T11" fmla="*/ 13 h 13"/>
                    <a:gd name="T12" fmla="*/ 5 w 13"/>
                    <a:gd name="T13" fmla="*/ 0 h 13"/>
                    <a:gd name="T14" fmla="*/ 0 w 13"/>
                    <a:gd name="T15" fmla="*/ 0 h 13"/>
                    <a:gd name="T16" fmla="*/ 0 w 13"/>
                    <a:gd name="T17" fmla="*/ 8 h 13"/>
                    <a:gd name="T18" fmla="*/ 5 w 13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5" y="0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8"/>
                      </a:lnTo>
                      <a:lnTo>
                        <a:pt x="5" y="13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15" name="Freeform 442"/>
                <p:cNvSpPr>
                  <a:spLocks/>
                </p:cNvSpPr>
                <p:nvPr/>
              </p:nvSpPr>
              <p:spPr bwMode="auto">
                <a:xfrm>
                  <a:off x="1592" y="1071"/>
                  <a:ext cx="14" cy="13"/>
                </a:xfrm>
                <a:custGeom>
                  <a:avLst/>
                  <a:gdLst>
                    <a:gd name="T0" fmla="*/ 0 w 14"/>
                    <a:gd name="T1" fmla="*/ 8 h 13"/>
                    <a:gd name="T2" fmla="*/ 8 w 14"/>
                    <a:gd name="T3" fmla="*/ 0 h 13"/>
                    <a:gd name="T4" fmla="*/ 0 w 14"/>
                    <a:gd name="T5" fmla="*/ 0 h 13"/>
                    <a:gd name="T6" fmla="*/ 0 w 14"/>
                    <a:gd name="T7" fmla="*/ 13 h 13"/>
                    <a:gd name="T8" fmla="*/ 8 w 14"/>
                    <a:gd name="T9" fmla="*/ 13 h 13"/>
                    <a:gd name="T10" fmla="*/ 14 w 14"/>
                    <a:gd name="T11" fmla="*/ 8 h 13"/>
                    <a:gd name="T12" fmla="*/ 8 w 14"/>
                    <a:gd name="T13" fmla="*/ 13 h 13"/>
                    <a:gd name="T14" fmla="*/ 14 w 14"/>
                    <a:gd name="T15" fmla="*/ 13 h 13"/>
                    <a:gd name="T16" fmla="*/ 14 w 14"/>
                    <a:gd name="T17" fmla="*/ 8 h 13"/>
                    <a:gd name="T18" fmla="*/ 0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14" y="8"/>
                      </a:lnTo>
                      <a:lnTo>
                        <a:pt x="8" y="13"/>
                      </a:lnTo>
                      <a:lnTo>
                        <a:pt x="14" y="13"/>
                      </a:lnTo>
                      <a:lnTo>
                        <a:pt x="14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16" name="Rectangle 443"/>
                <p:cNvSpPr>
                  <a:spLocks noChangeArrowheads="1"/>
                </p:cNvSpPr>
                <p:nvPr/>
              </p:nvSpPr>
              <p:spPr bwMode="auto">
                <a:xfrm>
                  <a:off x="1592" y="1071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17" name="Rectangle 444"/>
                <p:cNvSpPr>
                  <a:spLocks noChangeArrowheads="1"/>
                </p:cNvSpPr>
                <p:nvPr/>
              </p:nvSpPr>
              <p:spPr bwMode="auto">
                <a:xfrm>
                  <a:off x="1592" y="1065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18" name="Rectangle 445"/>
                <p:cNvSpPr>
                  <a:spLocks noChangeArrowheads="1"/>
                </p:cNvSpPr>
                <p:nvPr/>
              </p:nvSpPr>
              <p:spPr bwMode="auto">
                <a:xfrm>
                  <a:off x="1592" y="1056"/>
                  <a:ext cx="15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19" name="Freeform 446"/>
                <p:cNvSpPr>
                  <a:spLocks/>
                </p:cNvSpPr>
                <p:nvPr/>
              </p:nvSpPr>
              <p:spPr bwMode="auto">
                <a:xfrm>
                  <a:off x="1592" y="1042"/>
                  <a:ext cx="14" cy="17"/>
                </a:xfrm>
                <a:custGeom>
                  <a:avLst/>
                  <a:gdLst>
                    <a:gd name="T0" fmla="*/ 8 w 14"/>
                    <a:gd name="T1" fmla="*/ 0 h 17"/>
                    <a:gd name="T2" fmla="*/ 0 w 14"/>
                    <a:gd name="T3" fmla="*/ 9 h 17"/>
                    <a:gd name="T4" fmla="*/ 0 w 14"/>
                    <a:gd name="T5" fmla="*/ 14 h 17"/>
                    <a:gd name="T6" fmla="*/ 14 w 14"/>
                    <a:gd name="T7" fmla="*/ 14 h 17"/>
                    <a:gd name="T8" fmla="*/ 14 w 14"/>
                    <a:gd name="T9" fmla="*/ 9 h 17"/>
                    <a:gd name="T10" fmla="*/ 8 w 14"/>
                    <a:gd name="T11" fmla="*/ 17 h 17"/>
                    <a:gd name="T12" fmla="*/ 8 w 14"/>
                    <a:gd name="T13" fmla="*/ 0 h 17"/>
                    <a:gd name="T14" fmla="*/ 0 w 14"/>
                    <a:gd name="T15" fmla="*/ 0 h 17"/>
                    <a:gd name="T16" fmla="*/ 0 w 14"/>
                    <a:gd name="T17" fmla="*/ 9 h 17"/>
                    <a:gd name="T18" fmla="*/ 8 w 14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8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8" y="1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20" name="Freeform 447"/>
                <p:cNvSpPr>
                  <a:spLocks/>
                </p:cNvSpPr>
                <p:nvPr/>
              </p:nvSpPr>
              <p:spPr bwMode="auto">
                <a:xfrm>
                  <a:off x="1600" y="1042"/>
                  <a:ext cx="14" cy="17"/>
                </a:xfrm>
                <a:custGeom>
                  <a:avLst/>
                  <a:gdLst>
                    <a:gd name="T0" fmla="*/ 0 w 14"/>
                    <a:gd name="T1" fmla="*/ 9 h 17"/>
                    <a:gd name="T2" fmla="*/ 6 w 14"/>
                    <a:gd name="T3" fmla="*/ 0 h 17"/>
                    <a:gd name="T4" fmla="*/ 0 w 14"/>
                    <a:gd name="T5" fmla="*/ 0 h 17"/>
                    <a:gd name="T6" fmla="*/ 0 w 14"/>
                    <a:gd name="T7" fmla="*/ 17 h 17"/>
                    <a:gd name="T8" fmla="*/ 6 w 14"/>
                    <a:gd name="T9" fmla="*/ 17 h 17"/>
                    <a:gd name="T10" fmla="*/ 14 w 14"/>
                    <a:gd name="T11" fmla="*/ 9 h 17"/>
                    <a:gd name="T12" fmla="*/ 6 w 14"/>
                    <a:gd name="T13" fmla="*/ 17 h 17"/>
                    <a:gd name="T14" fmla="*/ 14 w 14"/>
                    <a:gd name="T15" fmla="*/ 17 h 17"/>
                    <a:gd name="T16" fmla="*/ 14 w 14"/>
                    <a:gd name="T17" fmla="*/ 9 h 17"/>
                    <a:gd name="T18" fmla="*/ 0 w 14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0" y="9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14" y="9"/>
                      </a:lnTo>
                      <a:lnTo>
                        <a:pt x="6" y="17"/>
                      </a:lnTo>
                      <a:lnTo>
                        <a:pt x="14" y="17"/>
                      </a:lnTo>
                      <a:lnTo>
                        <a:pt x="14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21" name="Rectangle 448"/>
                <p:cNvSpPr>
                  <a:spLocks noChangeArrowheads="1"/>
                </p:cNvSpPr>
                <p:nvPr/>
              </p:nvSpPr>
              <p:spPr bwMode="auto">
                <a:xfrm>
                  <a:off x="1600" y="1045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22" name="Freeform 449"/>
                <p:cNvSpPr>
                  <a:spLocks/>
                </p:cNvSpPr>
                <p:nvPr/>
              </p:nvSpPr>
              <p:spPr bwMode="auto">
                <a:xfrm>
                  <a:off x="1600" y="1027"/>
                  <a:ext cx="14" cy="18"/>
                </a:xfrm>
                <a:custGeom>
                  <a:avLst/>
                  <a:gdLst>
                    <a:gd name="T0" fmla="*/ 6 w 14"/>
                    <a:gd name="T1" fmla="*/ 0 h 18"/>
                    <a:gd name="T2" fmla="*/ 0 w 14"/>
                    <a:gd name="T3" fmla="*/ 10 h 18"/>
                    <a:gd name="T4" fmla="*/ 0 w 14"/>
                    <a:gd name="T5" fmla="*/ 18 h 18"/>
                    <a:gd name="T6" fmla="*/ 14 w 14"/>
                    <a:gd name="T7" fmla="*/ 18 h 18"/>
                    <a:gd name="T8" fmla="*/ 14 w 14"/>
                    <a:gd name="T9" fmla="*/ 10 h 18"/>
                    <a:gd name="T10" fmla="*/ 6 w 14"/>
                    <a:gd name="T11" fmla="*/ 18 h 18"/>
                    <a:gd name="T12" fmla="*/ 6 w 14"/>
                    <a:gd name="T13" fmla="*/ 0 h 18"/>
                    <a:gd name="T14" fmla="*/ 0 w 14"/>
                    <a:gd name="T15" fmla="*/ 0 h 18"/>
                    <a:gd name="T16" fmla="*/ 0 w 14"/>
                    <a:gd name="T17" fmla="*/ 10 h 18"/>
                    <a:gd name="T18" fmla="*/ 6 w 14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6" y="0"/>
                      </a:move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14" y="18"/>
                      </a:lnTo>
                      <a:lnTo>
                        <a:pt x="14" y="10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23" name="Freeform 450"/>
                <p:cNvSpPr>
                  <a:spLocks/>
                </p:cNvSpPr>
                <p:nvPr/>
              </p:nvSpPr>
              <p:spPr bwMode="auto">
                <a:xfrm>
                  <a:off x="1606" y="1027"/>
                  <a:ext cx="18" cy="18"/>
                </a:xfrm>
                <a:custGeom>
                  <a:avLst/>
                  <a:gdLst>
                    <a:gd name="T0" fmla="*/ 0 w 18"/>
                    <a:gd name="T1" fmla="*/ 10 h 18"/>
                    <a:gd name="T2" fmla="*/ 8 w 18"/>
                    <a:gd name="T3" fmla="*/ 0 h 18"/>
                    <a:gd name="T4" fmla="*/ 0 w 18"/>
                    <a:gd name="T5" fmla="*/ 0 h 18"/>
                    <a:gd name="T6" fmla="*/ 0 w 18"/>
                    <a:gd name="T7" fmla="*/ 18 h 18"/>
                    <a:gd name="T8" fmla="*/ 8 w 18"/>
                    <a:gd name="T9" fmla="*/ 18 h 18"/>
                    <a:gd name="T10" fmla="*/ 18 w 18"/>
                    <a:gd name="T11" fmla="*/ 10 h 18"/>
                    <a:gd name="T12" fmla="*/ 8 w 18"/>
                    <a:gd name="T13" fmla="*/ 18 h 18"/>
                    <a:gd name="T14" fmla="*/ 18 w 18"/>
                    <a:gd name="T15" fmla="*/ 18 h 18"/>
                    <a:gd name="T16" fmla="*/ 18 w 18"/>
                    <a:gd name="T17" fmla="*/ 10 h 18"/>
                    <a:gd name="T18" fmla="*/ 0 w 18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8"/>
                    <a:gd name="T32" fmla="*/ 18 w 18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8">
                      <a:moveTo>
                        <a:pt x="0" y="1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18" y="10"/>
                      </a:lnTo>
                      <a:lnTo>
                        <a:pt x="8" y="18"/>
                      </a:lnTo>
                      <a:lnTo>
                        <a:pt x="18" y="18"/>
                      </a:lnTo>
                      <a:lnTo>
                        <a:pt x="1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24" name="Rectangle 451"/>
                <p:cNvSpPr>
                  <a:spLocks noChangeArrowheads="1"/>
                </p:cNvSpPr>
                <p:nvPr/>
              </p:nvSpPr>
              <p:spPr bwMode="auto">
                <a:xfrm>
                  <a:off x="1606" y="1029"/>
                  <a:ext cx="19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25" name="Freeform 452"/>
                <p:cNvSpPr>
                  <a:spLocks/>
                </p:cNvSpPr>
                <p:nvPr/>
              </p:nvSpPr>
              <p:spPr bwMode="auto">
                <a:xfrm>
                  <a:off x="1606" y="1014"/>
                  <a:ext cx="18" cy="13"/>
                </a:xfrm>
                <a:custGeom>
                  <a:avLst/>
                  <a:gdLst>
                    <a:gd name="T0" fmla="*/ 8 w 18"/>
                    <a:gd name="T1" fmla="*/ 0 h 13"/>
                    <a:gd name="T2" fmla="*/ 0 w 18"/>
                    <a:gd name="T3" fmla="*/ 8 h 13"/>
                    <a:gd name="T4" fmla="*/ 0 w 18"/>
                    <a:gd name="T5" fmla="*/ 13 h 13"/>
                    <a:gd name="T6" fmla="*/ 18 w 18"/>
                    <a:gd name="T7" fmla="*/ 13 h 13"/>
                    <a:gd name="T8" fmla="*/ 18 w 18"/>
                    <a:gd name="T9" fmla="*/ 8 h 13"/>
                    <a:gd name="T10" fmla="*/ 8 w 18"/>
                    <a:gd name="T11" fmla="*/ 13 h 13"/>
                    <a:gd name="T12" fmla="*/ 8 w 18"/>
                    <a:gd name="T13" fmla="*/ 0 h 13"/>
                    <a:gd name="T14" fmla="*/ 0 w 18"/>
                    <a:gd name="T15" fmla="*/ 0 h 13"/>
                    <a:gd name="T16" fmla="*/ 0 w 18"/>
                    <a:gd name="T17" fmla="*/ 8 h 13"/>
                    <a:gd name="T18" fmla="*/ 8 w 18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8" y="0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8" y="13"/>
                      </a:lnTo>
                      <a:lnTo>
                        <a:pt x="18" y="8"/>
                      </a:lnTo>
                      <a:lnTo>
                        <a:pt x="8" y="13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26" name="Rectangle 453"/>
                <p:cNvSpPr>
                  <a:spLocks noChangeArrowheads="1"/>
                </p:cNvSpPr>
                <p:nvPr/>
              </p:nvSpPr>
              <p:spPr bwMode="auto">
                <a:xfrm>
                  <a:off x="1615" y="1014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27" name="Freeform 454"/>
                <p:cNvSpPr>
                  <a:spLocks/>
                </p:cNvSpPr>
                <p:nvPr/>
              </p:nvSpPr>
              <p:spPr bwMode="auto">
                <a:xfrm>
                  <a:off x="1621" y="1014"/>
                  <a:ext cx="16" cy="13"/>
                </a:xfrm>
                <a:custGeom>
                  <a:avLst/>
                  <a:gdLst>
                    <a:gd name="T0" fmla="*/ 0 w 16"/>
                    <a:gd name="T1" fmla="*/ 8 h 13"/>
                    <a:gd name="T2" fmla="*/ 5 w 16"/>
                    <a:gd name="T3" fmla="*/ 0 h 13"/>
                    <a:gd name="T4" fmla="*/ 0 w 16"/>
                    <a:gd name="T5" fmla="*/ 0 h 13"/>
                    <a:gd name="T6" fmla="*/ 0 w 16"/>
                    <a:gd name="T7" fmla="*/ 13 h 13"/>
                    <a:gd name="T8" fmla="*/ 5 w 16"/>
                    <a:gd name="T9" fmla="*/ 13 h 13"/>
                    <a:gd name="T10" fmla="*/ 16 w 16"/>
                    <a:gd name="T11" fmla="*/ 8 h 13"/>
                    <a:gd name="T12" fmla="*/ 5 w 16"/>
                    <a:gd name="T13" fmla="*/ 13 h 13"/>
                    <a:gd name="T14" fmla="*/ 16 w 16"/>
                    <a:gd name="T15" fmla="*/ 13 h 13"/>
                    <a:gd name="T16" fmla="*/ 16 w 16"/>
                    <a:gd name="T17" fmla="*/ 8 h 13"/>
                    <a:gd name="T18" fmla="*/ 0 w 16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16" y="8"/>
                      </a:lnTo>
                      <a:lnTo>
                        <a:pt x="5" y="13"/>
                      </a:lnTo>
                      <a:lnTo>
                        <a:pt x="16" y="13"/>
                      </a:lnTo>
                      <a:lnTo>
                        <a:pt x="16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28" name="Rectangle 455"/>
                <p:cNvSpPr>
                  <a:spLocks noChangeArrowheads="1"/>
                </p:cNvSpPr>
                <p:nvPr/>
              </p:nvSpPr>
              <p:spPr bwMode="auto">
                <a:xfrm>
                  <a:off x="1621" y="1014"/>
                  <a:ext cx="17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29" name="Freeform 456"/>
                <p:cNvSpPr>
                  <a:spLocks/>
                </p:cNvSpPr>
                <p:nvPr/>
              </p:nvSpPr>
              <p:spPr bwMode="auto">
                <a:xfrm>
                  <a:off x="1621" y="1000"/>
                  <a:ext cx="16" cy="17"/>
                </a:xfrm>
                <a:custGeom>
                  <a:avLst/>
                  <a:gdLst>
                    <a:gd name="T0" fmla="*/ 5 w 16"/>
                    <a:gd name="T1" fmla="*/ 0 h 17"/>
                    <a:gd name="T2" fmla="*/ 0 w 16"/>
                    <a:gd name="T3" fmla="*/ 8 h 17"/>
                    <a:gd name="T4" fmla="*/ 0 w 16"/>
                    <a:gd name="T5" fmla="*/ 14 h 17"/>
                    <a:gd name="T6" fmla="*/ 16 w 16"/>
                    <a:gd name="T7" fmla="*/ 14 h 17"/>
                    <a:gd name="T8" fmla="*/ 16 w 16"/>
                    <a:gd name="T9" fmla="*/ 8 h 17"/>
                    <a:gd name="T10" fmla="*/ 5 w 16"/>
                    <a:gd name="T11" fmla="*/ 17 h 17"/>
                    <a:gd name="T12" fmla="*/ 5 w 16"/>
                    <a:gd name="T13" fmla="*/ 0 h 17"/>
                    <a:gd name="T14" fmla="*/ 0 w 16"/>
                    <a:gd name="T15" fmla="*/ 0 h 17"/>
                    <a:gd name="T16" fmla="*/ 0 w 16"/>
                    <a:gd name="T17" fmla="*/ 8 h 17"/>
                    <a:gd name="T18" fmla="*/ 5 w 16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7"/>
                    <a:gd name="T32" fmla="*/ 16 w 16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7">
                      <a:moveTo>
                        <a:pt x="5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6" y="14"/>
                      </a:lnTo>
                      <a:lnTo>
                        <a:pt x="16" y="8"/>
                      </a:lnTo>
                      <a:lnTo>
                        <a:pt x="5" y="17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30" name="Freeform 457"/>
                <p:cNvSpPr>
                  <a:spLocks/>
                </p:cNvSpPr>
                <p:nvPr/>
              </p:nvSpPr>
              <p:spPr bwMode="auto">
                <a:xfrm>
                  <a:off x="1626" y="1000"/>
                  <a:ext cx="17" cy="17"/>
                </a:xfrm>
                <a:custGeom>
                  <a:avLst/>
                  <a:gdLst>
                    <a:gd name="T0" fmla="*/ 0 w 17"/>
                    <a:gd name="T1" fmla="*/ 8 h 17"/>
                    <a:gd name="T2" fmla="*/ 8 w 17"/>
                    <a:gd name="T3" fmla="*/ 0 h 17"/>
                    <a:gd name="T4" fmla="*/ 0 w 17"/>
                    <a:gd name="T5" fmla="*/ 0 h 17"/>
                    <a:gd name="T6" fmla="*/ 0 w 17"/>
                    <a:gd name="T7" fmla="*/ 17 h 17"/>
                    <a:gd name="T8" fmla="*/ 8 w 17"/>
                    <a:gd name="T9" fmla="*/ 17 h 17"/>
                    <a:gd name="T10" fmla="*/ 17 w 17"/>
                    <a:gd name="T11" fmla="*/ 8 h 17"/>
                    <a:gd name="T12" fmla="*/ 8 w 17"/>
                    <a:gd name="T13" fmla="*/ 17 h 17"/>
                    <a:gd name="T14" fmla="*/ 17 w 17"/>
                    <a:gd name="T15" fmla="*/ 17 h 17"/>
                    <a:gd name="T16" fmla="*/ 17 w 17"/>
                    <a:gd name="T17" fmla="*/ 8 h 17"/>
                    <a:gd name="T18" fmla="*/ 0 w 17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17" y="8"/>
                      </a:lnTo>
                      <a:lnTo>
                        <a:pt x="8" y="17"/>
                      </a:lnTo>
                      <a:lnTo>
                        <a:pt x="17" y="17"/>
                      </a:lnTo>
                      <a:lnTo>
                        <a:pt x="1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31" name="Freeform 458"/>
                <p:cNvSpPr>
                  <a:spLocks/>
                </p:cNvSpPr>
                <p:nvPr/>
              </p:nvSpPr>
              <p:spPr bwMode="auto">
                <a:xfrm>
                  <a:off x="1626" y="994"/>
                  <a:ext cx="17" cy="14"/>
                </a:xfrm>
                <a:custGeom>
                  <a:avLst/>
                  <a:gdLst>
                    <a:gd name="T0" fmla="*/ 8 w 17"/>
                    <a:gd name="T1" fmla="*/ 0 h 14"/>
                    <a:gd name="T2" fmla="*/ 0 w 17"/>
                    <a:gd name="T3" fmla="*/ 9 h 14"/>
                    <a:gd name="T4" fmla="*/ 0 w 17"/>
                    <a:gd name="T5" fmla="*/ 14 h 14"/>
                    <a:gd name="T6" fmla="*/ 17 w 17"/>
                    <a:gd name="T7" fmla="*/ 14 h 14"/>
                    <a:gd name="T8" fmla="*/ 17 w 17"/>
                    <a:gd name="T9" fmla="*/ 9 h 14"/>
                    <a:gd name="T10" fmla="*/ 8 w 17"/>
                    <a:gd name="T11" fmla="*/ 14 h 14"/>
                    <a:gd name="T12" fmla="*/ 8 w 17"/>
                    <a:gd name="T13" fmla="*/ 0 h 14"/>
                    <a:gd name="T14" fmla="*/ 0 w 17"/>
                    <a:gd name="T15" fmla="*/ 0 h 14"/>
                    <a:gd name="T16" fmla="*/ 0 w 17"/>
                    <a:gd name="T17" fmla="*/ 9 h 14"/>
                    <a:gd name="T18" fmla="*/ 8 w 17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4"/>
                    <a:gd name="T32" fmla="*/ 17 w 1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4">
                      <a:moveTo>
                        <a:pt x="8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7" y="14"/>
                      </a:lnTo>
                      <a:lnTo>
                        <a:pt x="17" y="9"/>
                      </a:lnTo>
                      <a:lnTo>
                        <a:pt x="8" y="1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32" name="Freeform 459"/>
                <p:cNvSpPr>
                  <a:spLocks/>
                </p:cNvSpPr>
                <p:nvPr/>
              </p:nvSpPr>
              <p:spPr bwMode="auto">
                <a:xfrm>
                  <a:off x="1634" y="994"/>
                  <a:ext cx="14" cy="14"/>
                </a:xfrm>
                <a:custGeom>
                  <a:avLst/>
                  <a:gdLst>
                    <a:gd name="T0" fmla="*/ 0 w 14"/>
                    <a:gd name="T1" fmla="*/ 9 h 14"/>
                    <a:gd name="T2" fmla="*/ 9 w 14"/>
                    <a:gd name="T3" fmla="*/ 0 h 14"/>
                    <a:gd name="T4" fmla="*/ 0 w 14"/>
                    <a:gd name="T5" fmla="*/ 0 h 14"/>
                    <a:gd name="T6" fmla="*/ 0 w 14"/>
                    <a:gd name="T7" fmla="*/ 14 h 14"/>
                    <a:gd name="T8" fmla="*/ 9 w 14"/>
                    <a:gd name="T9" fmla="*/ 14 h 14"/>
                    <a:gd name="T10" fmla="*/ 14 w 14"/>
                    <a:gd name="T11" fmla="*/ 9 h 14"/>
                    <a:gd name="T12" fmla="*/ 9 w 14"/>
                    <a:gd name="T13" fmla="*/ 14 h 14"/>
                    <a:gd name="T14" fmla="*/ 14 w 14"/>
                    <a:gd name="T15" fmla="*/ 14 h 14"/>
                    <a:gd name="T16" fmla="*/ 14 w 14"/>
                    <a:gd name="T17" fmla="*/ 9 h 14"/>
                    <a:gd name="T18" fmla="*/ 0 w 14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9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14" y="9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33" name="Freeform 460"/>
                <p:cNvSpPr>
                  <a:spLocks/>
                </p:cNvSpPr>
                <p:nvPr/>
              </p:nvSpPr>
              <p:spPr bwMode="auto">
                <a:xfrm>
                  <a:off x="1634" y="988"/>
                  <a:ext cx="14" cy="15"/>
                </a:xfrm>
                <a:custGeom>
                  <a:avLst/>
                  <a:gdLst>
                    <a:gd name="T0" fmla="*/ 9 w 14"/>
                    <a:gd name="T1" fmla="*/ 0 h 15"/>
                    <a:gd name="T2" fmla="*/ 0 w 14"/>
                    <a:gd name="T3" fmla="*/ 6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6 h 15"/>
                    <a:gd name="T10" fmla="*/ 9 w 14"/>
                    <a:gd name="T11" fmla="*/ 15 h 15"/>
                    <a:gd name="T12" fmla="*/ 9 w 14"/>
                    <a:gd name="T13" fmla="*/ 0 h 15"/>
                    <a:gd name="T14" fmla="*/ 0 w 14"/>
                    <a:gd name="T15" fmla="*/ 0 h 15"/>
                    <a:gd name="T16" fmla="*/ 0 w 14"/>
                    <a:gd name="T17" fmla="*/ 6 h 15"/>
                    <a:gd name="T18" fmla="*/ 9 w 14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9" y="0"/>
                      </a:move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6"/>
                      </a:lnTo>
                      <a:lnTo>
                        <a:pt x="9" y="1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34" name="Rectangle 461"/>
                <p:cNvSpPr>
                  <a:spLocks noChangeArrowheads="1"/>
                </p:cNvSpPr>
                <p:nvPr/>
              </p:nvSpPr>
              <p:spPr bwMode="auto">
                <a:xfrm>
                  <a:off x="1643" y="988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35" name="Freeform 462"/>
                <p:cNvSpPr>
                  <a:spLocks/>
                </p:cNvSpPr>
                <p:nvPr/>
              </p:nvSpPr>
              <p:spPr bwMode="auto">
                <a:xfrm>
                  <a:off x="1648" y="988"/>
                  <a:ext cx="15" cy="15"/>
                </a:xfrm>
                <a:custGeom>
                  <a:avLst/>
                  <a:gdLst>
                    <a:gd name="T0" fmla="*/ 0 w 15"/>
                    <a:gd name="T1" fmla="*/ 6 h 15"/>
                    <a:gd name="T2" fmla="*/ 9 w 15"/>
                    <a:gd name="T3" fmla="*/ 0 h 15"/>
                    <a:gd name="T4" fmla="*/ 0 w 15"/>
                    <a:gd name="T5" fmla="*/ 0 h 15"/>
                    <a:gd name="T6" fmla="*/ 0 w 15"/>
                    <a:gd name="T7" fmla="*/ 15 h 15"/>
                    <a:gd name="T8" fmla="*/ 9 w 15"/>
                    <a:gd name="T9" fmla="*/ 15 h 15"/>
                    <a:gd name="T10" fmla="*/ 15 w 15"/>
                    <a:gd name="T11" fmla="*/ 6 h 15"/>
                    <a:gd name="T12" fmla="*/ 9 w 15"/>
                    <a:gd name="T13" fmla="*/ 15 h 15"/>
                    <a:gd name="T14" fmla="*/ 15 w 15"/>
                    <a:gd name="T15" fmla="*/ 15 h 15"/>
                    <a:gd name="T16" fmla="*/ 15 w 15"/>
                    <a:gd name="T17" fmla="*/ 6 h 15"/>
                    <a:gd name="T18" fmla="*/ 0 w 15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0" y="6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15" y="6"/>
                      </a:lnTo>
                      <a:lnTo>
                        <a:pt x="9" y="15"/>
                      </a:lnTo>
                      <a:lnTo>
                        <a:pt x="15" y="15"/>
                      </a:lnTo>
                      <a:lnTo>
                        <a:pt x="15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36" name="Freeform 463"/>
                <p:cNvSpPr>
                  <a:spLocks/>
                </p:cNvSpPr>
                <p:nvPr/>
              </p:nvSpPr>
              <p:spPr bwMode="auto">
                <a:xfrm>
                  <a:off x="1648" y="980"/>
                  <a:ext cx="15" cy="14"/>
                </a:xfrm>
                <a:custGeom>
                  <a:avLst/>
                  <a:gdLst>
                    <a:gd name="T0" fmla="*/ 9 w 15"/>
                    <a:gd name="T1" fmla="*/ 0 h 14"/>
                    <a:gd name="T2" fmla="*/ 0 w 15"/>
                    <a:gd name="T3" fmla="*/ 8 h 14"/>
                    <a:gd name="T4" fmla="*/ 0 w 15"/>
                    <a:gd name="T5" fmla="*/ 14 h 14"/>
                    <a:gd name="T6" fmla="*/ 15 w 15"/>
                    <a:gd name="T7" fmla="*/ 14 h 14"/>
                    <a:gd name="T8" fmla="*/ 15 w 15"/>
                    <a:gd name="T9" fmla="*/ 8 h 14"/>
                    <a:gd name="T10" fmla="*/ 9 w 15"/>
                    <a:gd name="T11" fmla="*/ 14 h 14"/>
                    <a:gd name="T12" fmla="*/ 9 w 15"/>
                    <a:gd name="T13" fmla="*/ 0 h 14"/>
                    <a:gd name="T14" fmla="*/ 0 w 15"/>
                    <a:gd name="T15" fmla="*/ 0 h 14"/>
                    <a:gd name="T16" fmla="*/ 0 w 15"/>
                    <a:gd name="T17" fmla="*/ 8 h 14"/>
                    <a:gd name="T18" fmla="*/ 9 w 15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9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8"/>
                      </a:lnTo>
                      <a:lnTo>
                        <a:pt x="9" y="14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37" name="Freeform 464"/>
                <p:cNvSpPr>
                  <a:spLocks/>
                </p:cNvSpPr>
                <p:nvPr/>
              </p:nvSpPr>
              <p:spPr bwMode="auto">
                <a:xfrm>
                  <a:off x="1655" y="980"/>
                  <a:ext cx="16" cy="14"/>
                </a:xfrm>
                <a:custGeom>
                  <a:avLst/>
                  <a:gdLst>
                    <a:gd name="T0" fmla="*/ 0 w 16"/>
                    <a:gd name="T1" fmla="*/ 8 h 14"/>
                    <a:gd name="T2" fmla="*/ 8 w 16"/>
                    <a:gd name="T3" fmla="*/ 0 h 14"/>
                    <a:gd name="T4" fmla="*/ 2 w 16"/>
                    <a:gd name="T5" fmla="*/ 0 h 14"/>
                    <a:gd name="T6" fmla="*/ 2 w 16"/>
                    <a:gd name="T7" fmla="*/ 14 h 14"/>
                    <a:gd name="T8" fmla="*/ 8 w 16"/>
                    <a:gd name="T9" fmla="*/ 14 h 14"/>
                    <a:gd name="T10" fmla="*/ 16 w 16"/>
                    <a:gd name="T11" fmla="*/ 8 h 14"/>
                    <a:gd name="T12" fmla="*/ 8 w 16"/>
                    <a:gd name="T13" fmla="*/ 14 h 14"/>
                    <a:gd name="T14" fmla="*/ 16 w 16"/>
                    <a:gd name="T15" fmla="*/ 14 h 14"/>
                    <a:gd name="T16" fmla="*/ 16 w 16"/>
                    <a:gd name="T17" fmla="*/ 8 h 14"/>
                    <a:gd name="T18" fmla="*/ 0 w 16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2" y="14"/>
                      </a:lnTo>
                      <a:lnTo>
                        <a:pt x="8" y="14"/>
                      </a:lnTo>
                      <a:lnTo>
                        <a:pt x="16" y="8"/>
                      </a:lnTo>
                      <a:lnTo>
                        <a:pt x="8" y="14"/>
                      </a:lnTo>
                      <a:lnTo>
                        <a:pt x="16" y="14"/>
                      </a:lnTo>
                      <a:lnTo>
                        <a:pt x="16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38" name="Freeform 465"/>
                <p:cNvSpPr>
                  <a:spLocks/>
                </p:cNvSpPr>
                <p:nvPr/>
              </p:nvSpPr>
              <p:spPr bwMode="auto">
                <a:xfrm>
                  <a:off x="1655" y="975"/>
                  <a:ext cx="16" cy="13"/>
                </a:xfrm>
                <a:custGeom>
                  <a:avLst/>
                  <a:gdLst>
                    <a:gd name="T0" fmla="*/ 8 w 16"/>
                    <a:gd name="T1" fmla="*/ 0 h 13"/>
                    <a:gd name="T2" fmla="*/ 0 w 16"/>
                    <a:gd name="T3" fmla="*/ 5 h 13"/>
                    <a:gd name="T4" fmla="*/ 0 w 16"/>
                    <a:gd name="T5" fmla="*/ 13 h 13"/>
                    <a:gd name="T6" fmla="*/ 16 w 16"/>
                    <a:gd name="T7" fmla="*/ 13 h 13"/>
                    <a:gd name="T8" fmla="*/ 16 w 16"/>
                    <a:gd name="T9" fmla="*/ 5 h 13"/>
                    <a:gd name="T10" fmla="*/ 8 w 16"/>
                    <a:gd name="T11" fmla="*/ 13 h 13"/>
                    <a:gd name="T12" fmla="*/ 8 w 16"/>
                    <a:gd name="T13" fmla="*/ 0 h 13"/>
                    <a:gd name="T14" fmla="*/ 0 w 16"/>
                    <a:gd name="T15" fmla="*/ 0 h 13"/>
                    <a:gd name="T16" fmla="*/ 0 w 16"/>
                    <a:gd name="T17" fmla="*/ 5 h 13"/>
                    <a:gd name="T18" fmla="*/ 8 w 16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8" y="0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6" y="13"/>
                      </a:lnTo>
                      <a:lnTo>
                        <a:pt x="16" y="5"/>
                      </a:lnTo>
                      <a:lnTo>
                        <a:pt x="8" y="13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39" name="Rectangle 466"/>
                <p:cNvSpPr>
                  <a:spLocks noChangeArrowheads="1"/>
                </p:cNvSpPr>
                <p:nvPr/>
              </p:nvSpPr>
              <p:spPr bwMode="auto">
                <a:xfrm>
                  <a:off x="1663" y="975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40" name="Rectangle 467"/>
                <p:cNvSpPr>
                  <a:spLocks noChangeArrowheads="1"/>
                </p:cNvSpPr>
                <p:nvPr/>
              </p:nvSpPr>
              <p:spPr bwMode="auto">
                <a:xfrm>
                  <a:off x="1668" y="975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41" name="Freeform 468"/>
                <p:cNvSpPr>
                  <a:spLocks/>
                </p:cNvSpPr>
                <p:nvPr/>
              </p:nvSpPr>
              <p:spPr bwMode="auto">
                <a:xfrm>
                  <a:off x="1676" y="975"/>
                  <a:ext cx="15" cy="13"/>
                </a:xfrm>
                <a:custGeom>
                  <a:avLst/>
                  <a:gdLst>
                    <a:gd name="T0" fmla="*/ 0 w 15"/>
                    <a:gd name="T1" fmla="*/ 5 h 13"/>
                    <a:gd name="T2" fmla="*/ 6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6 w 15"/>
                    <a:gd name="T9" fmla="*/ 13 h 13"/>
                    <a:gd name="T10" fmla="*/ 15 w 15"/>
                    <a:gd name="T11" fmla="*/ 5 h 13"/>
                    <a:gd name="T12" fmla="*/ 6 w 15"/>
                    <a:gd name="T13" fmla="*/ 13 h 13"/>
                    <a:gd name="T14" fmla="*/ 15 w 15"/>
                    <a:gd name="T15" fmla="*/ 13 h 13"/>
                    <a:gd name="T16" fmla="*/ 15 w 15"/>
                    <a:gd name="T17" fmla="*/ 5 h 13"/>
                    <a:gd name="T18" fmla="*/ 0 w 15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5" y="5"/>
                      </a:lnTo>
                      <a:lnTo>
                        <a:pt x="6" y="13"/>
                      </a:lnTo>
                      <a:lnTo>
                        <a:pt x="15" y="13"/>
                      </a:lnTo>
                      <a:lnTo>
                        <a:pt x="15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42" name="Freeform 469"/>
                <p:cNvSpPr>
                  <a:spLocks/>
                </p:cNvSpPr>
                <p:nvPr/>
              </p:nvSpPr>
              <p:spPr bwMode="auto">
                <a:xfrm>
                  <a:off x="1676" y="966"/>
                  <a:ext cx="15" cy="17"/>
                </a:xfrm>
                <a:custGeom>
                  <a:avLst/>
                  <a:gdLst>
                    <a:gd name="T0" fmla="*/ 6 w 15"/>
                    <a:gd name="T1" fmla="*/ 0 h 17"/>
                    <a:gd name="T2" fmla="*/ 0 w 15"/>
                    <a:gd name="T3" fmla="*/ 9 h 17"/>
                    <a:gd name="T4" fmla="*/ 0 w 15"/>
                    <a:gd name="T5" fmla="*/ 14 h 17"/>
                    <a:gd name="T6" fmla="*/ 15 w 15"/>
                    <a:gd name="T7" fmla="*/ 14 h 17"/>
                    <a:gd name="T8" fmla="*/ 15 w 15"/>
                    <a:gd name="T9" fmla="*/ 9 h 17"/>
                    <a:gd name="T10" fmla="*/ 6 w 15"/>
                    <a:gd name="T11" fmla="*/ 17 h 17"/>
                    <a:gd name="T12" fmla="*/ 6 w 15"/>
                    <a:gd name="T13" fmla="*/ 0 h 17"/>
                    <a:gd name="T14" fmla="*/ 0 w 15"/>
                    <a:gd name="T15" fmla="*/ 0 h 17"/>
                    <a:gd name="T16" fmla="*/ 0 w 15"/>
                    <a:gd name="T17" fmla="*/ 9 h 17"/>
                    <a:gd name="T18" fmla="*/ 6 w 15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6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9"/>
                      </a:lnTo>
                      <a:lnTo>
                        <a:pt x="6" y="1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43" name="Freeform 470"/>
                <p:cNvSpPr>
                  <a:spLocks/>
                </p:cNvSpPr>
                <p:nvPr/>
              </p:nvSpPr>
              <p:spPr bwMode="auto">
                <a:xfrm>
                  <a:off x="1682" y="966"/>
                  <a:ext cx="15" cy="17"/>
                </a:xfrm>
                <a:custGeom>
                  <a:avLst/>
                  <a:gdLst>
                    <a:gd name="T0" fmla="*/ 0 w 15"/>
                    <a:gd name="T1" fmla="*/ 9 h 17"/>
                    <a:gd name="T2" fmla="*/ 9 w 15"/>
                    <a:gd name="T3" fmla="*/ 0 h 17"/>
                    <a:gd name="T4" fmla="*/ 0 w 15"/>
                    <a:gd name="T5" fmla="*/ 0 h 17"/>
                    <a:gd name="T6" fmla="*/ 0 w 15"/>
                    <a:gd name="T7" fmla="*/ 17 h 17"/>
                    <a:gd name="T8" fmla="*/ 9 w 15"/>
                    <a:gd name="T9" fmla="*/ 17 h 17"/>
                    <a:gd name="T10" fmla="*/ 15 w 15"/>
                    <a:gd name="T11" fmla="*/ 9 h 17"/>
                    <a:gd name="T12" fmla="*/ 9 w 15"/>
                    <a:gd name="T13" fmla="*/ 17 h 17"/>
                    <a:gd name="T14" fmla="*/ 15 w 15"/>
                    <a:gd name="T15" fmla="*/ 17 h 17"/>
                    <a:gd name="T16" fmla="*/ 15 w 15"/>
                    <a:gd name="T17" fmla="*/ 9 h 17"/>
                    <a:gd name="T18" fmla="*/ 0 w 15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0" y="9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15" y="9"/>
                      </a:lnTo>
                      <a:lnTo>
                        <a:pt x="9" y="17"/>
                      </a:lnTo>
                      <a:lnTo>
                        <a:pt x="15" y="17"/>
                      </a:lnTo>
                      <a:lnTo>
                        <a:pt x="15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44" name="Freeform 471"/>
                <p:cNvSpPr>
                  <a:spLocks/>
                </p:cNvSpPr>
                <p:nvPr/>
              </p:nvSpPr>
              <p:spPr bwMode="auto">
                <a:xfrm>
                  <a:off x="1682" y="960"/>
                  <a:ext cx="15" cy="15"/>
                </a:xfrm>
                <a:custGeom>
                  <a:avLst/>
                  <a:gdLst>
                    <a:gd name="T0" fmla="*/ 9 w 15"/>
                    <a:gd name="T1" fmla="*/ 0 h 15"/>
                    <a:gd name="T2" fmla="*/ 0 w 15"/>
                    <a:gd name="T3" fmla="*/ 9 h 15"/>
                    <a:gd name="T4" fmla="*/ 0 w 15"/>
                    <a:gd name="T5" fmla="*/ 15 h 15"/>
                    <a:gd name="T6" fmla="*/ 15 w 15"/>
                    <a:gd name="T7" fmla="*/ 15 h 15"/>
                    <a:gd name="T8" fmla="*/ 15 w 15"/>
                    <a:gd name="T9" fmla="*/ 9 h 15"/>
                    <a:gd name="T10" fmla="*/ 9 w 15"/>
                    <a:gd name="T11" fmla="*/ 15 h 15"/>
                    <a:gd name="T12" fmla="*/ 9 w 15"/>
                    <a:gd name="T13" fmla="*/ 0 h 15"/>
                    <a:gd name="T14" fmla="*/ 0 w 15"/>
                    <a:gd name="T15" fmla="*/ 0 h 15"/>
                    <a:gd name="T16" fmla="*/ 0 w 15"/>
                    <a:gd name="T17" fmla="*/ 9 h 15"/>
                    <a:gd name="T18" fmla="*/ 9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9" y="0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9"/>
                      </a:lnTo>
                      <a:lnTo>
                        <a:pt x="9" y="1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45" name="Rectangle 472"/>
                <p:cNvSpPr>
                  <a:spLocks noChangeArrowheads="1"/>
                </p:cNvSpPr>
                <p:nvPr/>
              </p:nvSpPr>
              <p:spPr bwMode="auto">
                <a:xfrm>
                  <a:off x="1691" y="961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46" name="Rectangle 473"/>
                <p:cNvSpPr>
                  <a:spLocks noChangeArrowheads="1"/>
                </p:cNvSpPr>
                <p:nvPr/>
              </p:nvSpPr>
              <p:spPr bwMode="auto">
                <a:xfrm>
                  <a:off x="1697" y="961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47" name="Rectangle 474"/>
                <p:cNvSpPr>
                  <a:spLocks noChangeArrowheads="1"/>
                </p:cNvSpPr>
                <p:nvPr/>
              </p:nvSpPr>
              <p:spPr bwMode="auto">
                <a:xfrm>
                  <a:off x="1705" y="961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48" name="Freeform 475"/>
                <p:cNvSpPr>
                  <a:spLocks/>
                </p:cNvSpPr>
                <p:nvPr/>
              </p:nvSpPr>
              <p:spPr bwMode="auto">
                <a:xfrm>
                  <a:off x="1710" y="960"/>
                  <a:ext cx="15" cy="15"/>
                </a:xfrm>
                <a:custGeom>
                  <a:avLst/>
                  <a:gdLst>
                    <a:gd name="T0" fmla="*/ 0 w 15"/>
                    <a:gd name="T1" fmla="*/ 9 h 15"/>
                    <a:gd name="T2" fmla="*/ 6 w 15"/>
                    <a:gd name="T3" fmla="*/ 0 h 15"/>
                    <a:gd name="T4" fmla="*/ 0 w 15"/>
                    <a:gd name="T5" fmla="*/ 0 h 15"/>
                    <a:gd name="T6" fmla="*/ 0 w 15"/>
                    <a:gd name="T7" fmla="*/ 15 h 15"/>
                    <a:gd name="T8" fmla="*/ 6 w 15"/>
                    <a:gd name="T9" fmla="*/ 15 h 15"/>
                    <a:gd name="T10" fmla="*/ 15 w 15"/>
                    <a:gd name="T11" fmla="*/ 9 h 15"/>
                    <a:gd name="T12" fmla="*/ 6 w 15"/>
                    <a:gd name="T13" fmla="*/ 15 h 15"/>
                    <a:gd name="T14" fmla="*/ 15 w 15"/>
                    <a:gd name="T15" fmla="*/ 15 h 15"/>
                    <a:gd name="T16" fmla="*/ 15 w 15"/>
                    <a:gd name="T17" fmla="*/ 9 h 15"/>
                    <a:gd name="T18" fmla="*/ 0 w 15"/>
                    <a:gd name="T19" fmla="*/ 9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0" y="9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15" y="9"/>
                      </a:lnTo>
                      <a:lnTo>
                        <a:pt x="6" y="15"/>
                      </a:lnTo>
                      <a:lnTo>
                        <a:pt x="15" y="15"/>
                      </a:lnTo>
                      <a:lnTo>
                        <a:pt x="15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49" name="Freeform 476"/>
                <p:cNvSpPr>
                  <a:spLocks/>
                </p:cNvSpPr>
                <p:nvPr/>
              </p:nvSpPr>
              <p:spPr bwMode="auto">
                <a:xfrm>
                  <a:off x="1710" y="954"/>
                  <a:ext cx="15" cy="15"/>
                </a:xfrm>
                <a:custGeom>
                  <a:avLst/>
                  <a:gdLst>
                    <a:gd name="T0" fmla="*/ 6 w 15"/>
                    <a:gd name="T1" fmla="*/ 0 h 15"/>
                    <a:gd name="T2" fmla="*/ 0 w 15"/>
                    <a:gd name="T3" fmla="*/ 6 h 15"/>
                    <a:gd name="T4" fmla="*/ 0 w 15"/>
                    <a:gd name="T5" fmla="*/ 15 h 15"/>
                    <a:gd name="T6" fmla="*/ 15 w 15"/>
                    <a:gd name="T7" fmla="*/ 15 h 15"/>
                    <a:gd name="T8" fmla="*/ 15 w 15"/>
                    <a:gd name="T9" fmla="*/ 6 h 15"/>
                    <a:gd name="T10" fmla="*/ 6 w 15"/>
                    <a:gd name="T11" fmla="*/ 15 h 15"/>
                    <a:gd name="T12" fmla="*/ 6 w 15"/>
                    <a:gd name="T13" fmla="*/ 0 h 15"/>
                    <a:gd name="T14" fmla="*/ 0 w 15"/>
                    <a:gd name="T15" fmla="*/ 0 h 15"/>
                    <a:gd name="T16" fmla="*/ 0 w 15"/>
                    <a:gd name="T17" fmla="*/ 6 h 15"/>
                    <a:gd name="T18" fmla="*/ 6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6"/>
                      </a:lnTo>
                      <a:lnTo>
                        <a:pt x="6" y="15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0" name="Rectangle 477"/>
                <p:cNvSpPr>
                  <a:spLocks noChangeArrowheads="1"/>
                </p:cNvSpPr>
                <p:nvPr/>
              </p:nvSpPr>
              <p:spPr bwMode="auto">
                <a:xfrm>
                  <a:off x="1717" y="954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1" name="Rectangle 478"/>
                <p:cNvSpPr>
                  <a:spLocks noChangeArrowheads="1"/>
                </p:cNvSpPr>
                <p:nvPr/>
              </p:nvSpPr>
              <p:spPr bwMode="auto">
                <a:xfrm>
                  <a:off x="1725" y="954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2" name="Freeform 479"/>
                <p:cNvSpPr>
                  <a:spLocks/>
                </p:cNvSpPr>
                <p:nvPr/>
              </p:nvSpPr>
              <p:spPr bwMode="auto">
                <a:xfrm>
                  <a:off x="1731" y="954"/>
                  <a:ext cx="16" cy="15"/>
                </a:xfrm>
                <a:custGeom>
                  <a:avLst/>
                  <a:gdLst>
                    <a:gd name="T0" fmla="*/ 0 w 16"/>
                    <a:gd name="T1" fmla="*/ 6 h 15"/>
                    <a:gd name="T2" fmla="*/ 8 w 16"/>
                    <a:gd name="T3" fmla="*/ 0 h 15"/>
                    <a:gd name="T4" fmla="*/ 0 w 16"/>
                    <a:gd name="T5" fmla="*/ 0 h 15"/>
                    <a:gd name="T6" fmla="*/ 0 w 16"/>
                    <a:gd name="T7" fmla="*/ 15 h 15"/>
                    <a:gd name="T8" fmla="*/ 8 w 16"/>
                    <a:gd name="T9" fmla="*/ 15 h 15"/>
                    <a:gd name="T10" fmla="*/ 16 w 16"/>
                    <a:gd name="T11" fmla="*/ 6 h 15"/>
                    <a:gd name="T12" fmla="*/ 8 w 16"/>
                    <a:gd name="T13" fmla="*/ 15 h 15"/>
                    <a:gd name="T14" fmla="*/ 16 w 16"/>
                    <a:gd name="T15" fmla="*/ 15 h 15"/>
                    <a:gd name="T16" fmla="*/ 16 w 16"/>
                    <a:gd name="T17" fmla="*/ 6 h 15"/>
                    <a:gd name="T18" fmla="*/ 0 w 16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0" y="6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16" y="6"/>
                      </a:lnTo>
                      <a:lnTo>
                        <a:pt x="8" y="15"/>
                      </a:lnTo>
                      <a:lnTo>
                        <a:pt x="16" y="15"/>
                      </a:lnTo>
                      <a:lnTo>
                        <a:pt x="1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3" name="Freeform 480"/>
                <p:cNvSpPr>
                  <a:spLocks/>
                </p:cNvSpPr>
                <p:nvPr/>
              </p:nvSpPr>
              <p:spPr bwMode="auto">
                <a:xfrm>
                  <a:off x="1731" y="946"/>
                  <a:ext cx="16" cy="14"/>
                </a:xfrm>
                <a:custGeom>
                  <a:avLst/>
                  <a:gdLst>
                    <a:gd name="T0" fmla="*/ 8 w 16"/>
                    <a:gd name="T1" fmla="*/ 0 h 14"/>
                    <a:gd name="T2" fmla="*/ 0 w 16"/>
                    <a:gd name="T3" fmla="*/ 8 h 14"/>
                    <a:gd name="T4" fmla="*/ 0 w 16"/>
                    <a:gd name="T5" fmla="*/ 14 h 14"/>
                    <a:gd name="T6" fmla="*/ 16 w 16"/>
                    <a:gd name="T7" fmla="*/ 14 h 14"/>
                    <a:gd name="T8" fmla="*/ 16 w 16"/>
                    <a:gd name="T9" fmla="*/ 8 h 14"/>
                    <a:gd name="T10" fmla="*/ 8 w 16"/>
                    <a:gd name="T11" fmla="*/ 14 h 14"/>
                    <a:gd name="T12" fmla="*/ 8 w 16"/>
                    <a:gd name="T13" fmla="*/ 0 h 14"/>
                    <a:gd name="T14" fmla="*/ 0 w 16"/>
                    <a:gd name="T15" fmla="*/ 0 h 14"/>
                    <a:gd name="T16" fmla="*/ 0 w 16"/>
                    <a:gd name="T17" fmla="*/ 8 h 14"/>
                    <a:gd name="T18" fmla="*/ 8 w 16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8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6" y="14"/>
                      </a:lnTo>
                      <a:lnTo>
                        <a:pt x="16" y="8"/>
                      </a:lnTo>
                      <a:lnTo>
                        <a:pt x="8" y="1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4" name="Rectangle 481"/>
                <p:cNvSpPr>
                  <a:spLocks noChangeArrowheads="1"/>
                </p:cNvSpPr>
                <p:nvPr/>
              </p:nvSpPr>
              <p:spPr bwMode="auto">
                <a:xfrm>
                  <a:off x="1739" y="946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5" name="Rectangle 482"/>
                <p:cNvSpPr>
                  <a:spLocks noChangeArrowheads="1"/>
                </p:cNvSpPr>
                <p:nvPr/>
              </p:nvSpPr>
              <p:spPr bwMode="auto">
                <a:xfrm>
                  <a:off x="1747" y="946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6" name="Rectangle 483"/>
                <p:cNvSpPr>
                  <a:spLocks noChangeArrowheads="1"/>
                </p:cNvSpPr>
                <p:nvPr/>
              </p:nvSpPr>
              <p:spPr bwMode="auto">
                <a:xfrm>
                  <a:off x="1754" y="946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7" name="Rectangle 484"/>
                <p:cNvSpPr>
                  <a:spLocks noChangeArrowheads="1"/>
                </p:cNvSpPr>
                <p:nvPr/>
              </p:nvSpPr>
              <p:spPr bwMode="auto">
                <a:xfrm>
                  <a:off x="1759" y="946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8" name="Freeform 485"/>
                <p:cNvSpPr>
                  <a:spLocks/>
                </p:cNvSpPr>
                <p:nvPr/>
              </p:nvSpPr>
              <p:spPr bwMode="auto">
                <a:xfrm>
                  <a:off x="1767" y="946"/>
                  <a:ext cx="14" cy="14"/>
                </a:xfrm>
                <a:custGeom>
                  <a:avLst/>
                  <a:gdLst>
                    <a:gd name="T0" fmla="*/ 0 w 14"/>
                    <a:gd name="T1" fmla="*/ 8 h 14"/>
                    <a:gd name="T2" fmla="*/ 6 w 14"/>
                    <a:gd name="T3" fmla="*/ 0 h 14"/>
                    <a:gd name="T4" fmla="*/ 0 w 14"/>
                    <a:gd name="T5" fmla="*/ 0 h 14"/>
                    <a:gd name="T6" fmla="*/ 0 w 14"/>
                    <a:gd name="T7" fmla="*/ 14 h 14"/>
                    <a:gd name="T8" fmla="*/ 6 w 14"/>
                    <a:gd name="T9" fmla="*/ 14 h 14"/>
                    <a:gd name="T10" fmla="*/ 14 w 14"/>
                    <a:gd name="T11" fmla="*/ 8 h 14"/>
                    <a:gd name="T12" fmla="*/ 6 w 14"/>
                    <a:gd name="T13" fmla="*/ 14 h 14"/>
                    <a:gd name="T14" fmla="*/ 14 w 14"/>
                    <a:gd name="T15" fmla="*/ 14 h 14"/>
                    <a:gd name="T16" fmla="*/ 14 w 14"/>
                    <a:gd name="T17" fmla="*/ 8 h 14"/>
                    <a:gd name="T18" fmla="*/ 0 w 14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14" y="8"/>
                      </a:lnTo>
                      <a:lnTo>
                        <a:pt x="6" y="14"/>
                      </a:lnTo>
                      <a:lnTo>
                        <a:pt x="14" y="14"/>
                      </a:lnTo>
                      <a:lnTo>
                        <a:pt x="14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59" name="Freeform 486"/>
                <p:cNvSpPr>
                  <a:spLocks/>
                </p:cNvSpPr>
                <p:nvPr/>
              </p:nvSpPr>
              <p:spPr bwMode="auto">
                <a:xfrm>
                  <a:off x="1767" y="941"/>
                  <a:ext cx="14" cy="13"/>
                </a:xfrm>
                <a:custGeom>
                  <a:avLst/>
                  <a:gdLst>
                    <a:gd name="T0" fmla="*/ 6 w 14"/>
                    <a:gd name="T1" fmla="*/ 0 h 13"/>
                    <a:gd name="T2" fmla="*/ 0 w 14"/>
                    <a:gd name="T3" fmla="*/ 5 h 13"/>
                    <a:gd name="T4" fmla="*/ 0 w 14"/>
                    <a:gd name="T5" fmla="*/ 13 h 13"/>
                    <a:gd name="T6" fmla="*/ 14 w 14"/>
                    <a:gd name="T7" fmla="*/ 13 h 13"/>
                    <a:gd name="T8" fmla="*/ 14 w 14"/>
                    <a:gd name="T9" fmla="*/ 5 h 13"/>
                    <a:gd name="T10" fmla="*/ 6 w 14"/>
                    <a:gd name="T11" fmla="*/ 13 h 13"/>
                    <a:gd name="T12" fmla="*/ 6 w 14"/>
                    <a:gd name="T13" fmla="*/ 0 h 13"/>
                    <a:gd name="T14" fmla="*/ 0 w 14"/>
                    <a:gd name="T15" fmla="*/ 0 h 13"/>
                    <a:gd name="T16" fmla="*/ 0 w 14"/>
                    <a:gd name="T17" fmla="*/ 5 h 13"/>
                    <a:gd name="T18" fmla="*/ 6 w 14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6" y="0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14" y="5"/>
                      </a:lnTo>
                      <a:lnTo>
                        <a:pt x="6" y="13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0" name="Freeform 487"/>
                <p:cNvSpPr>
                  <a:spLocks/>
                </p:cNvSpPr>
                <p:nvPr/>
              </p:nvSpPr>
              <p:spPr bwMode="auto">
                <a:xfrm>
                  <a:off x="1773" y="941"/>
                  <a:ext cx="15" cy="13"/>
                </a:xfrm>
                <a:custGeom>
                  <a:avLst/>
                  <a:gdLst>
                    <a:gd name="T0" fmla="*/ 0 w 15"/>
                    <a:gd name="T1" fmla="*/ 5 h 13"/>
                    <a:gd name="T2" fmla="*/ 8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8 w 15"/>
                    <a:gd name="T9" fmla="*/ 13 h 13"/>
                    <a:gd name="T10" fmla="*/ 15 w 15"/>
                    <a:gd name="T11" fmla="*/ 5 h 13"/>
                    <a:gd name="T12" fmla="*/ 8 w 15"/>
                    <a:gd name="T13" fmla="*/ 13 h 13"/>
                    <a:gd name="T14" fmla="*/ 15 w 15"/>
                    <a:gd name="T15" fmla="*/ 13 h 13"/>
                    <a:gd name="T16" fmla="*/ 15 w 15"/>
                    <a:gd name="T17" fmla="*/ 5 h 13"/>
                    <a:gd name="T18" fmla="*/ 0 w 15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0" y="5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15" y="5"/>
                      </a:lnTo>
                      <a:lnTo>
                        <a:pt x="8" y="13"/>
                      </a:lnTo>
                      <a:lnTo>
                        <a:pt x="15" y="13"/>
                      </a:lnTo>
                      <a:lnTo>
                        <a:pt x="15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1" name="Freeform 488"/>
                <p:cNvSpPr>
                  <a:spLocks/>
                </p:cNvSpPr>
                <p:nvPr/>
              </p:nvSpPr>
              <p:spPr bwMode="auto">
                <a:xfrm>
                  <a:off x="1773" y="932"/>
                  <a:ext cx="15" cy="14"/>
                </a:xfrm>
                <a:custGeom>
                  <a:avLst/>
                  <a:gdLst>
                    <a:gd name="T0" fmla="*/ 8 w 15"/>
                    <a:gd name="T1" fmla="*/ 0 h 14"/>
                    <a:gd name="T2" fmla="*/ 0 w 15"/>
                    <a:gd name="T3" fmla="*/ 9 h 14"/>
                    <a:gd name="T4" fmla="*/ 0 w 15"/>
                    <a:gd name="T5" fmla="*/ 14 h 14"/>
                    <a:gd name="T6" fmla="*/ 15 w 15"/>
                    <a:gd name="T7" fmla="*/ 14 h 14"/>
                    <a:gd name="T8" fmla="*/ 15 w 15"/>
                    <a:gd name="T9" fmla="*/ 9 h 14"/>
                    <a:gd name="T10" fmla="*/ 8 w 15"/>
                    <a:gd name="T11" fmla="*/ 14 h 14"/>
                    <a:gd name="T12" fmla="*/ 8 w 15"/>
                    <a:gd name="T13" fmla="*/ 0 h 14"/>
                    <a:gd name="T14" fmla="*/ 0 w 15"/>
                    <a:gd name="T15" fmla="*/ 0 h 14"/>
                    <a:gd name="T16" fmla="*/ 0 w 15"/>
                    <a:gd name="T17" fmla="*/ 9 h 14"/>
                    <a:gd name="T18" fmla="*/ 8 w 15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8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9"/>
                      </a:lnTo>
                      <a:lnTo>
                        <a:pt x="8" y="1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2" name="Rectangle 489"/>
                <p:cNvSpPr>
                  <a:spLocks noChangeArrowheads="1"/>
                </p:cNvSpPr>
                <p:nvPr/>
              </p:nvSpPr>
              <p:spPr bwMode="auto">
                <a:xfrm>
                  <a:off x="1781" y="932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3" name="Freeform 490"/>
                <p:cNvSpPr>
                  <a:spLocks/>
                </p:cNvSpPr>
                <p:nvPr/>
              </p:nvSpPr>
              <p:spPr bwMode="auto">
                <a:xfrm>
                  <a:off x="1788" y="932"/>
                  <a:ext cx="13" cy="14"/>
                </a:xfrm>
                <a:custGeom>
                  <a:avLst/>
                  <a:gdLst>
                    <a:gd name="T0" fmla="*/ 13 w 13"/>
                    <a:gd name="T1" fmla="*/ 9 h 14"/>
                    <a:gd name="T2" fmla="*/ 8 w 13"/>
                    <a:gd name="T3" fmla="*/ 0 h 14"/>
                    <a:gd name="T4" fmla="*/ 0 w 13"/>
                    <a:gd name="T5" fmla="*/ 0 h 14"/>
                    <a:gd name="T6" fmla="*/ 0 w 13"/>
                    <a:gd name="T7" fmla="*/ 14 h 14"/>
                    <a:gd name="T8" fmla="*/ 8 w 13"/>
                    <a:gd name="T9" fmla="*/ 14 h 14"/>
                    <a:gd name="T10" fmla="*/ 0 w 13"/>
                    <a:gd name="T11" fmla="*/ 9 h 14"/>
                    <a:gd name="T12" fmla="*/ 13 w 13"/>
                    <a:gd name="T13" fmla="*/ 9 h 14"/>
                    <a:gd name="T14" fmla="*/ 13 w 13"/>
                    <a:gd name="T15" fmla="*/ 0 h 14"/>
                    <a:gd name="T16" fmla="*/ 8 w 13"/>
                    <a:gd name="T17" fmla="*/ 0 h 14"/>
                    <a:gd name="T18" fmla="*/ 13 w 13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13" y="9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9"/>
                      </a:ln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4" name="Freeform 491"/>
                <p:cNvSpPr>
                  <a:spLocks/>
                </p:cNvSpPr>
                <p:nvPr/>
              </p:nvSpPr>
              <p:spPr bwMode="auto">
                <a:xfrm>
                  <a:off x="1788" y="941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3 w 13"/>
                    <a:gd name="T3" fmla="*/ 5 h 13"/>
                    <a:gd name="T4" fmla="*/ 13 w 13"/>
                    <a:gd name="T5" fmla="*/ 0 h 13"/>
                    <a:gd name="T6" fmla="*/ 0 w 13"/>
                    <a:gd name="T7" fmla="*/ 0 h 13"/>
                    <a:gd name="T8" fmla="*/ 0 w 13"/>
                    <a:gd name="T9" fmla="*/ 5 h 13"/>
                    <a:gd name="T10" fmla="*/ 8 w 13"/>
                    <a:gd name="T11" fmla="*/ 0 h 13"/>
                    <a:gd name="T12" fmla="*/ 8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5 h 13"/>
                    <a:gd name="T18" fmla="*/ 8 w 13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8" y="13"/>
                      </a:move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0"/>
                      </a:lnTo>
                      <a:lnTo>
                        <a:pt x="8" y="13"/>
                      </a:lnTo>
                      <a:lnTo>
                        <a:pt x="13" y="13"/>
                      </a:lnTo>
                      <a:lnTo>
                        <a:pt x="13" y="5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5" name="Freeform 492"/>
                <p:cNvSpPr>
                  <a:spLocks/>
                </p:cNvSpPr>
                <p:nvPr/>
              </p:nvSpPr>
              <p:spPr bwMode="auto">
                <a:xfrm>
                  <a:off x="1778" y="941"/>
                  <a:ext cx="18" cy="13"/>
                </a:xfrm>
                <a:custGeom>
                  <a:avLst/>
                  <a:gdLst>
                    <a:gd name="T0" fmla="*/ 18 w 18"/>
                    <a:gd name="T1" fmla="*/ 5 h 13"/>
                    <a:gd name="T2" fmla="*/ 10 w 18"/>
                    <a:gd name="T3" fmla="*/ 13 h 13"/>
                    <a:gd name="T4" fmla="*/ 18 w 18"/>
                    <a:gd name="T5" fmla="*/ 13 h 13"/>
                    <a:gd name="T6" fmla="*/ 18 w 18"/>
                    <a:gd name="T7" fmla="*/ 0 h 13"/>
                    <a:gd name="T8" fmla="*/ 10 w 18"/>
                    <a:gd name="T9" fmla="*/ 0 h 13"/>
                    <a:gd name="T10" fmla="*/ 0 w 18"/>
                    <a:gd name="T11" fmla="*/ 5 h 13"/>
                    <a:gd name="T12" fmla="*/ 10 w 18"/>
                    <a:gd name="T13" fmla="*/ 0 h 13"/>
                    <a:gd name="T14" fmla="*/ 0 w 18"/>
                    <a:gd name="T15" fmla="*/ 0 h 13"/>
                    <a:gd name="T16" fmla="*/ 0 w 18"/>
                    <a:gd name="T17" fmla="*/ 5 h 13"/>
                    <a:gd name="T18" fmla="*/ 18 w 18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8" y="5"/>
                      </a:moveTo>
                      <a:lnTo>
                        <a:pt x="10" y="13"/>
                      </a:lnTo>
                      <a:lnTo>
                        <a:pt x="18" y="13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6" name="Freeform 493"/>
                <p:cNvSpPr>
                  <a:spLocks/>
                </p:cNvSpPr>
                <p:nvPr/>
              </p:nvSpPr>
              <p:spPr bwMode="auto">
                <a:xfrm>
                  <a:off x="1778" y="946"/>
                  <a:ext cx="18" cy="14"/>
                </a:xfrm>
                <a:custGeom>
                  <a:avLst/>
                  <a:gdLst>
                    <a:gd name="T0" fmla="*/ 10 w 18"/>
                    <a:gd name="T1" fmla="*/ 14 h 14"/>
                    <a:gd name="T2" fmla="*/ 18 w 18"/>
                    <a:gd name="T3" fmla="*/ 8 h 14"/>
                    <a:gd name="T4" fmla="*/ 18 w 18"/>
                    <a:gd name="T5" fmla="*/ 0 h 14"/>
                    <a:gd name="T6" fmla="*/ 0 w 18"/>
                    <a:gd name="T7" fmla="*/ 0 h 14"/>
                    <a:gd name="T8" fmla="*/ 0 w 18"/>
                    <a:gd name="T9" fmla="*/ 8 h 14"/>
                    <a:gd name="T10" fmla="*/ 10 w 18"/>
                    <a:gd name="T11" fmla="*/ 0 h 14"/>
                    <a:gd name="T12" fmla="*/ 10 w 18"/>
                    <a:gd name="T13" fmla="*/ 14 h 14"/>
                    <a:gd name="T14" fmla="*/ 18 w 18"/>
                    <a:gd name="T15" fmla="*/ 14 h 14"/>
                    <a:gd name="T16" fmla="*/ 18 w 18"/>
                    <a:gd name="T17" fmla="*/ 8 h 14"/>
                    <a:gd name="T18" fmla="*/ 10 w 18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0" y="14"/>
                      </a:move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10" y="14"/>
                      </a:lnTo>
                      <a:lnTo>
                        <a:pt x="18" y="14"/>
                      </a:lnTo>
                      <a:lnTo>
                        <a:pt x="18" y="8"/>
                      </a:lnTo>
                      <a:lnTo>
                        <a:pt x="1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7" name="Freeform 494"/>
                <p:cNvSpPr>
                  <a:spLocks/>
                </p:cNvSpPr>
                <p:nvPr/>
              </p:nvSpPr>
              <p:spPr bwMode="auto">
                <a:xfrm>
                  <a:off x="1773" y="946"/>
                  <a:ext cx="15" cy="14"/>
                </a:xfrm>
                <a:custGeom>
                  <a:avLst/>
                  <a:gdLst>
                    <a:gd name="T0" fmla="*/ 15 w 15"/>
                    <a:gd name="T1" fmla="*/ 8 h 14"/>
                    <a:gd name="T2" fmla="*/ 8 w 15"/>
                    <a:gd name="T3" fmla="*/ 14 h 14"/>
                    <a:gd name="T4" fmla="*/ 15 w 15"/>
                    <a:gd name="T5" fmla="*/ 14 h 14"/>
                    <a:gd name="T6" fmla="*/ 15 w 15"/>
                    <a:gd name="T7" fmla="*/ 0 h 14"/>
                    <a:gd name="T8" fmla="*/ 8 w 15"/>
                    <a:gd name="T9" fmla="*/ 0 h 14"/>
                    <a:gd name="T10" fmla="*/ 0 w 15"/>
                    <a:gd name="T11" fmla="*/ 8 h 14"/>
                    <a:gd name="T12" fmla="*/ 8 w 15"/>
                    <a:gd name="T13" fmla="*/ 0 h 14"/>
                    <a:gd name="T14" fmla="*/ 0 w 15"/>
                    <a:gd name="T15" fmla="*/ 0 h 14"/>
                    <a:gd name="T16" fmla="*/ 0 w 15"/>
                    <a:gd name="T17" fmla="*/ 8 h 14"/>
                    <a:gd name="T18" fmla="*/ 15 w 15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5" y="8"/>
                      </a:moveTo>
                      <a:lnTo>
                        <a:pt x="8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8" name="Freeform 495"/>
                <p:cNvSpPr>
                  <a:spLocks/>
                </p:cNvSpPr>
                <p:nvPr/>
              </p:nvSpPr>
              <p:spPr bwMode="auto">
                <a:xfrm>
                  <a:off x="1773" y="954"/>
                  <a:ext cx="15" cy="15"/>
                </a:xfrm>
                <a:custGeom>
                  <a:avLst/>
                  <a:gdLst>
                    <a:gd name="T0" fmla="*/ 8 w 15"/>
                    <a:gd name="T1" fmla="*/ 15 h 15"/>
                    <a:gd name="T2" fmla="*/ 15 w 15"/>
                    <a:gd name="T3" fmla="*/ 6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6 h 15"/>
                    <a:gd name="T10" fmla="*/ 8 w 15"/>
                    <a:gd name="T11" fmla="*/ 0 h 15"/>
                    <a:gd name="T12" fmla="*/ 8 w 15"/>
                    <a:gd name="T13" fmla="*/ 15 h 15"/>
                    <a:gd name="T14" fmla="*/ 15 w 15"/>
                    <a:gd name="T15" fmla="*/ 15 h 15"/>
                    <a:gd name="T16" fmla="*/ 15 w 15"/>
                    <a:gd name="T17" fmla="*/ 6 h 15"/>
                    <a:gd name="T18" fmla="*/ 8 w 15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8" y="15"/>
                      </a:move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8" y="15"/>
                      </a:lnTo>
                      <a:lnTo>
                        <a:pt x="15" y="15"/>
                      </a:lnTo>
                      <a:lnTo>
                        <a:pt x="15" y="6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69" name="Freeform 496"/>
                <p:cNvSpPr>
                  <a:spLocks/>
                </p:cNvSpPr>
                <p:nvPr/>
              </p:nvSpPr>
              <p:spPr bwMode="auto">
                <a:xfrm>
                  <a:off x="1767" y="954"/>
                  <a:ext cx="14" cy="15"/>
                </a:xfrm>
                <a:custGeom>
                  <a:avLst/>
                  <a:gdLst>
                    <a:gd name="T0" fmla="*/ 14 w 14"/>
                    <a:gd name="T1" fmla="*/ 6 h 15"/>
                    <a:gd name="T2" fmla="*/ 6 w 14"/>
                    <a:gd name="T3" fmla="*/ 15 h 15"/>
                    <a:gd name="T4" fmla="*/ 14 w 14"/>
                    <a:gd name="T5" fmla="*/ 15 h 15"/>
                    <a:gd name="T6" fmla="*/ 14 w 14"/>
                    <a:gd name="T7" fmla="*/ 0 h 15"/>
                    <a:gd name="T8" fmla="*/ 6 w 14"/>
                    <a:gd name="T9" fmla="*/ 0 h 15"/>
                    <a:gd name="T10" fmla="*/ 0 w 14"/>
                    <a:gd name="T11" fmla="*/ 6 h 15"/>
                    <a:gd name="T12" fmla="*/ 6 w 14"/>
                    <a:gd name="T13" fmla="*/ 0 h 15"/>
                    <a:gd name="T14" fmla="*/ 0 w 14"/>
                    <a:gd name="T15" fmla="*/ 0 h 15"/>
                    <a:gd name="T16" fmla="*/ 0 w 14"/>
                    <a:gd name="T17" fmla="*/ 6 h 15"/>
                    <a:gd name="T18" fmla="*/ 14 w 14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14" y="6"/>
                      </a:moveTo>
                      <a:lnTo>
                        <a:pt x="6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0" name="Rectangle 497"/>
                <p:cNvSpPr>
                  <a:spLocks noChangeArrowheads="1"/>
                </p:cNvSpPr>
                <p:nvPr/>
              </p:nvSpPr>
              <p:spPr bwMode="auto">
                <a:xfrm>
                  <a:off x="1767" y="961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1" name="Freeform 498"/>
                <p:cNvSpPr>
                  <a:spLocks/>
                </p:cNvSpPr>
                <p:nvPr/>
              </p:nvSpPr>
              <p:spPr bwMode="auto">
                <a:xfrm>
                  <a:off x="1767" y="966"/>
                  <a:ext cx="14" cy="17"/>
                </a:xfrm>
                <a:custGeom>
                  <a:avLst/>
                  <a:gdLst>
                    <a:gd name="T0" fmla="*/ 6 w 14"/>
                    <a:gd name="T1" fmla="*/ 17 h 17"/>
                    <a:gd name="T2" fmla="*/ 14 w 14"/>
                    <a:gd name="T3" fmla="*/ 9 h 17"/>
                    <a:gd name="T4" fmla="*/ 14 w 14"/>
                    <a:gd name="T5" fmla="*/ 3 h 17"/>
                    <a:gd name="T6" fmla="*/ 0 w 14"/>
                    <a:gd name="T7" fmla="*/ 3 h 17"/>
                    <a:gd name="T8" fmla="*/ 0 w 14"/>
                    <a:gd name="T9" fmla="*/ 9 h 17"/>
                    <a:gd name="T10" fmla="*/ 6 w 14"/>
                    <a:gd name="T11" fmla="*/ 0 h 17"/>
                    <a:gd name="T12" fmla="*/ 6 w 14"/>
                    <a:gd name="T13" fmla="*/ 17 h 17"/>
                    <a:gd name="T14" fmla="*/ 14 w 14"/>
                    <a:gd name="T15" fmla="*/ 17 h 17"/>
                    <a:gd name="T16" fmla="*/ 14 w 14"/>
                    <a:gd name="T17" fmla="*/ 9 h 17"/>
                    <a:gd name="T18" fmla="*/ 6 w 14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6" y="17"/>
                      </a:moveTo>
                      <a:lnTo>
                        <a:pt x="14" y="9"/>
                      </a:lnTo>
                      <a:lnTo>
                        <a:pt x="14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6" y="0"/>
                      </a:lnTo>
                      <a:lnTo>
                        <a:pt x="6" y="17"/>
                      </a:lnTo>
                      <a:lnTo>
                        <a:pt x="14" y="17"/>
                      </a:lnTo>
                      <a:lnTo>
                        <a:pt x="14" y="9"/>
                      </a:lnTo>
                      <a:lnTo>
                        <a:pt x="6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2" name="Rectangle 499"/>
                <p:cNvSpPr>
                  <a:spLocks noChangeArrowheads="1"/>
                </p:cNvSpPr>
                <p:nvPr/>
              </p:nvSpPr>
              <p:spPr bwMode="auto">
                <a:xfrm>
                  <a:off x="1767" y="966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3" name="Freeform 500"/>
                <p:cNvSpPr>
                  <a:spLocks/>
                </p:cNvSpPr>
                <p:nvPr/>
              </p:nvSpPr>
              <p:spPr bwMode="auto">
                <a:xfrm>
                  <a:off x="1754" y="966"/>
                  <a:ext cx="13" cy="17"/>
                </a:xfrm>
                <a:custGeom>
                  <a:avLst/>
                  <a:gdLst>
                    <a:gd name="T0" fmla="*/ 13 w 13"/>
                    <a:gd name="T1" fmla="*/ 9 h 17"/>
                    <a:gd name="T2" fmla="*/ 5 w 13"/>
                    <a:gd name="T3" fmla="*/ 17 h 17"/>
                    <a:gd name="T4" fmla="*/ 13 w 13"/>
                    <a:gd name="T5" fmla="*/ 17 h 17"/>
                    <a:gd name="T6" fmla="*/ 13 w 13"/>
                    <a:gd name="T7" fmla="*/ 0 h 17"/>
                    <a:gd name="T8" fmla="*/ 5 w 13"/>
                    <a:gd name="T9" fmla="*/ 0 h 17"/>
                    <a:gd name="T10" fmla="*/ 0 w 13"/>
                    <a:gd name="T11" fmla="*/ 9 h 17"/>
                    <a:gd name="T12" fmla="*/ 5 w 13"/>
                    <a:gd name="T13" fmla="*/ 0 h 17"/>
                    <a:gd name="T14" fmla="*/ 0 w 13"/>
                    <a:gd name="T15" fmla="*/ 0 h 17"/>
                    <a:gd name="T16" fmla="*/ 0 w 13"/>
                    <a:gd name="T17" fmla="*/ 9 h 17"/>
                    <a:gd name="T18" fmla="*/ 13 w 13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7"/>
                    <a:gd name="T32" fmla="*/ 13 w 13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7">
                      <a:moveTo>
                        <a:pt x="13" y="9"/>
                      </a:moveTo>
                      <a:lnTo>
                        <a:pt x="5" y="17"/>
                      </a:lnTo>
                      <a:lnTo>
                        <a:pt x="13" y="17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4" name="Freeform 501"/>
                <p:cNvSpPr>
                  <a:spLocks/>
                </p:cNvSpPr>
                <p:nvPr/>
              </p:nvSpPr>
              <p:spPr bwMode="auto">
                <a:xfrm>
                  <a:off x="1754" y="975"/>
                  <a:ext cx="13" cy="13"/>
                </a:xfrm>
                <a:custGeom>
                  <a:avLst/>
                  <a:gdLst>
                    <a:gd name="T0" fmla="*/ 5 w 13"/>
                    <a:gd name="T1" fmla="*/ 13 h 13"/>
                    <a:gd name="T2" fmla="*/ 13 w 13"/>
                    <a:gd name="T3" fmla="*/ 5 h 13"/>
                    <a:gd name="T4" fmla="*/ 13 w 13"/>
                    <a:gd name="T5" fmla="*/ 0 h 13"/>
                    <a:gd name="T6" fmla="*/ 0 w 13"/>
                    <a:gd name="T7" fmla="*/ 0 h 13"/>
                    <a:gd name="T8" fmla="*/ 0 w 13"/>
                    <a:gd name="T9" fmla="*/ 5 h 13"/>
                    <a:gd name="T10" fmla="*/ 5 w 13"/>
                    <a:gd name="T11" fmla="*/ 0 h 13"/>
                    <a:gd name="T12" fmla="*/ 5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5 h 13"/>
                    <a:gd name="T18" fmla="*/ 5 w 13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5" y="13"/>
                      </a:move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5" y="13"/>
                      </a:lnTo>
                      <a:lnTo>
                        <a:pt x="13" y="13"/>
                      </a:lnTo>
                      <a:lnTo>
                        <a:pt x="13" y="5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5" name="Freeform 502"/>
                <p:cNvSpPr>
                  <a:spLocks/>
                </p:cNvSpPr>
                <p:nvPr/>
              </p:nvSpPr>
              <p:spPr bwMode="auto">
                <a:xfrm>
                  <a:off x="1744" y="975"/>
                  <a:ext cx="18" cy="13"/>
                </a:xfrm>
                <a:custGeom>
                  <a:avLst/>
                  <a:gdLst>
                    <a:gd name="T0" fmla="*/ 18 w 18"/>
                    <a:gd name="T1" fmla="*/ 5 h 13"/>
                    <a:gd name="T2" fmla="*/ 10 w 18"/>
                    <a:gd name="T3" fmla="*/ 13 h 13"/>
                    <a:gd name="T4" fmla="*/ 15 w 18"/>
                    <a:gd name="T5" fmla="*/ 13 h 13"/>
                    <a:gd name="T6" fmla="*/ 15 w 18"/>
                    <a:gd name="T7" fmla="*/ 0 h 13"/>
                    <a:gd name="T8" fmla="*/ 10 w 18"/>
                    <a:gd name="T9" fmla="*/ 0 h 13"/>
                    <a:gd name="T10" fmla="*/ 0 w 18"/>
                    <a:gd name="T11" fmla="*/ 5 h 13"/>
                    <a:gd name="T12" fmla="*/ 10 w 18"/>
                    <a:gd name="T13" fmla="*/ 0 h 13"/>
                    <a:gd name="T14" fmla="*/ 0 w 18"/>
                    <a:gd name="T15" fmla="*/ 0 h 13"/>
                    <a:gd name="T16" fmla="*/ 0 w 18"/>
                    <a:gd name="T17" fmla="*/ 5 h 13"/>
                    <a:gd name="T18" fmla="*/ 18 w 18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8" y="5"/>
                      </a:moveTo>
                      <a:lnTo>
                        <a:pt x="10" y="13"/>
                      </a:lnTo>
                      <a:lnTo>
                        <a:pt x="15" y="13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6" name="Freeform 503"/>
                <p:cNvSpPr>
                  <a:spLocks/>
                </p:cNvSpPr>
                <p:nvPr/>
              </p:nvSpPr>
              <p:spPr bwMode="auto">
                <a:xfrm>
                  <a:off x="1744" y="980"/>
                  <a:ext cx="18" cy="14"/>
                </a:xfrm>
                <a:custGeom>
                  <a:avLst/>
                  <a:gdLst>
                    <a:gd name="T0" fmla="*/ 10 w 18"/>
                    <a:gd name="T1" fmla="*/ 14 h 14"/>
                    <a:gd name="T2" fmla="*/ 18 w 18"/>
                    <a:gd name="T3" fmla="*/ 8 h 14"/>
                    <a:gd name="T4" fmla="*/ 18 w 18"/>
                    <a:gd name="T5" fmla="*/ 0 h 14"/>
                    <a:gd name="T6" fmla="*/ 0 w 18"/>
                    <a:gd name="T7" fmla="*/ 0 h 14"/>
                    <a:gd name="T8" fmla="*/ 0 w 18"/>
                    <a:gd name="T9" fmla="*/ 8 h 14"/>
                    <a:gd name="T10" fmla="*/ 10 w 18"/>
                    <a:gd name="T11" fmla="*/ 0 h 14"/>
                    <a:gd name="T12" fmla="*/ 10 w 18"/>
                    <a:gd name="T13" fmla="*/ 14 h 14"/>
                    <a:gd name="T14" fmla="*/ 18 w 18"/>
                    <a:gd name="T15" fmla="*/ 14 h 14"/>
                    <a:gd name="T16" fmla="*/ 18 w 18"/>
                    <a:gd name="T17" fmla="*/ 8 h 14"/>
                    <a:gd name="T18" fmla="*/ 10 w 18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0" y="14"/>
                      </a:move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10" y="14"/>
                      </a:lnTo>
                      <a:lnTo>
                        <a:pt x="18" y="14"/>
                      </a:lnTo>
                      <a:lnTo>
                        <a:pt x="18" y="8"/>
                      </a:lnTo>
                      <a:lnTo>
                        <a:pt x="1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7" name="Freeform 504"/>
                <p:cNvSpPr>
                  <a:spLocks/>
                </p:cNvSpPr>
                <p:nvPr/>
              </p:nvSpPr>
              <p:spPr bwMode="auto">
                <a:xfrm>
                  <a:off x="1736" y="980"/>
                  <a:ext cx="18" cy="14"/>
                </a:xfrm>
                <a:custGeom>
                  <a:avLst/>
                  <a:gdLst>
                    <a:gd name="T0" fmla="*/ 18 w 18"/>
                    <a:gd name="T1" fmla="*/ 8 h 14"/>
                    <a:gd name="T2" fmla="*/ 11 w 18"/>
                    <a:gd name="T3" fmla="*/ 14 h 14"/>
                    <a:gd name="T4" fmla="*/ 18 w 18"/>
                    <a:gd name="T5" fmla="*/ 14 h 14"/>
                    <a:gd name="T6" fmla="*/ 18 w 18"/>
                    <a:gd name="T7" fmla="*/ 0 h 14"/>
                    <a:gd name="T8" fmla="*/ 11 w 18"/>
                    <a:gd name="T9" fmla="*/ 0 h 14"/>
                    <a:gd name="T10" fmla="*/ 0 w 18"/>
                    <a:gd name="T11" fmla="*/ 8 h 14"/>
                    <a:gd name="T12" fmla="*/ 11 w 18"/>
                    <a:gd name="T13" fmla="*/ 0 h 14"/>
                    <a:gd name="T14" fmla="*/ 0 w 18"/>
                    <a:gd name="T15" fmla="*/ 0 h 14"/>
                    <a:gd name="T16" fmla="*/ 0 w 18"/>
                    <a:gd name="T17" fmla="*/ 8 h 14"/>
                    <a:gd name="T18" fmla="*/ 18 w 18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8" y="8"/>
                      </a:moveTo>
                      <a:lnTo>
                        <a:pt x="11" y="14"/>
                      </a:lnTo>
                      <a:lnTo>
                        <a:pt x="18" y="14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8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8" name="Freeform 505"/>
                <p:cNvSpPr>
                  <a:spLocks/>
                </p:cNvSpPr>
                <p:nvPr/>
              </p:nvSpPr>
              <p:spPr bwMode="auto">
                <a:xfrm>
                  <a:off x="1736" y="988"/>
                  <a:ext cx="18" cy="15"/>
                </a:xfrm>
                <a:custGeom>
                  <a:avLst/>
                  <a:gdLst>
                    <a:gd name="T0" fmla="*/ 11 w 18"/>
                    <a:gd name="T1" fmla="*/ 15 h 15"/>
                    <a:gd name="T2" fmla="*/ 18 w 18"/>
                    <a:gd name="T3" fmla="*/ 6 h 15"/>
                    <a:gd name="T4" fmla="*/ 18 w 18"/>
                    <a:gd name="T5" fmla="*/ 0 h 15"/>
                    <a:gd name="T6" fmla="*/ 0 w 18"/>
                    <a:gd name="T7" fmla="*/ 0 h 15"/>
                    <a:gd name="T8" fmla="*/ 0 w 18"/>
                    <a:gd name="T9" fmla="*/ 6 h 15"/>
                    <a:gd name="T10" fmla="*/ 11 w 18"/>
                    <a:gd name="T11" fmla="*/ 0 h 15"/>
                    <a:gd name="T12" fmla="*/ 11 w 18"/>
                    <a:gd name="T13" fmla="*/ 15 h 15"/>
                    <a:gd name="T14" fmla="*/ 18 w 18"/>
                    <a:gd name="T15" fmla="*/ 15 h 15"/>
                    <a:gd name="T16" fmla="*/ 18 w 18"/>
                    <a:gd name="T17" fmla="*/ 6 h 15"/>
                    <a:gd name="T18" fmla="*/ 11 w 18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"/>
                    <a:gd name="T32" fmla="*/ 18 w 18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">
                      <a:moveTo>
                        <a:pt x="11" y="15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1" y="0"/>
                      </a:lnTo>
                      <a:lnTo>
                        <a:pt x="11" y="15"/>
                      </a:lnTo>
                      <a:lnTo>
                        <a:pt x="18" y="15"/>
                      </a:lnTo>
                      <a:lnTo>
                        <a:pt x="18" y="6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79" name="Freeform 506"/>
                <p:cNvSpPr>
                  <a:spLocks/>
                </p:cNvSpPr>
                <p:nvPr/>
              </p:nvSpPr>
              <p:spPr bwMode="auto">
                <a:xfrm>
                  <a:off x="1733" y="988"/>
                  <a:ext cx="14" cy="15"/>
                </a:xfrm>
                <a:custGeom>
                  <a:avLst/>
                  <a:gdLst>
                    <a:gd name="T0" fmla="*/ 11 w 14"/>
                    <a:gd name="T1" fmla="*/ 12 h 15"/>
                    <a:gd name="T2" fmla="*/ 6 w 14"/>
                    <a:gd name="T3" fmla="*/ 15 h 15"/>
                    <a:gd name="T4" fmla="*/ 14 w 14"/>
                    <a:gd name="T5" fmla="*/ 15 h 15"/>
                    <a:gd name="T6" fmla="*/ 14 w 14"/>
                    <a:gd name="T7" fmla="*/ 0 h 15"/>
                    <a:gd name="T8" fmla="*/ 6 w 14"/>
                    <a:gd name="T9" fmla="*/ 0 h 15"/>
                    <a:gd name="T10" fmla="*/ 0 w 14"/>
                    <a:gd name="T11" fmla="*/ 0 h 15"/>
                    <a:gd name="T12" fmla="*/ 11 w 14"/>
                    <a:gd name="T13" fmla="*/ 12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5"/>
                    <a:gd name="T23" fmla="*/ 14 w 14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5">
                      <a:moveTo>
                        <a:pt x="11" y="12"/>
                      </a:moveTo>
                      <a:lnTo>
                        <a:pt x="6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0" name="Freeform 507"/>
                <p:cNvSpPr>
                  <a:spLocks/>
                </p:cNvSpPr>
                <p:nvPr/>
              </p:nvSpPr>
              <p:spPr bwMode="auto">
                <a:xfrm>
                  <a:off x="1728" y="988"/>
                  <a:ext cx="16" cy="20"/>
                </a:xfrm>
                <a:custGeom>
                  <a:avLst/>
                  <a:gdLst>
                    <a:gd name="T0" fmla="*/ 3 w 16"/>
                    <a:gd name="T1" fmla="*/ 20 h 20"/>
                    <a:gd name="T2" fmla="*/ 8 w 16"/>
                    <a:gd name="T3" fmla="*/ 20 h 20"/>
                    <a:gd name="T4" fmla="*/ 16 w 16"/>
                    <a:gd name="T5" fmla="*/ 12 h 20"/>
                    <a:gd name="T6" fmla="*/ 5 w 16"/>
                    <a:gd name="T7" fmla="*/ 0 h 20"/>
                    <a:gd name="T8" fmla="*/ 0 w 16"/>
                    <a:gd name="T9" fmla="*/ 10 h 20"/>
                    <a:gd name="T10" fmla="*/ 3 w 16"/>
                    <a:gd name="T11" fmla="*/ 6 h 20"/>
                    <a:gd name="T12" fmla="*/ 3 w 16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20"/>
                    <a:gd name="T23" fmla="*/ 16 w 16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20">
                      <a:moveTo>
                        <a:pt x="3" y="20"/>
                      </a:moveTo>
                      <a:lnTo>
                        <a:pt x="8" y="20"/>
                      </a:lnTo>
                      <a:lnTo>
                        <a:pt x="16" y="12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3" y="6"/>
                      </a:lnTo>
                      <a:lnTo>
                        <a:pt x="3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1" name="Freeform 508"/>
                <p:cNvSpPr>
                  <a:spLocks/>
                </p:cNvSpPr>
                <p:nvPr/>
              </p:nvSpPr>
              <p:spPr bwMode="auto">
                <a:xfrm>
                  <a:off x="1716" y="994"/>
                  <a:ext cx="15" cy="14"/>
                </a:xfrm>
                <a:custGeom>
                  <a:avLst/>
                  <a:gdLst>
                    <a:gd name="T0" fmla="*/ 15 w 15"/>
                    <a:gd name="T1" fmla="*/ 9 h 14"/>
                    <a:gd name="T2" fmla="*/ 9 w 15"/>
                    <a:gd name="T3" fmla="*/ 14 h 14"/>
                    <a:gd name="T4" fmla="*/ 15 w 15"/>
                    <a:gd name="T5" fmla="*/ 14 h 14"/>
                    <a:gd name="T6" fmla="*/ 15 w 15"/>
                    <a:gd name="T7" fmla="*/ 0 h 14"/>
                    <a:gd name="T8" fmla="*/ 9 w 15"/>
                    <a:gd name="T9" fmla="*/ 0 h 14"/>
                    <a:gd name="T10" fmla="*/ 0 w 15"/>
                    <a:gd name="T11" fmla="*/ 9 h 14"/>
                    <a:gd name="T12" fmla="*/ 9 w 15"/>
                    <a:gd name="T13" fmla="*/ 0 h 14"/>
                    <a:gd name="T14" fmla="*/ 0 w 15"/>
                    <a:gd name="T15" fmla="*/ 0 h 14"/>
                    <a:gd name="T16" fmla="*/ 0 w 15"/>
                    <a:gd name="T17" fmla="*/ 9 h 14"/>
                    <a:gd name="T18" fmla="*/ 15 w 15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5" y="9"/>
                      </a:moveTo>
                      <a:lnTo>
                        <a:pt x="9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2" name="Freeform 509"/>
                <p:cNvSpPr>
                  <a:spLocks/>
                </p:cNvSpPr>
                <p:nvPr/>
              </p:nvSpPr>
              <p:spPr bwMode="auto">
                <a:xfrm>
                  <a:off x="1716" y="1000"/>
                  <a:ext cx="15" cy="17"/>
                </a:xfrm>
                <a:custGeom>
                  <a:avLst/>
                  <a:gdLst>
                    <a:gd name="T0" fmla="*/ 9 w 15"/>
                    <a:gd name="T1" fmla="*/ 17 h 17"/>
                    <a:gd name="T2" fmla="*/ 15 w 15"/>
                    <a:gd name="T3" fmla="*/ 8 h 17"/>
                    <a:gd name="T4" fmla="*/ 15 w 15"/>
                    <a:gd name="T5" fmla="*/ 3 h 17"/>
                    <a:gd name="T6" fmla="*/ 0 w 15"/>
                    <a:gd name="T7" fmla="*/ 3 h 17"/>
                    <a:gd name="T8" fmla="*/ 0 w 15"/>
                    <a:gd name="T9" fmla="*/ 8 h 17"/>
                    <a:gd name="T10" fmla="*/ 9 w 15"/>
                    <a:gd name="T11" fmla="*/ 0 h 17"/>
                    <a:gd name="T12" fmla="*/ 9 w 15"/>
                    <a:gd name="T13" fmla="*/ 17 h 17"/>
                    <a:gd name="T14" fmla="*/ 15 w 15"/>
                    <a:gd name="T15" fmla="*/ 17 h 17"/>
                    <a:gd name="T16" fmla="*/ 15 w 15"/>
                    <a:gd name="T17" fmla="*/ 8 h 17"/>
                    <a:gd name="T18" fmla="*/ 9 w 15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9" y="17"/>
                      </a:moveTo>
                      <a:lnTo>
                        <a:pt x="15" y="8"/>
                      </a:lnTo>
                      <a:lnTo>
                        <a:pt x="1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9" y="17"/>
                      </a:lnTo>
                      <a:lnTo>
                        <a:pt x="15" y="17"/>
                      </a:lnTo>
                      <a:lnTo>
                        <a:pt x="15" y="8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3" name="Freeform 510"/>
                <p:cNvSpPr>
                  <a:spLocks/>
                </p:cNvSpPr>
                <p:nvPr/>
              </p:nvSpPr>
              <p:spPr bwMode="auto">
                <a:xfrm>
                  <a:off x="1710" y="1000"/>
                  <a:ext cx="15" cy="17"/>
                </a:xfrm>
                <a:custGeom>
                  <a:avLst/>
                  <a:gdLst>
                    <a:gd name="T0" fmla="*/ 15 w 15"/>
                    <a:gd name="T1" fmla="*/ 8 h 17"/>
                    <a:gd name="T2" fmla="*/ 6 w 15"/>
                    <a:gd name="T3" fmla="*/ 17 h 17"/>
                    <a:gd name="T4" fmla="*/ 15 w 15"/>
                    <a:gd name="T5" fmla="*/ 17 h 17"/>
                    <a:gd name="T6" fmla="*/ 15 w 15"/>
                    <a:gd name="T7" fmla="*/ 0 h 17"/>
                    <a:gd name="T8" fmla="*/ 6 w 15"/>
                    <a:gd name="T9" fmla="*/ 0 h 17"/>
                    <a:gd name="T10" fmla="*/ 0 w 15"/>
                    <a:gd name="T11" fmla="*/ 8 h 17"/>
                    <a:gd name="T12" fmla="*/ 6 w 15"/>
                    <a:gd name="T13" fmla="*/ 0 h 17"/>
                    <a:gd name="T14" fmla="*/ 0 w 15"/>
                    <a:gd name="T15" fmla="*/ 0 h 17"/>
                    <a:gd name="T16" fmla="*/ 0 w 15"/>
                    <a:gd name="T17" fmla="*/ 8 h 17"/>
                    <a:gd name="T18" fmla="*/ 15 w 15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15" y="8"/>
                      </a:moveTo>
                      <a:lnTo>
                        <a:pt x="6" y="17"/>
                      </a:lnTo>
                      <a:lnTo>
                        <a:pt x="15" y="17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4" name="Rectangle 511"/>
                <p:cNvSpPr>
                  <a:spLocks noChangeArrowheads="1"/>
                </p:cNvSpPr>
                <p:nvPr/>
              </p:nvSpPr>
              <p:spPr bwMode="auto">
                <a:xfrm>
                  <a:off x="1710" y="1008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5" name="Freeform 512"/>
                <p:cNvSpPr>
                  <a:spLocks/>
                </p:cNvSpPr>
                <p:nvPr/>
              </p:nvSpPr>
              <p:spPr bwMode="auto">
                <a:xfrm>
                  <a:off x="1710" y="1014"/>
                  <a:ext cx="15" cy="13"/>
                </a:xfrm>
                <a:custGeom>
                  <a:avLst/>
                  <a:gdLst>
                    <a:gd name="T0" fmla="*/ 6 w 15"/>
                    <a:gd name="T1" fmla="*/ 13 h 13"/>
                    <a:gd name="T2" fmla="*/ 15 w 15"/>
                    <a:gd name="T3" fmla="*/ 8 h 13"/>
                    <a:gd name="T4" fmla="*/ 15 w 15"/>
                    <a:gd name="T5" fmla="*/ 0 h 13"/>
                    <a:gd name="T6" fmla="*/ 0 w 15"/>
                    <a:gd name="T7" fmla="*/ 0 h 13"/>
                    <a:gd name="T8" fmla="*/ 0 w 15"/>
                    <a:gd name="T9" fmla="*/ 8 h 13"/>
                    <a:gd name="T10" fmla="*/ 6 w 15"/>
                    <a:gd name="T11" fmla="*/ 0 h 13"/>
                    <a:gd name="T12" fmla="*/ 6 w 15"/>
                    <a:gd name="T13" fmla="*/ 13 h 13"/>
                    <a:gd name="T14" fmla="*/ 15 w 15"/>
                    <a:gd name="T15" fmla="*/ 13 h 13"/>
                    <a:gd name="T16" fmla="*/ 15 w 15"/>
                    <a:gd name="T17" fmla="*/ 8 h 13"/>
                    <a:gd name="T18" fmla="*/ 6 w 15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6" y="13"/>
                      </a:move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6" y="13"/>
                      </a:lnTo>
                      <a:lnTo>
                        <a:pt x="15" y="13"/>
                      </a:lnTo>
                      <a:lnTo>
                        <a:pt x="15" y="8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6" name="Freeform 513"/>
                <p:cNvSpPr>
                  <a:spLocks/>
                </p:cNvSpPr>
                <p:nvPr/>
              </p:nvSpPr>
              <p:spPr bwMode="auto">
                <a:xfrm>
                  <a:off x="1697" y="1014"/>
                  <a:ext cx="19" cy="13"/>
                </a:xfrm>
                <a:custGeom>
                  <a:avLst/>
                  <a:gdLst>
                    <a:gd name="T0" fmla="*/ 13 w 19"/>
                    <a:gd name="T1" fmla="*/ 8 h 13"/>
                    <a:gd name="T2" fmla="*/ 8 w 19"/>
                    <a:gd name="T3" fmla="*/ 13 h 13"/>
                    <a:gd name="T4" fmla="*/ 19 w 19"/>
                    <a:gd name="T5" fmla="*/ 13 h 13"/>
                    <a:gd name="T6" fmla="*/ 19 w 19"/>
                    <a:gd name="T7" fmla="*/ 0 h 13"/>
                    <a:gd name="T8" fmla="*/ 8 w 19"/>
                    <a:gd name="T9" fmla="*/ 0 h 13"/>
                    <a:gd name="T10" fmla="*/ 0 w 19"/>
                    <a:gd name="T11" fmla="*/ 8 h 13"/>
                    <a:gd name="T12" fmla="*/ 8 w 19"/>
                    <a:gd name="T13" fmla="*/ 0 h 13"/>
                    <a:gd name="T14" fmla="*/ 0 w 19"/>
                    <a:gd name="T15" fmla="*/ 0 h 13"/>
                    <a:gd name="T16" fmla="*/ 0 w 19"/>
                    <a:gd name="T17" fmla="*/ 8 h 13"/>
                    <a:gd name="T18" fmla="*/ 13 w 19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3"/>
                    <a:gd name="T32" fmla="*/ 19 w 19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3">
                      <a:moveTo>
                        <a:pt x="13" y="8"/>
                      </a:moveTo>
                      <a:lnTo>
                        <a:pt x="8" y="13"/>
                      </a:lnTo>
                      <a:lnTo>
                        <a:pt x="19" y="13"/>
                      </a:lnTo>
                      <a:lnTo>
                        <a:pt x="19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7" name="Freeform 514"/>
                <p:cNvSpPr>
                  <a:spLocks/>
                </p:cNvSpPr>
                <p:nvPr/>
              </p:nvSpPr>
              <p:spPr bwMode="auto">
                <a:xfrm>
                  <a:off x="1697" y="1022"/>
                  <a:ext cx="13" cy="15"/>
                </a:xfrm>
                <a:custGeom>
                  <a:avLst/>
                  <a:gdLst>
                    <a:gd name="T0" fmla="*/ 8 w 13"/>
                    <a:gd name="T1" fmla="*/ 15 h 15"/>
                    <a:gd name="T2" fmla="*/ 13 w 13"/>
                    <a:gd name="T3" fmla="*/ 5 h 15"/>
                    <a:gd name="T4" fmla="*/ 13 w 13"/>
                    <a:gd name="T5" fmla="*/ 0 h 15"/>
                    <a:gd name="T6" fmla="*/ 0 w 13"/>
                    <a:gd name="T7" fmla="*/ 0 h 15"/>
                    <a:gd name="T8" fmla="*/ 0 w 13"/>
                    <a:gd name="T9" fmla="*/ 5 h 15"/>
                    <a:gd name="T10" fmla="*/ 8 w 13"/>
                    <a:gd name="T11" fmla="*/ 0 h 15"/>
                    <a:gd name="T12" fmla="*/ 8 w 13"/>
                    <a:gd name="T13" fmla="*/ 15 h 15"/>
                    <a:gd name="T14" fmla="*/ 13 w 13"/>
                    <a:gd name="T15" fmla="*/ 15 h 15"/>
                    <a:gd name="T16" fmla="*/ 13 w 13"/>
                    <a:gd name="T17" fmla="*/ 5 h 15"/>
                    <a:gd name="T18" fmla="*/ 8 w 13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15"/>
                      </a:move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0"/>
                      </a:lnTo>
                      <a:lnTo>
                        <a:pt x="8" y="15"/>
                      </a:lnTo>
                      <a:lnTo>
                        <a:pt x="13" y="15"/>
                      </a:lnTo>
                      <a:lnTo>
                        <a:pt x="13" y="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8" name="Freeform 515"/>
                <p:cNvSpPr>
                  <a:spLocks/>
                </p:cNvSpPr>
                <p:nvPr/>
              </p:nvSpPr>
              <p:spPr bwMode="auto">
                <a:xfrm>
                  <a:off x="1691" y="1022"/>
                  <a:ext cx="14" cy="15"/>
                </a:xfrm>
                <a:custGeom>
                  <a:avLst/>
                  <a:gdLst>
                    <a:gd name="T0" fmla="*/ 14 w 14"/>
                    <a:gd name="T1" fmla="*/ 5 h 15"/>
                    <a:gd name="T2" fmla="*/ 6 w 14"/>
                    <a:gd name="T3" fmla="*/ 15 h 15"/>
                    <a:gd name="T4" fmla="*/ 14 w 14"/>
                    <a:gd name="T5" fmla="*/ 15 h 15"/>
                    <a:gd name="T6" fmla="*/ 14 w 14"/>
                    <a:gd name="T7" fmla="*/ 0 h 15"/>
                    <a:gd name="T8" fmla="*/ 6 w 14"/>
                    <a:gd name="T9" fmla="*/ 0 h 15"/>
                    <a:gd name="T10" fmla="*/ 0 w 14"/>
                    <a:gd name="T11" fmla="*/ 5 h 15"/>
                    <a:gd name="T12" fmla="*/ 6 w 14"/>
                    <a:gd name="T13" fmla="*/ 0 h 15"/>
                    <a:gd name="T14" fmla="*/ 0 w 14"/>
                    <a:gd name="T15" fmla="*/ 0 h 15"/>
                    <a:gd name="T16" fmla="*/ 0 w 14"/>
                    <a:gd name="T17" fmla="*/ 5 h 15"/>
                    <a:gd name="T18" fmla="*/ 14 w 14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14" y="5"/>
                      </a:moveTo>
                      <a:lnTo>
                        <a:pt x="6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89" name="Freeform 516"/>
                <p:cNvSpPr>
                  <a:spLocks/>
                </p:cNvSpPr>
                <p:nvPr/>
              </p:nvSpPr>
              <p:spPr bwMode="auto">
                <a:xfrm>
                  <a:off x="1691" y="1027"/>
                  <a:ext cx="14" cy="18"/>
                </a:xfrm>
                <a:custGeom>
                  <a:avLst/>
                  <a:gdLst>
                    <a:gd name="T0" fmla="*/ 6 w 14"/>
                    <a:gd name="T1" fmla="*/ 18 h 18"/>
                    <a:gd name="T2" fmla="*/ 14 w 14"/>
                    <a:gd name="T3" fmla="*/ 10 h 18"/>
                    <a:gd name="T4" fmla="*/ 14 w 14"/>
                    <a:gd name="T5" fmla="*/ 0 h 18"/>
                    <a:gd name="T6" fmla="*/ 0 w 14"/>
                    <a:gd name="T7" fmla="*/ 0 h 18"/>
                    <a:gd name="T8" fmla="*/ 0 w 14"/>
                    <a:gd name="T9" fmla="*/ 10 h 18"/>
                    <a:gd name="T10" fmla="*/ 6 w 14"/>
                    <a:gd name="T11" fmla="*/ 0 h 18"/>
                    <a:gd name="T12" fmla="*/ 6 w 14"/>
                    <a:gd name="T13" fmla="*/ 18 h 18"/>
                    <a:gd name="T14" fmla="*/ 14 w 14"/>
                    <a:gd name="T15" fmla="*/ 18 h 18"/>
                    <a:gd name="T16" fmla="*/ 14 w 14"/>
                    <a:gd name="T17" fmla="*/ 10 h 18"/>
                    <a:gd name="T18" fmla="*/ 6 w 14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6" y="18"/>
                      </a:move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6" y="0"/>
                      </a:lnTo>
                      <a:lnTo>
                        <a:pt x="6" y="18"/>
                      </a:lnTo>
                      <a:lnTo>
                        <a:pt x="14" y="18"/>
                      </a:lnTo>
                      <a:lnTo>
                        <a:pt x="14" y="10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0" name="Freeform 517"/>
                <p:cNvSpPr>
                  <a:spLocks/>
                </p:cNvSpPr>
                <p:nvPr/>
              </p:nvSpPr>
              <p:spPr bwMode="auto">
                <a:xfrm>
                  <a:off x="1682" y="1027"/>
                  <a:ext cx="15" cy="18"/>
                </a:xfrm>
                <a:custGeom>
                  <a:avLst/>
                  <a:gdLst>
                    <a:gd name="T0" fmla="*/ 15 w 15"/>
                    <a:gd name="T1" fmla="*/ 10 h 18"/>
                    <a:gd name="T2" fmla="*/ 9 w 15"/>
                    <a:gd name="T3" fmla="*/ 18 h 18"/>
                    <a:gd name="T4" fmla="*/ 15 w 15"/>
                    <a:gd name="T5" fmla="*/ 18 h 18"/>
                    <a:gd name="T6" fmla="*/ 15 w 15"/>
                    <a:gd name="T7" fmla="*/ 0 h 18"/>
                    <a:gd name="T8" fmla="*/ 9 w 15"/>
                    <a:gd name="T9" fmla="*/ 0 h 18"/>
                    <a:gd name="T10" fmla="*/ 0 w 15"/>
                    <a:gd name="T11" fmla="*/ 10 h 18"/>
                    <a:gd name="T12" fmla="*/ 9 w 15"/>
                    <a:gd name="T13" fmla="*/ 0 h 18"/>
                    <a:gd name="T14" fmla="*/ 0 w 15"/>
                    <a:gd name="T15" fmla="*/ 0 h 18"/>
                    <a:gd name="T16" fmla="*/ 0 w 15"/>
                    <a:gd name="T17" fmla="*/ 10 h 18"/>
                    <a:gd name="T18" fmla="*/ 15 w 15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15" y="10"/>
                      </a:moveTo>
                      <a:lnTo>
                        <a:pt x="9" y="18"/>
                      </a:lnTo>
                      <a:lnTo>
                        <a:pt x="15" y="18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1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1" name="Rectangle 518"/>
                <p:cNvSpPr>
                  <a:spLocks noChangeArrowheads="1"/>
                </p:cNvSpPr>
                <p:nvPr/>
              </p:nvSpPr>
              <p:spPr bwMode="auto">
                <a:xfrm>
                  <a:off x="1683" y="1037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2" name="Freeform 519"/>
                <p:cNvSpPr>
                  <a:spLocks/>
                </p:cNvSpPr>
                <p:nvPr/>
              </p:nvSpPr>
              <p:spPr bwMode="auto">
                <a:xfrm>
                  <a:off x="1682" y="1042"/>
                  <a:ext cx="15" cy="17"/>
                </a:xfrm>
                <a:custGeom>
                  <a:avLst/>
                  <a:gdLst>
                    <a:gd name="T0" fmla="*/ 9 w 15"/>
                    <a:gd name="T1" fmla="*/ 17 h 17"/>
                    <a:gd name="T2" fmla="*/ 15 w 15"/>
                    <a:gd name="T3" fmla="*/ 9 h 17"/>
                    <a:gd name="T4" fmla="*/ 15 w 15"/>
                    <a:gd name="T5" fmla="*/ 3 h 17"/>
                    <a:gd name="T6" fmla="*/ 0 w 15"/>
                    <a:gd name="T7" fmla="*/ 3 h 17"/>
                    <a:gd name="T8" fmla="*/ 0 w 15"/>
                    <a:gd name="T9" fmla="*/ 9 h 17"/>
                    <a:gd name="T10" fmla="*/ 9 w 15"/>
                    <a:gd name="T11" fmla="*/ 0 h 17"/>
                    <a:gd name="T12" fmla="*/ 9 w 15"/>
                    <a:gd name="T13" fmla="*/ 17 h 17"/>
                    <a:gd name="T14" fmla="*/ 15 w 15"/>
                    <a:gd name="T15" fmla="*/ 17 h 17"/>
                    <a:gd name="T16" fmla="*/ 15 w 15"/>
                    <a:gd name="T17" fmla="*/ 9 h 17"/>
                    <a:gd name="T18" fmla="*/ 9 w 15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9" y="17"/>
                      </a:moveTo>
                      <a:lnTo>
                        <a:pt x="15" y="9"/>
                      </a:lnTo>
                      <a:lnTo>
                        <a:pt x="15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9" y="0"/>
                      </a:lnTo>
                      <a:lnTo>
                        <a:pt x="9" y="17"/>
                      </a:lnTo>
                      <a:lnTo>
                        <a:pt x="15" y="17"/>
                      </a:lnTo>
                      <a:lnTo>
                        <a:pt x="15" y="9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3" name="Freeform 520"/>
                <p:cNvSpPr>
                  <a:spLocks/>
                </p:cNvSpPr>
                <p:nvPr/>
              </p:nvSpPr>
              <p:spPr bwMode="auto">
                <a:xfrm>
                  <a:off x="1676" y="1042"/>
                  <a:ext cx="15" cy="17"/>
                </a:xfrm>
                <a:custGeom>
                  <a:avLst/>
                  <a:gdLst>
                    <a:gd name="T0" fmla="*/ 13 w 15"/>
                    <a:gd name="T1" fmla="*/ 11 h 17"/>
                    <a:gd name="T2" fmla="*/ 6 w 15"/>
                    <a:gd name="T3" fmla="*/ 17 h 17"/>
                    <a:gd name="T4" fmla="*/ 15 w 15"/>
                    <a:gd name="T5" fmla="*/ 17 h 17"/>
                    <a:gd name="T6" fmla="*/ 15 w 15"/>
                    <a:gd name="T7" fmla="*/ 0 h 17"/>
                    <a:gd name="T8" fmla="*/ 6 w 15"/>
                    <a:gd name="T9" fmla="*/ 0 h 17"/>
                    <a:gd name="T10" fmla="*/ 0 w 15"/>
                    <a:gd name="T11" fmla="*/ 3 h 17"/>
                    <a:gd name="T12" fmla="*/ 6 w 15"/>
                    <a:gd name="T13" fmla="*/ 0 h 17"/>
                    <a:gd name="T14" fmla="*/ 3 w 15"/>
                    <a:gd name="T15" fmla="*/ 0 h 17"/>
                    <a:gd name="T16" fmla="*/ 0 w 15"/>
                    <a:gd name="T17" fmla="*/ 3 h 17"/>
                    <a:gd name="T18" fmla="*/ 13 w 15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13" y="11"/>
                      </a:moveTo>
                      <a:lnTo>
                        <a:pt x="6" y="17"/>
                      </a:lnTo>
                      <a:lnTo>
                        <a:pt x="15" y="17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4" name="Freeform 521"/>
                <p:cNvSpPr>
                  <a:spLocks/>
                </p:cNvSpPr>
                <p:nvPr/>
              </p:nvSpPr>
              <p:spPr bwMode="auto">
                <a:xfrm>
                  <a:off x="1668" y="1045"/>
                  <a:ext cx="21" cy="16"/>
                </a:xfrm>
                <a:custGeom>
                  <a:avLst/>
                  <a:gdLst>
                    <a:gd name="T0" fmla="*/ 18 w 21"/>
                    <a:gd name="T1" fmla="*/ 11 h 16"/>
                    <a:gd name="T2" fmla="*/ 14 w 21"/>
                    <a:gd name="T3" fmla="*/ 16 h 16"/>
                    <a:gd name="T4" fmla="*/ 21 w 21"/>
                    <a:gd name="T5" fmla="*/ 8 h 16"/>
                    <a:gd name="T6" fmla="*/ 8 w 21"/>
                    <a:gd name="T7" fmla="*/ 0 h 16"/>
                    <a:gd name="T8" fmla="*/ 3 w 21"/>
                    <a:gd name="T9" fmla="*/ 8 h 16"/>
                    <a:gd name="T10" fmla="*/ 0 w 21"/>
                    <a:gd name="T11" fmla="*/ 11 h 16"/>
                    <a:gd name="T12" fmla="*/ 18 w 21"/>
                    <a:gd name="T13" fmla="*/ 1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6"/>
                    <a:gd name="T23" fmla="*/ 21 w 21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6">
                      <a:moveTo>
                        <a:pt x="18" y="11"/>
                      </a:moveTo>
                      <a:lnTo>
                        <a:pt x="14" y="16"/>
                      </a:lnTo>
                      <a:lnTo>
                        <a:pt x="21" y="8"/>
                      </a:lnTo>
                      <a:lnTo>
                        <a:pt x="8" y="0"/>
                      </a:lnTo>
                      <a:lnTo>
                        <a:pt x="3" y="8"/>
                      </a:lnTo>
                      <a:lnTo>
                        <a:pt x="0" y="11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5" name="Rectangle 522"/>
                <p:cNvSpPr>
                  <a:spLocks noChangeArrowheads="1"/>
                </p:cNvSpPr>
                <p:nvPr/>
              </p:nvSpPr>
              <p:spPr bwMode="auto">
                <a:xfrm>
                  <a:off x="1668" y="1056"/>
                  <a:ext cx="19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6" name="Freeform 523"/>
                <p:cNvSpPr>
                  <a:spLocks/>
                </p:cNvSpPr>
                <p:nvPr/>
              </p:nvSpPr>
              <p:spPr bwMode="auto">
                <a:xfrm>
                  <a:off x="1668" y="1065"/>
                  <a:ext cx="18" cy="14"/>
                </a:xfrm>
                <a:custGeom>
                  <a:avLst/>
                  <a:gdLst>
                    <a:gd name="T0" fmla="*/ 8 w 18"/>
                    <a:gd name="T1" fmla="*/ 14 h 14"/>
                    <a:gd name="T2" fmla="*/ 18 w 18"/>
                    <a:gd name="T3" fmla="*/ 6 h 14"/>
                    <a:gd name="T4" fmla="*/ 18 w 18"/>
                    <a:gd name="T5" fmla="*/ 0 h 14"/>
                    <a:gd name="T6" fmla="*/ 0 w 18"/>
                    <a:gd name="T7" fmla="*/ 0 h 14"/>
                    <a:gd name="T8" fmla="*/ 0 w 18"/>
                    <a:gd name="T9" fmla="*/ 6 h 14"/>
                    <a:gd name="T10" fmla="*/ 8 w 18"/>
                    <a:gd name="T11" fmla="*/ 0 h 14"/>
                    <a:gd name="T12" fmla="*/ 8 w 18"/>
                    <a:gd name="T13" fmla="*/ 14 h 14"/>
                    <a:gd name="T14" fmla="*/ 18 w 18"/>
                    <a:gd name="T15" fmla="*/ 14 h 14"/>
                    <a:gd name="T16" fmla="*/ 18 w 18"/>
                    <a:gd name="T17" fmla="*/ 6 h 14"/>
                    <a:gd name="T18" fmla="*/ 8 w 18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8" y="14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8" y="14"/>
                      </a:lnTo>
                      <a:lnTo>
                        <a:pt x="18" y="14"/>
                      </a:lnTo>
                      <a:lnTo>
                        <a:pt x="18" y="6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7" name="Freeform 524"/>
                <p:cNvSpPr>
                  <a:spLocks/>
                </p:cNvSpPr>
                <p:nvPr/>
              </p:nvSpPr>
              <p:spPr bwMode="auto">
                <a:xfrm>
                  <a:off x="1663" y="1065"/>
                  <a:ext cx="13" cy="14"/>
                </a:xfrm>
                <a:custGeom>
                  <a:avLst/>
                  <a:gdLst>
                    <a:gd name="T0" fmla="*/ 13 w 13"/>
                    <a:gd name="T1" fmla="*/ 6 h 14"/>
                    <a:gd name="T2" fmla="*/ 5 w 13"/>
                    <a:gd name="T3" fmla="*/ 14 h 14"/>
                    <a:gd name="T4" fmla="*/ 13 w 13"/>
                    <a:gd name="T5" fmla="*/ 14 h 14"/>
                    <a:gd name="T6" fmla="*/ 13 w 13"/>
                    <a:gd name="T7" fmla="*/ 0 h 14"/>
                    <a:gd name="T8" fmla="*/ 5 w 13"/>
                    <a:gd name="T9" fmla="*/ 0 h 14"/>
                    <a:gd name="T10" fmla="*/ 0 w 13"/>
                    <a:gd name="T11" fmla="*/ 6 h 14"/>
                    <a:gd name="T12" fmla="*/ 5 w 13"/>
                    <a:gd name="T13" fmla="*/ 0 h 14"/>
                    <a:gd name="T14" fmla="*/ 0 w 13"/>
                    <a:gd name="T15" fmla="*/ 0 h 14"/>
                    <a:gd name="T16" fmla="*/ 0 w 13"/>
                    <a:gd name="T17" fmla="*/ 6 h 14"/>
                    <a:gd name="T18" fmla="*/ 13 w 13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13" y="6"/>
                      </a:moveTo>
                      <a:lnTo>
                        <a:pt x="5" y="14"/>
                      </a:lnTo>
                      <a:lnTo>
                        <a:pt x="13" y="14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8" name="Rectangle 525"/>
                <p:cNvSpPr>
                  <a:spLocks noChangeArrowheads="1"/>
                </p:cNvSpPr>
                <p:nvPr/>
              </p:nvSpPr>
              <p:spPr bwMode="auto">
                <a:xfrm>
                  <a:off x="1663" y="1071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99" name="Freeform 526"/>
                <p:cNvSpPr>
                  <a:spLocks/>
                </p:cNvSpPr>
                <p:nvPr/>
              </p:nvSpPr>
              <p:spPr bwMode="auto">
                <a:xfrm>
                  <a:off x="1663" y="1079"/>
                  <a:ext cx="13" cy="14"/>
                </a:xfrm>
                <a:custGeom>
                  <a:avLst/>
                  <a:gdLst>
                    <a:gd name="T0" fmla="*/ 5 w 13"/>
                    <a:gd name="T1" fmla="*/ 14 h 14"/>
                    <a:gd name="T2" fmla="*/ 13 w 13"/>
                    <a:gd name="T3" fmla="*/ 5 h 14"/>
                    <a:gd name="T4" fmla="*/ 13 w 13"/>
                    <a:gd name="T5" fmla="*/ 0 h 14"/>
                    <a:gd name="T6" fmla="*/ 0 w 13"/>
                    <a:gd name="T7" fmla="*/ 0 h 14"/>
                    <a:gd name="T8" fmla="*/ 0 w 13"/>
                    <a:gd name="T9" fmla="*/ 5 h 14"/>
                    <a:gd name="T10" fmla="*/ 5 w 13"/>
                    <a:gd name="T11" fmla="*/ 0 h 14"/>
                    <a:gd name="T12" fmla="*/ 5 w 13"/>
                    <a:gd name="T13" fmla="*/ 14 h 14"/>
                    <a:gd name="T14" fmla="*/ 13 w 13"/>
                    <a:gd name="T15" fmla="*/ 14 h 14"/>
                    <a:gd name="T16" fmla="*/ 13 w 13"/>
                    <a:gd name="T17" fmla="*/ 5 h 14"/>
                    <a:gd name="T18" fmla="*/ 5 w 13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5" y="14"/>
                      </a:move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5" y="1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0" name="Freeform 527"/>
                <p:cNvSpPr>
                  <a:spLocks/>
                </p:cNvSpPr>
                <p:nvPr/>
              </p:nvSpPr>
              <p:spPr bwMode="auto">
                <a:xfrm>
                  <a:off x="1655" y="1079"/>
                  <a:ext cx="16" cy="14"/>
                </a:xfrm>
                <a:custGeom>
                  <a:avLst/>
                  <a:gdLst>
                    <a:gd name="T0" fmla="*/ 16 w 16"/>
                    <a:gd name="T1" fmla="*/ 5 h 14"/>
                    <a:gd name="T2" fmla="*/ 8 w 16"/>
                    <a:gd name="T3" fmla="*/ 14 h 14"/>
                    <a:gd name="T4" fmla="*/ 13 w 16"/>
                    <a:gd name="T5" fmla="*/ 14 h 14"/>
                    <a:gd name="T6" fmla="*/ 13 w 16"/>
                    <a:gd name="T7" fmla="*/ 0 h 14"/>
                    <a:gd name="T8" fmla="*/ 8 w 16"/>
                    <a:gd name="T9" fmla="*/ 0 h 14"/>
                    <a:gd name="T10" fmla="*/ 0 w 16"/>
                    <a:gd name="T11" fmla="*/ 5 h 14"/>
                    <a:gd name="T12" fmla="*/ 8 w 16"/>
                    <a:gd name="T13" fmla="*/ 0 h 14"/>
                    <a:gd name="T14" fmla="*/ 0 w 16"/>
                    <a:gd name="T15" fmla="*/ 0 h 14"/>
                    <a:gd name="T16" fmla="*/ 0 w 16"/>
                    <a:gd name="T17" fmla="*/ 5 h 14"/>
                    <a:gd name="T18" fmla="*/ 16 w 16"/>
                    <a:gd name="T19" fmla="*/ 5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16" y="5"/>
                      </a:move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1" name="Rectangle 528"/>
                <p:cNvSpPr>
                  <a:spLocks noChangeArrowheads="1"/>
                </p:cNvSpPr>
                <p:nvPr/>
              </p:nvSpPr>
              <p:spPr bwMode="auto">
                <a:xfrm>
                  <a:off x="1655" y="1084"/>
                  <a:ext cx="17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2" name="Rectangle 529"/>
                <p:cNvSpPr>
                  <a:spLocks noChangeArrowheads="1"/>
                </p:cNvSpPr>
                <p:nvPr/>
              </p:nvSpPr>
              <p:spPr bwMode="auto">
                <a:xfrm>
                  <a:off x="1655" y="1093"/>
                  <a:ext cx="17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3" name="Rectangle 530"/>
                <p:cNvSpPr>
                  <a:spLocks noChangeArrowheads="1"/>
                </p:cNvSpPr>
                <p:nvPr/>
              </p:nvSpPr>
              <p:spPr bwMode="auto">
                <a:xfrm>
                  <a:off x="1655" y="1099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4" name="Rectangle 531"/>
                <p:cNvSpPr>
                  <a:spLocks noChangeArrowheads="1"/>
                </p:cNvSpPr>
                <p:nvPr/>
              </p:nvSpPr>
              <p:spPr bwMode="auto">
                <a:xfrm>
                  <a:off x="1655" y="1105"/>
                  <a:ext cx="17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5" name="Rectangle 532"/>
                <p:cNvSpPr>
                  <a:spLocks noChangeArrowheads="1"/>
                </p:cNvSpPr>
                <p:nvPr/>
              </p:nvSpPr>
              <p:spPr bwMode="auto">
                <a:xfrm>
                  <a:off x="1655" y="1113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6" name="Rectangle 533"/>
                <p:cNvSpPr>
                  <a:spLocks noChangeArrowheads="1"/>
                </p:cNvSpPr>
                <p:nvPr/>
              </p:nvSpPr>
              <p:spPr bwMode="auto">
                <a:xfrm>
                  <a:off x="1655" y="1118"/>
                  <a:ext cx="17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7" name="Rectangle 534"/>
                <p:cNvSpPr>
                  <a:spLocks noChangeArrowheads="1"/>
                </p:cNvSpPr>
                <p:nvPr/>
              </p:nvSpPr>
              <p:spPr bwMode="auto">
                <a:xfrm>
                  <a:off x="1655" y="1126"/>
                  <a:ext cx="17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8" name="Rectangle 535"/>
                <p:cNvSpPr>
                  <a:spLocks noChangeArrowheads="1"/>
                </p:cNvSpPr>
                <p:nvPr/>
              </p:nvSpPr>
              <p:spPr bwMode="auto">
                <a:xfrm>
                  <a:off x="1655" y="1133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09" name="Rectangle 536"/>
                <p:cNvSpPr>
                  <a:spLocks noChangeArrowheads="1"/>
                </p:cNvSpPr>
                <p:nvPr/>
              </p:nvSpPr>
              <p:spPr bwMode="auto">
                <a:xfrm>
                  <a:off x="1655" y="1139"/>
                  <a:ext cx="17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0" name="Freeform 537"/>
                <p:cNvSpPr>
                  <a:spLocks/>
                </p:cNvSpPr>
                <p:nvPr/>
              </p:nvSpPr>
              <p:spPr bwMode="auto">
                <a:xfrm>
                  <a:off x="1655" y="1147"/>
                  <a:ext cx="16" cy="13"/>
                </a:xfrm>
                <a:custGeom>
                  <a:avLst/>
                  <a:gdLst>
                    <a:gd name="T0" fmla="*/ 8 w 16"/>
                    <a:gd name="T1" fmla="*/ 13 h 13"/>
                    <a:gd name="T2" fmla="*/ 16 w 16"/>
                    <a:gd name="T3" fmla="*/ 8 h 13"/>
                    <a:gd name="T4" fmla="*/ 16 w 16"/>
                    <a:gd name="T5" fmla="*/ 0 h 13"/>
                    <a:gd name="T6" fmla="*/ 0 w 16"/>
                    <a:gd name="T7" fmla="*/ 0 h 13"/>
                    <a:gd name="T8" fmla="*/ 0 w 16"/>
                    <a:gd name="T9" fmla="*/ 8 h 13"/>
                    <a:gd name="T10" fmla="*/ 8 w 16"/>
                    <a:gd name="T11" fmla="*/ 0 h 13"/>
                    <a:gd name="T12" fmla="*/ 8 w 16"/>
                    <a:gd name="T13" fmla="*/ 13 h 13"/>
                    <a:gd name="T14" fmla="*/ 16 w 16"/>
                    <a:gd name="T15" fmla="*/ 13 h 13"/>
                    <a:gd name="T16" fmla="*/ 16 w 16"/>
                    <a:gd name="T17" fmla="*/ 8 h 13"/>
                    <a:gd name="T18" fmla="*/ 8 w 16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8" y="13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13"/>
                      </a:lnTo>
                      <a:lnTo>
                        <a:pt x="16" y="13"/>
                      </a:lnTo>
                      <a:lnTo>
                        <a:pt x="16" y="8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1" name="Rectangle 538"/>
                <p:cNvSpPr>
                  <a:spLocks noChangeArrowheads="1"/>
                </p:cNvSpPr>
                <p:nvPr/>
              </p:nvSpPr>
              <p:spPr bwMode="auto">
                <a:xfrm>
                  <a:off x="1657" y="114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2" name="Freeform 539"/>
                <p:cNvSpPr>
                  <a:spLocks/>
                </p:cNvSpPr>
                <p:nvPr/>
              </p:nvSpPr>
              <p:spPr bwMode="auto">
                <a:xfrm>
                  <a:off x="1643" y="1147"/>
                  <a:ext cx="14" cy="13"/>
                </a:xfrm>
                <a:custGeom>
                  <a:avLst/>
                  <a:gdLst>
                    <a:gd name="T0" fmla="*/ 14 w 14"/>
                    <a:gd name="T1" fmla="*/ 8 h 13"/>
                    <a:gd name="T2" fmla="*/ 5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5 w 14"/>
                    <a:gd name="T9" fmla="*/ 0 h 13"/>
                    <a:gd name="T10" fmla="*/ 0 w 14"/>
                    <a:gd name="T11" fmla="*/ 8 h 13"/>
                    <a:gd name="T12" fmla="*/ 5 w 14"/>
                    <a:gd name="T13" fmla="*/ 0 h 13"/>
                    <a:gd name="T14" fmla="*/ 0 w 14"/>
                    <a:gd name="T15" fmla="*/ 0 h 13"/>
                    <a:gd name="T16" fmla="*/ 0 w 14"/>
                    <a:gd name="T17" fmla="*/ 8 h 13"/>
                    <a:gd name="T18" fmla="*/ 14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14" y="8"/>
                      </a:moveTo>
                      <a:lnTo>
                        <a:pt x="5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3" name="Rectangle 540"/>
                <p:cNvSpPr>
                  <a:spLocks noChangeArrowheads="1"/>
                </p:cNvSpPr>
                <p:nvPr/>
              </p:nvSpPr>
              <p:spPr bwMode="auto">
                <a:xfrm>
                  <a:off x="1643" y="1155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4" name="Rectangle 541"/>
                <p:cNvSpPr>
                  <a:spLocks noChangeArrowheads="1"/>
                </p:cNvSpPr>
                <p:nvPr/>
              </p:nvSpPr>
              <p:spPr bwMode="auto">
                <a:xfrm>
                  <a:off x="1643" y="1160"/>
                  <a:ext cx="16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5" name="Rectangle 542"/>
                <p:cNvSpPr>
                  <a:spLocks noChangeArrowheads="1"/>
                </p:cNvSpPr>
                <p:nvPr/>
              </p:nvSpPr>
              <p:spPr bwMode="auto">
                <a:xfrm>
                  <a:off x="1643" y="1170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6" name="Rectangle 543"/>
                <p:cNvSpPr>
                  <a:spLocks noChangeArrowheads="1"/>
                </p:cNvSpPr>
                <p:nvPr/>
              </p:nvSpPr>
              <p:spPr bwMode="auto">
                <a:xfrm>
                  <a:off x="1643" y="1175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7" name="Rectangle 544"/>
                <p:cNvSpPr>
                  <a:spLocks noChangeArrowheads="1"/>
                </p:cNvSpPr>
                <p:nvPr/>
              </p:nvSpPr>
              <p:spPr bwMode="auto">
                <a:xfrm>
                  <a:off x="1643" y="1181"/>
                  <a:ext cx="16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8" name="Rectangle 545"/>
                <p:cNvSpPr>
                  <a:spLocks noChangeArrowheads="1"/>
                </p:cNvSpPr>
                <p:nvPr/>
              </p:nvSpPr>
              <p:spPr bwMode="auto">
                <a:xfrm>
                  <a:off x="1643" y="1189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19" name="Rectangle 546"/>
                <p:cNvSpPr>
                  <a:spLocks noChangeArrowheads="1"/>
                </p:cNvSpPr>
                <p:nvPr/>
              </p:nvSpPr>
              <p:spPr bwMode="auto">
                <a:xfrm>
                  <a:off x="1643" y="1194"/>
                  <a:ext cx="16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20" name="Rectangle 547"/>
                <p:cNvSpPr>
                  <a:spLocks noChangeArrowheads="1"/>
                </p:cNvSpPr>
                <p:nvPr/>
              </p:nvSpPr>
              <p:spPr bwMode="auto">
                <a:xfrm>
                  <a:off x="1643" y="1204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21" name="Rectangle 548"/>
                <p:cNvSpPr>
                  <a:spLocks noChangeArrowheads="1"/>
                </p:cNvSpPr>
                <p:nvPr/>
              </p:nvSpPr>
              <p:spPr bwMode="auto">
                <a:xfrm>
                  <a:off x="1643" y="1209"/>
                  <a:ext cx="16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22" name="Rectangle 549"/>
                <p:cNvSpPr>
                  <a:spLocks noChangeArrowheads="1"/>
                </p:cNvSpPr>
                <p:nvPr/>
              </p:nvSpPr>
              <p:spPr bwMode="auto">
                <a:xfrm>
                  <a:off x="1643" y="1217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23" name="Rectangle 550"/>
                <p:cNvSpPr>
                  <a:spLocks noChangeArrowheads="1"/>
                </p:cNvSpPr>
                <p:nvPr/>
              </p:nvSpPr>
              <p:spPr bwMode="auto">
                <a:xfrm>
                  <a:off x="1643" y="1223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24" name="Rectangle 551"/>
                <p:cNvSpPr>
                  <a:spLocks noChangeArrowheads="1"/>
                </p:cNvSpPr>
                <p:nvPr/>
              </p:nvSpPr>
              <p:spPr bwMode="auto">
                <a:xfrm>
                  <a:off x="1643" y="1228"/>
                  <a:ext cx="16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25" name="Freeform 552"/>
                <p:cNvSpPr>
                  <a:spLocks/>
                </p:cNvSpPr>
                <p:nvPr/>
              </p:nvSpPr>
              <p:spPr bwMode="auto">
                <a:xfrm>
                  <a:off x="1643" y="1238"/>
                  <a:ext cx="14" cy="13"/>
                </a:xfrm>
                <a:custGeom>
                  <a:avLst/>
                  <a:gdLst>
                    <a:gd name="T0" fmla="*/ 5 w 14"/>
                    <a:gd name="T1" fmla="*/ 13 h 13"/>
                    <a:gd name="T2" fmla="*/ 14 w 14"/>
                    <a:gd name="T3" fmla="*/ 5 h 13"/>
                    <a:gd name="T4" fmla="*/ 14 w 14"/>
                    <a:gd name="T5" fmla="*/ 0 h 13"/>
                    <a:gd name="T6" fmla="*/ 0 w 14"/>
                    <a:gd name="T7" fmla="*/ 0 h 13"/>
                    <a:gd name="T8" fmla="*/ 0 w 14"/>
                    <a:gd name="T9" fmla="*/ 5 h 13"/>
                    <a:gd name="T10" fmla="*/ 5 w 14"/>
                    <a:gd name="T11" fmla="*/ 0 h 13"/>
                    <a:gd name="T12" fmla="*/ 5 w 14"/>
                    <a:gd name="T13" fmla="*/ 13 h 13"/>
                    <a:gd name="T14" fmla="*/ 14 w 14"/>
                    <a:gd name="T15" fmla="*/ 13 h 13"/>
                    <a:gd name="T16" fmla="*/ 14 w 14"/>
                    <a:gd name="T17" fmla="*/ 5 h 13"/>
                    <a:gd name="T18" fmla="*/ 5 w 14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5" y="13"/>
                      </a:move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5" y="13"/>
                      </a:lnTo>
                      <a:lnTo>
                        <a:pt x="14" y="13"/>
                      </a:lnTo>
                      <a:lnTo>
                        <a:pt x="14" y="5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26" name="Freeform 553"/>
                <p:cNvSpPr>
                  <a:spLocks/>
                </p:cNvSpPr>
                <p:nvPr/>
              </p:nvSpPr>
              <p:spPr bwMode="auto">
                <a:xfrm>
                  <a:off x="1634" y="1238"/>
                  <a:ext cx="14" cy="13"/>
                </a:xfrm>
                <a:custGeom>
                  <a:avLst/>
                  <a:gdLst>
                    <a:gd name="T0" fmla="*/ 14 w 14"/>
                    <a:gd name="T1" fmla="*/ 5 h 13"/>
                    <a:gd name="T2" fmla="*/ 9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9 w 14"/>
                    <a:gd name="T9" fmla="*/ 0 h 13"/>
                    <a:gd name="T10" fmla="*/ 0 w 14"/>
                    <a:gd name="T11" fmla="*/ 5 h 13"/>
                    <a:gd name="T12" fmla="*/ 9 w 14"/>
                    <a:gd name="T13" fmla="*/ 0 h 13"/>
                    <a:gd name="T14" fmla="*/ 0 w 14"/>
                    <a:gd name="T15" fmla="*/ 0 h 13"/>
                    <a:gd name="T16" fmla="*/ 0 w 14"/>
                    <a:gd name="T17" fmla="*/ 5 h 13"/>
                    <a:gd name="T18" fmla="*/ 14 w 14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14" y="5"/>
                      </a:moveTo>
                      <a:lnTo>
                        <a:pt x="9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27" name="Rectangle 554"/>
                <p:cNvSpPr>
                  <a:spLocks noChangeArrowheads="1"/>
                </p:cNvSpPr>
                <p:nvPr/>
              </p:nvSpPr>
              <p:spPr bwMode="auto">
                <a:xfrm>
                  <a:off x="1634" y="1243"/>
                  <a:ext cx="17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28" name="Rectangle 555"/>
                <p:cNvSpPr>
                  <a:spLocks noChangeArrowheads="1"/>
                </p:cNvSpPr>
                <p:nvPr/>
              </p:nvSpPr>
              <p:spPr bwMode="auto">
                <a:xfrm>
                  <a:off x="1634" y="1251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29" name="Rectangle 556"/>
                <p:cNvSpPr>
                  <a:spLocks noChangeArrowheads="1"/>
                </p:cNvSpPr>
                <p:nvPr/>
              </p:nvSpPr>
              <p:spPr bwMode="auto">
                <a:xfrm>
                  <a:off x="1634" y="1257"/>
                  <a:ext cx="17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30" name="Rectangle 557"/>
                <p:cNvSpPr>
                  <a:spLocks noChangeArrowheads="1"/>
                </p:cNvSpPr>
                <p:nvPr/>
              </p:nvSpPr>
              <p:spPr bwMode="auto">
                <a:xfrm>
                  <a:off x="1634" y="1266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31" name="Rectangle 558"/>
                <p:cNvSpPr>
                  <a:spLocks noChangeArrowheads="1"/>
                </p:cNvSpPr>
                <p:nvPr/>
              </p:nvSpPr>
              <p:spPr bwMode="auto">
                <a:xfrm>
                  <a:off x="1634" y="1272"/>
                  <a:ext cx="17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32" name="Rectangle 559"/>
                <p:cNvSpPr>
                  <a:spLocks noChangeArrowheads="1"/>
                </p:cNvSpPr>
                <p:nvPr/>
              </p:nvSpPr>
              <p:spPr bwMode="auto">
                <a:xfrm>
                  <a:off x="1634" y="1280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33" name="Freeform 560"/>
                <p:cNvSpPr>
                  <a:spLocks/>
                </p:cNvSpPr>
                <p:nvPr/>
              </p:nvSpPr>
              <p:spPr bwMode="auto">
                <a:xfrm>
                  <a:off x="1634" y="1285"/>
                  <a:ext cx="14" cy="14"/>
                </a:xfrm>
                <a:custGeom>
                  <a:avLst/>
                  <a:gdLst>
                    <a:gd name="T0" fmla="*/ 9 w 14"/>
                    <a:gd name="T1" fmla="*/ 14 h 14"/>
                    <a:gd name="T2" fmla="*/ 14 w 14"/>
                    <a:gd name="T3" fmla="*/ 8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8 h 14"/>
                    <a:gd name="T10" fmla="*/ 9 w 14"/>
                    <a:gd name="T11" fmla="*/ 0 h 14"/>
                    <a:gd name="T12" fmla="*/ 9 w 14"/>
                    <a:gd name="T13" fmla="*/ 14 h 14"/>
                    <a:gd name="T14" fmla="*/ 14 w 14"/>
                    <a:gd name="T15" fmla="*/ 14 h 14"/>
                    <a:gd name="T16" fmla="*/ 14 w 14"/>
                    <a:gd name="T17" fmla="*/ 8 h 14"/>
                    <a:gd name="T18" fmla="*/ 9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9" y="14"/>
                      </a:move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4" y="8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34" name="Freeform 561"/>
                <p:cNvSpPr>
                  <a:spLocks/>
                </p:cNvSpPr>
                <p:nvPr/>
              </p:nvSpPr>
              <p:spPr bwMode="auto">
                <a:xfrm>
                  <a:off x="1626" y="1285"/>
                  <a:ext cx="17" cy="14"/>
                </a:xfrm>
                <a:custGeom>
                  <a:avLst/>
                  <a:gdLst>
                    <a:gd name="T0" fmla="*/ 17 w 17"/>
                    <a:gd name="T1" fmla="*/ 8 h 14"/>
                    <a:gd name="T2" fmla="*/ 8 w 17"/>
                    <a:gd name="T3" fmla="*/ 14 h 14"/>
                    <a:gd name="T4" fmla="*/ 17 w 17"/>
                    <a:gd name="T5" fmla="*/ 14 h 14"/>
                    <a:gd name="T6" fmla="*/ 17 w 17"/>
                    <a:gd name="T7" fmla="*/ 0 h 14"/>
                    <a:gd name="T8" fmla="*/ 8 w 17"/>
                    <a:gd name="T9" fmla="*/ 0 h 14"/>
                    <a:gd name="T10" fmla="*/ 0 w 17"/>
                    <a:gd name="T11" fmla="*/ 8 h 14"/>
                    <a:gd name="T12" fmla="*/ 8 w 17"/>
                    <a:gd name="T13" fmla="*/ 0 h 14"/>
                    <a:gd name="T14" fmla="*/ 0 w 17"/>
                    <a:gd name="T15" fmla="*/ 0 h 14"/>
                    <a:gd name="T16" fmla="*/ 0 w 17"/>
                    <a:gd name="T17" fmla="*/ 8 h 14"/>
                    <a:gd name="T18" fmla="*/ 17 w 17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4"/>
                    <a:gd name="T32" fmla="*/ 17 w 1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4">
                      <a:moveTo>
                        <a:pt x="17" y="8"/>
                      </a:moveTo>
                      <a:lnTo>
                        <a:pt x="8" y="14"/>
                      </a:lnTo>
                      <a:lnTo>
                        <a:pt x="17" y="14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35" name="Rectangle 562"/>
                <p:cNvSpPr>
                  <a:spLocks noChangeArrowheads="1"/>
                </p:cNvSpPr>
                <p:nvPr/>
              </p:nvSpPr>
              <p:spPr bwMode="auto">
                <a:xfrm>
                  <a:off x="1626" y="1293"/>
                  <a:ext cx="18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36" name="Rectangle 563"/>
                <p:cNvSpPr>
                  <a:spLocks noChangeArrowheads="1"/>
                </p:cNvSpPr>
                <p:nvPr/>
              </p:nvSpPr>
              <p:spPr bwMode="auto">
                <a:xfrm>
                  <a:off x="1626" y="1300"/>
                  <a:ext cx="18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37" name="Rectangle 564"/>
                <p:cNvSpPr>
                  <a:spLocks noChangeArrowheads="1"/>
                </p:cNvSpPr>
                <p:nvPr/>
              </p:nvSpPr>
              <p:spPr bwMode="auto">
                <a:xfrm>
                  <a:off x="1626" y="1306"/>
                  <a:ext cx="18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38" name="Rectangle 565"/>
                <p:cNvSpPr>
                  <a:spLocks noChangeArrowheads="1"/>
                </p:cNvSpPr>
                <p:nvPr/>
              </p:nvSpPr>
              <p:spPr bwMode="auto">
                <a:xfrm>
                  <a:off x="1626" y="1314"/>
                  <a:ext cx="18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39" name="Rectangle 566"/>
                <p:cNvSpPr>
                  <a:spLocks noChangeArrowheads="1"/>
                </p:cNvSpPr>
                <p:nvPr/>
              </p:nvSpPr>
              <p:spPr bwMode="auto">
                <a:xfrm>
                  <a:off x="1626" y="1319"/>
                  <a:ext cx="18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0" name="Rectangle 567"/>
                <p:cNvSpPr>
                  <a:spLocks noChangeArrowheads="1"/>
                </p:cNvSpPr>
                <p:nvPr/>
              </p:nvSpPr>
              <p:spPr bwMode="auto">
                <a:xfrm>
                  <a:off x="1626" y="1327"/>
                  <a:ext cx="18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1" name="Rectangle 568"/>
                <p:cNvSpPr>
                  <a:spLocks noChangeArrowheads="1"/>
                </p:cNvSpPr>
                <p:nvPr/>
              </p:nvSpPr>
              <p:spPr bwMode="auto">
                <a:xfrm>
                  <a:off x="1626" y="1334"/>
                  <a:ext cx="18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2" name="Rectangle 569"/>
                <p:cNvSpPr>
                  <a:spLocks noChangeArrowheads="1"/>
                </p:cNvSpPr>
                <p:nvPr/>
              </p:nvSpPr>
              <p:spPr bwMode="auto">
                <a:xfrm>
                  <a:off x="1626" y="1342"/>
                  <a:ext cx="18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3" name="Rectangle 570"/>
                <p:cNvSpPr>
                  <a:spLocks noChangeArrowheads="1"/>
                </p:cNvSpPr>
                <p:nvPr/>
              </p:nvSpPr>
              <p:spPr bwMode="auto">
                <a:xfrm>
                  <a:off x="1626" y="1350"/>
                  <a:ext cx="18" cy="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4" name="Freeform 571"/>
                <p:cNvSpPr>
                  <a:spLocks/>
                </p:cNvSpPr>
                <p:nvPr/>
              </p:nvSpPr>
              <p:spPr bwMode="auto">
                <a:xfrm>
                  <a:off x="1626" y="1353"/>
                  <a:ext cx="17" cy="18"/>
                </a:xfrm>
                <a:custGeom>
                  <a:avLst/>
                  <a:gdLst>
                    <a:gd name="T0" fmla="*/ 8 w 17"/>
                    <a:gd name="T1" fmla="*/ 18 h 18"/>
                    <a:gd name="T2" fmla="*/ 17 w 17"/>
                    <a:gd name="T3" fmla="*/ 8 h 18"/>
                    <a:gd name="T4" fmla="*/ 17 w 17"/>
                    <a:gd name="T5" fmla="*/ 0 h 18"/>
                    <a:gd name="T6" fmla="*/ 0 w 17"/>
                    <a:gd name="T7" fmla="*/ 0 h 18"/>
                    <a:gd name="T8" fmla="*/ 0 w 17"/>
                    <a:gd name="T9" fmla="*/ 8 h 18"/>
                    <a:gd name="T10" fmla="*/ 8 w 17"/>
                    <a:gd name="T11" fmla="*/ 0 h 18"/>
                    <a:gd name="T12" fmla="*/ 8 w 17"/>
                    <a:gd name="T13" fmla="*/ 18 h 18"/>
                    <a:gd name="T14" fmla="*/ 17 w 17"/>
                    <a:gd name="T15" fmla="*/ 18 h 18"/>
                    <a:gd name="T16" fmla="*/ 17 w 17"/>
                    <a:gd name="T17" fmla="*/ 8 h 18"/>
                    <a:gd name="T18" fmla="*/ 8 w 17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8"/>
                    <a:gd name="T32" fmla="*/ 17 w 17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8">
                      <a:moveTo>
                        <a:pt x="8" y="18"/>
                      </a:moveTo>
                      <a:lnTo>
                        <a:pt x="17" y="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18"/>
                      </a:lnTo>
                      <a:lnTo>
                        <a:pt x="17" y="18"/>
                      </a:lnTo>
                      <a:lnTo>
                        <a:pt x="17" y="8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5" name="Rectangle 572"/>
                <p:cNvSpPr>
                  <a:spLocks noChangeArrowheads="1"/>
                </p:cNvSpPr>
                <p:nvPr/>
              </p:nvSpPr>
              <p:spPr bwMode="auto">
                <a:xfrm>
                  <a:off x="1626" y="1353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6" name="Freeform 573"/>
                <p:cNvSpPr>
                  <a:spLocks/>
                </p:cNvSpPr>
                <p:nvPr/>
              </p:nvSpPr>
              <p:spPr bwMode="auto">
                <a:xfrm>
                  <a:off x="1611" y="1353"/>
                  <a:ext cx="18" cy="18"/>
                </a:xfrm>
                <a:custGeom>
                  <a:avLst/>
                  <a:gdLst>
                    <a:gd name="T0" fmla="*/ 18 w 18"/>
                    <a:gd name="T1" fmla="*/ 8 h 18"/>
                    <a:gd name="T2" fmla="*/ 10 w 18"/>
                    <a:gd name="T3" fmla="*/ 18 h 18"/>
                    <a:gd name="T4" fmla="*/ 15 w 18"/>
                    <a:gd name="T5" fmla="*/ 18 h 18"/>
                    <a:gd name="T6" fmla="*/ 15 w 18"/>
                    <a:gd name="T7" fmla="*/ 0 h 18"/>
                    <a:gd name="T8" fmla="*/ 10 w 18"/>
                    <a:gd name="T9" fmla="*/ 0 h 18"/>
                    <a:gd name="T10" fmla="*/ 0 w 18"/>
                    <a:gd name="T11" fmla="*/ 8 h 18"/>
                    <a:gd name="T12" fmla="*/ 10 w 18"/>
                    <a:gd name="T13" fmla="*/ 0 h 18"/>
                    <a:gd name="T14" fmla="*/ 0 w 18"/>
                    <a:gd name="T15" fmla="*/ 0 h 18"/>
                    <a:gd name="T16" fmla="*/ 0 w 18"/>
                    <a:gd name="T17" fmla="*/ 8 h 18"/>
                    <a:gd name="T18" fmla="*/ 18 w 18"/>
                    <a:gd name="T19" fmla="*/ 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8"/>
                    <a:gd name="T32" fmla="*/ 18 w 18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8">
                      <a:moveTo>
                        <a:pt x="18" y="8"/>
                      </a:moveTo>
                      <a:lnTo>
                        <a:pt x="10" y="18"/>
                      </a:lnTo>
                      <a:lnTo>
                        <a:pt x="15" y="18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7" name="Rectangle 574"/>
                <p:cNvSpPr>
                  <a:spLocks noChangeArrowheads="1"/>
                </p:cNvSpPr>
                <p:nvPr/>
              </p:nvSpPr>
              <p:spPr bwMode="auto">
                <a:xfrm>
                  <a:off x="1611" y="1361"/>
                  <a:ext cx="19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8" name="Rectangle 575"/>
                <p:cNvSpPr>
                  <a:spLocks noChangeArrowheads="1"/>
                </p:cNvSpPr>
                <p:nvPr/>
              </p:nvSpPr>
              <p:spPr bwMode="auto">
                <a:xfrm>
                  <a:off x="1611" y="1371"/>
                  <a:ext cx="19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49" name="Rectangle 576"/>
                <p:cNvSpPr>
                  <a:spLocks noChangeArrowheads="1"/>
                </p:cNvSpPr>
                <p:nvPr/>
              </p:nvSpPr>
              <p:spPr bwMode="auto">
                <a:xfrm>
                  <a:off x="1611" y="1376"/>
                  <a:ext cx="19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0" name="Freeform 577"/>
                <p:cNvSpPr>
                  <a:spLocks/>
                </p:cNvSpPr>
                <p:nvPr/>
              </p:nvSpPr>
              <p:spPr bwMode="auto">
                <a:xfrm>
                  <a:off x="1611" y="1382"/>
                  <a:ext cx="18" cy="13"/>
                </a:xfrm>
                <a:custGeom>
                  <a:avLst/>
                  <a:gdLst>
                    <a:gd name="T0" fmla="*/ 10 w 18"/>
                    <a:gd name="T1" fmla="*/ 13 h 13"/>
                    <a:gd name="T2" fmla="*/ 18 w 18"/>
                    <a:gd name="T3" fmla="*/ 8 h 13"/>
                    <a:gd name="T4" fmla="*/ 18 w 18"/>
                    <a:gd name="T5" fmla="*/ 0 h 13"/>
                    <a:gd name="T6" fmla="*/ 0 w 18"/>
                    <a:gd name="T7" fmla="*/ 0 h 13"/>
                    <a:gd name="T8" fmla="*/ 0 w 18"/>
                    <a:gd name="T9" fmla="*/ 8 h 13"/>
                    <a:gd name="T10" fmla="*/ 10 w 18"/>
                    <a:gd name="T11" fmla="*/ 0 h 13"/>
                    <a:gd name="T12" fmla="*/ 10 w 18"/>
                    <a:gd name="T13" fmla="*/ 13 h 13"/>
                    <a:gd name="T14" fmla="*/ 18 w 18"/>
                    <a:gd name="T15" fmla="*/ 13 h 13"/>
                    <a:gd name="T16" fmla="*/ 18 w 18"/>
                    <a:gd name="T17" fmla="*/ 8 h 13"/>
                    <a:gd name="T18" fmla="*/ 10 w 18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0" y="13"/>
                      </a:move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10" y="13"/>
                      </a:lnTo>
                      <a:lnTo>
                        <a:pt x="18" y="13"/>
                      </a:lnTo>
                      <a:lnTo>
                        <a:pt x="18" y="8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1" name="Freeform 578"/>
                <p:cNvSpPr>
                  <a:spLocks/>
                </p:cNvSpPr>
                <p:nvPr/>
              </p:nvSpPr>
              <p:spPr bwMode="auto">
                <a:xfrm>
                  <a:off x="1606" y="1382"/>
                  <a:ext cx="18" cy="13"/>
                </a:xfrm>
                <a:custGeom>
                  <a:avLst/>
                  <a:gdLst>
                    <a:gd name="T0" fmla="*/ 18 w 18"/>
                    <a:gd name="T1" fmla="*/ 8 h 13"/>
                    <a:gd name="T2" fmla="*/ 8 w 18"/>
                    <a:gd name="T3" fmla="*/ 13 h 13"/>
                    <a:gd name="T4" fmla="*/ 15 w 18"/>
                    <a:gd name="T5" fmla="*/ 13 h 13"/>
                    <a:gd name="T6" fmla="*/ 15 w 18"/>
                    <a:gd name="T7" fmla="*/ 0 h 13"/>
                    <a:gd name="T8" fmla="*/ 8 w 18"/>
                    <a:gd name="T9" fmla="*/ 0 h 13"/>
                    <a:gd name="T10" fmla="*/ 0 w 18"/>
                    <a:gd name="T11" fmla="*/ 8 h 13"/>
                    <a:gd name="T12" fmla="*/ 8 w 18"/>
                    <a:gd name="T13" fmla="*/ 0 h 13"/>
                    <a:gd name="T14" fmla="*/ 0 w 18"/>
                    <a:gd name="T15" fmla="*/ 0 h 13"/>
                    <a:gd name="T16" fmla="*/ 0 w 18"/>
                    <a:gd name="T17" fmla="*/ 8 h 13"/>
                    <a:gd name="T18" fmla="*/ 18 w 18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8" y="8"/>
                      </a:moveTo>
                      <a:lnTo>
                        <a:pt x="8" y="13"/>
                      </a:lnTo>
                      <a:lnTo>
                        <a:pt x="15" y="13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2" name="Rectangle 579"/>
                <p:cNvSpPr>
                  <a:spLocks noChangeArrowheads="1"/>
                </p:cNvSpPr>
                <p:nvPr/>
              </p:nvSpPr>
              <p:spPr bwMode="auto">
                <a:xfrm>
                  <a:off x="1606" y="1390"/>
                  <a:ext cx="19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3" name="Freeform 580"/>
                <p:cNvSpPr>
                  <a:spLocks/>
                </p:cNvSpPr>
                <p:nvPr/>
              </p:nvSpPr>
              <p:spPr bwMode="auto">
                <a:xfrm>
                  <a:off x="1606" y="1395"/>
                  <a:ext cx="18" cy="15"/>
                </a:xfrm>
                <a:custGeom>
                  <a:avLst/>
                  <a:gdLst>
                    <a:gd name="T0" fmla="*/ 8 w 18"/>
                    <a:gd name="T1" fmla="*/ 15 h 15"/>
                    <a:gd name="T2" fmla="*/ 18 w 18"/>
                    <a:gd name="T3" fmla="*/ 10 h 15"/>
                    <a:gd name="T4" fmla="*/ 18 w 18"/>
                    <a:gd name="T5" fmla="*/ 0 h 15"/>
                    <a:gd name="T6" fmla="*/ 0 w 18"/>
                    <a:gd name="T7" fmla="*/ 0 h 15"/>
                    <a:gd name="T8" fmla="*/ 0 w 18"/>
                    <a:gd name="T9" fmla="*/ 10 h 15"/>
                    <a:gd name="T10" fmla="*/ 8 w 18"/>
                    <a:gd name="T11" fmla="*/ 0 h 15"/>
                    <a:gd name="T12" fmla="*/ 8 w 18"/>
                    <a:gd name="T13" fmla="*/ 15 h 15"/>
                    <a:gd name="T14" fmla="*/ 18 w 18"/>
                    <a:gd name="T15" fmla="*/ 15 h 15"/>
                    <a:gd name="T16" fmla="*/ 18 w 18"/>
                    <a:gd name="T17" fmla="*/ 10 h 15"/>
                    <a:gd name="T18" fmla="*/ 8 w 18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"/>
                    <a:gd name="T32" fmla="*/ 18 w 18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">
                      <a:moveTo>
                        <a:pt x="8" y="15"/>
                      </a:moveTo>
                      <a:lnTo>
                        <a:pt x="18" y="1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8" y="0"/>
                      </a:lnTo>
                      <a:lnTo>
                        <a:pt x="8" y="15"/>
                      </a:lnTo>
                      <a:lnTo>
                        <a:pt x="18" y="15"/>
                      </a:lnTo>
                      <a:lnTo>
                        <a:pt x="18" y="1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4" name="Freeform 581"/>
                <p:cNvSpPr>
                  <a:spLocks/>
                </p:cNvSpPr>
                <p:nvPr/>
              </p:nvSpPr>
              <p:spPr bwMode="auto">
                <a:xfrm>
                  <a:off x="1600" y="1395"/>
                  <a:ext cx="14" cy="15"/>
                </a:xfrm>
                <a:custGeom>
                  <a:avLst/>
                  <a:gdLst>
                    <a:gd name="T0" fmla="*/ 14 w 14"/>
                    <a:gd name="T1" fmla="*/ 10 h 15"/>
                    <a:gd name="T2" fmla="*/ 6 w 14"/>
                    <a:gd name="T3" fmla="*/ 15 h 15"/>
                    <a:gd name="T4" fmla="*/ 14 w 14"/>
                    <a:gd name="T5" fmla="*/ 15 h 15"/>
                    <a:gd name="T6" fmla="*/ 14 w 14"/>
                    <a:gd name="T7" fmla="*/ 0 h 15"/>
                    <a:gd name="T8" fmla="*/ 6 w 14"/>
                    <a:gd name="T9" fmla="*/ 0 h 15"/>
                    <a:gd name="T10" fmla="*/ 0 w 14"/>
                    <a:gd name="T11" fmla="*/ 10 h 15"/>
                    <a:gd name="T12" fmla="*/ 6 w 14"/>
                    <a:gd name="T13" fmla="*/ 0 h 15"/>
                    <a:gd name="T14" fmla="*/ 0 w 14"/>
                    <a:gd name="T15" fmla="*/ 0 h 15"/>
                    <a:gd name="T16" fmla="*/ 0 w 14"/>
                    <a:gd name="T17" fmla="*/ 10 h 15"/>
                    <a:gd name="T18" fmla="*/ 14 w 14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14" y="10"/>
                      </a:moveTo>
                      <a:lnTo>
                        <a:pt x="6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0" y="1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5" name="Rectangle 582"/>
                <p:cNvSpPr>
                  <a:spLocks noChangeArrowheads="1"/>
                </p:cNvSpPr>
                <p:nvPr/>
              </p:nvSpPr>
              <p:spPr bwMode="auto">
                <a:xfrm>
                  <a:off x="1600" y="1405"/>
                  <a:ext cx="17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6" name="Rectangle 583"/>
                <p:cNvSpPr>
                  <a:spLocks noChangeArrowheads="1"/>
                </p:cNvSpPr>
                <p:nvPr/>
              </p:nvSpPr>
              <p:spPr bwMode="auto">
                <a:xfrm>
                  <a:off x="1600" y="1410"/>
                  <a:ext cx="17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7" name="Rectangle 584"/>
                <p:cNvSpPr>
                  <a:spLocks noChangeArrowheads="1"/>
                </p:cNvSpPr>
                <p:nvPr/>
              </p:nvSpPr>
              <p:spPr bwMode="auto">
                <a:xfrm>
                  <a:off x="1600" y="1418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8" name="Freeform 585"/>
                <p:cNvSpPr>
                  <a:spLocks/>
                </p:cNvSpPr>
                <p:nvPr/>
              </p:nvSpPr>
              <p:spPr bwMode="auto">
                <a:xfrm>
                  <a:off x="1600" y="1424"/>
                  <a:ext cx="14" cy="15"/>
                </a:xfrm>
                <a:custGeom>
                  <a:avLst/>
                  <a:gdLst>
                    <a:gd name="T0" fmla="*/ 6 w 14"/>
                    <a:gd name="T1" fmla="*/ 15 h 15"/>
                    <a:gd name="T2" fmla="*/ 14 w 14"/>
                    <a:gd name="T3" fmla="*/ 5 h 15"/>
                    <a:gd name="T4" fmla="*/ 14 w 14"/>
                    <a:gd name="T5" fmla="*/ 0 h 15"/>
                    <a:gd name="T6" fmla="*/ 0 w 14"/>
                    <a:gd name="T7" fmla="*/ 0 h 15"/>
                    <a:gd name="T8" fmla="*/ 0 w 14"/>
                    <a:gd name="T9" fmla="*/ 5 h 15"/>
                    <a:gd name="T10" fmla="*/ 6 w 14"/>
                    <a:gd name="T11" fmla="*/ 0 h 15"/>
                    <a:gd name="T12" fmla="*/ 6 w 14"/>
                    <a:gd name="T13" fmla="*/ 15 h 15"/>
                    <a:gd name="T14" fmla="*/ 14 w 14"/>
                    <a:gd name="T15" fmla="*/ 15 h 15"/>
                    <a:gd name="T16" fmla="*/ 14 w 14"/>
                    <a:gd name="T17" fmla="*/ 5 h 15"/>
                    <a:gd name="T18" fmla="*/ 6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6" y="15"/>
                      </a:move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6" y="15"/>
                      </a:lnTo>
                      <a:lnTo>
                        <a:pt x="14" y="15"/>
                      </a:lnTo>
                      <a:lnTo>
                        <a:pt x="14" y="5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59" name="Rectangle 586"/>
                <p:cNvSpPr>
                  <a:spLocks noChangeArrowheads="1"/>
                </p:cNvSpPr>
                <p:nvPr/>
              </p:nvSpPr>
              <p:spPr bwMode="auto">
                <a:xfrm>
                  <a:off x="1600" y="1424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60" name="Freeform 587"/>
                <p:cNvSpPr>
                  <a:spLocks/>
                </p:cNvSpPr>
                <p:nvPr/>
              </p:nvSpPr>
              <p:spPr bwMode="auto">
                <a:xfrm>
                  <a:off x="1587" y="1424"/>
                  <a:ext cx="13" cy="15"/>
                </a:xfrm>
                <a:custGeom>
                  <a:avLst/>
                  <a:gdLst>
                    <a:gd name="T0" fmla="*/ 13 w 13"/>
                    <a:gd name="T1" fmla="*/ 5 h 15"/>
                    <a:gd name="T2" fmla="*/ 5 w 13"/>
                    <a:gd name="T3" fmla="*/ 15 h 15"/>
                    <a:gd name="T4" fmla="*/ 13 w 13"/>
                    <a:gd name="T5" fmla="*/ 15 h 15"/>
                    <a:gd name="T6" fmla="*/ 13 w 13"/>
                    <a:gd name="T7" fmla="*/ 0 h 15"/>
                    <a:gd name="T8" fmla="*/ 5 w 13"/>
                    <a:gd name="T9" fmla="*/ 0 h 15"/>
                    <a:gd name="T10" fmla="*/ 0 w 13"/>
                    <a:gd name="T11" fmla="*/ 5 h 15"/>
                    <a:gd name="T12" fmla="*/ 5 w 13"/>
                    <a:gd name="T13" fmla="*/ 0 h 15"/>
                    <a:gd name="T14" fmla="*/ 0 w 13"/>
                    <a:gd name="T15" fmla="*/ 0 h 15"/>
                    <a:gd name="T16" fmla="*/ 0 w 13"/>
                    <a:gd name="T17" fmla="*/ 5 h 15"/>
                    <a:gd name="T18" fmla="*/ 13 w 13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13" y="5"/>
                      </a:moveTo>
                      <a:lnTo>
                        <a:pt x="5" y="15"/>
                      </a:lnTo>
                      <a:lnTo>
                        <a:pt x="13" y="15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61" name="Rectangle 588"/>
                <p:cNvSpPr>
                  <a:spLocks noChangeArrowheads="1"/>
                </p:cNvSpPr>
                <p:nvPr/>
              </p:nvSpPr>
              <p:spPr bwMode="auto">
                <a:xfrm>
                  <a:off x="1587" y="1429"/>
                  <a:ext cx="15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62" name="Rectangle 589"/>
                <p:cNvSpPr>
                  <a:spLocks noChangeArrowheads="1"/>
                </p:cNvSpPr>
                <p:nvPr/>
              </p:nvSpPr>
              <p:spPr bwMode="auto">
                <a:xfrm>
                  <a:off x="1587" y="1439"/>
                  <a:ext cx="15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63" name="Freeform 590"/>
                <p:cNvSpPr>
                  <a:spLocks/>
                </p:cNvSpPr>
                <p:nvPr/>
              </p:nvSpPr>
              <p:spPr bwMode="auto">
                <a:xfrm>
                  <a:off x="1587" y="1444"/>
                  <a:ext cx="13" cy="16"/>
                </a:xfrm>
                <a:custGeom>
                  <a:avLst/>
                  <a:gdLst>
                    <a:gd name="T0" fmla="*/ 5 w 13"/>
                    <a:gd name="T1" fmla="*/ 16 h 16"/>
                    <a:gd name="T2" fmla="*/ 13 w 13"/>
                    <a:gd name="T3" fmla="*/ 8 h 16"/>
                    <a:gd name="T4" fmla="*/ 13 w 13"/>
                    <a:gd name="T5" fmla="*/ 0 h 16"/>
                    <a:gd name="T6" fmla="*/ 0 w 13"/>
                    <a:gd name="T7" fmla="*/ 0 h 16"/>
                    <a:gd name="T8" fmla="*/ 0 w 13"/>
                    <a:gd name="T9" fmla="*/ 8 h 16"/>
                    <a:gd name="T10" fmla="*/ 5 w 13"/>
                    <a:gd name="T11" fmla="*/ 0 h 16"/>
                    <a:gd name="T12" fmla="*/ 5 w 13"/>
                    <a:gd name="T13" fmla="*/ 16 h 16"/>
                    <a:gd name="T14" fmla="*/ 13 w 13"/>
                    <a:gd name="T15" fmla="*/ 16 h 16"/>
                    <a:gd name="T16" fmla="*/ 13 w 13"/>
                    <a:gd name="T17" fmla="*/ 8 h 16"/>
                    <a:gd name="T18" fmla="*/ 5 w 13"/>
                    <a:gd name="T19" fmla="*/ 1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6"/>
                    <a:gd name="T32" fmla="*/ 13 w 13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6">
                      <a:moveTo>
                        <a:pt x="5" y="16"/>
                      </a:move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16"/>
                      </a:lnTo>
                      <a:lnTo>
                        <a:pt x="13" y="16"/>
                      </a:lnTo>
                      <a:lnTo>
                        <a:pt x="13" y="8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64" name="Freeform 591"/>
                <p:cNvSpPr>
                  <a:spLocks/>
                </p:cNvSpPr>
                <p:nvPr/>
              </p:nvSpPr>
              <p:spPr bwMode="auto">
                <a:xfrm>
                  <a:off x="1577" y="1444"/>
                  <a:ext cx="15" cy="16"/>
                </a:xfrm>
                <a:custGeom>
                  <a:avLst/>
                  <a:gdLst>
                    <a:gd name="T0" fmla="*/ 15 w 15"/>
                    <a:gd name="T1" fmla="*/ 8 h 16"/>
                    <a:gd name="T2" fmla="*/ 10 w 15"/>
                    <a:gd name="T3" fmla="*/ 16 h 16"/>
                    <a:gd name="T4" fmla="*/ 15 w 15"/>
                    <a:gd name="T5" fmla="*/ 16 h 16"/>
                    <a:gd name="T6" fmla="*/ 15 w 15"/>
                    <a:gd name="T7" fmla="*/ 0 h 16"/>
                    <a:gd name="T8" fmla="*/ 10 w 15"/>
                    <a:gd name="T9" fmla="*/ 0 h 16"/>
                    <a:gd name="T10" fmla="*/ 0 w 15"/>
                    <a:gd name="T11" fmla="*/ 8 h 16"/>
                    <a:gd name="T12" fmla="*/ 10 w 15"/>
                    <a:gd name="T13" fmla="*/ 0 h 16"/>
                    <a:gd name="T14" fmla="*/ 0 w 15"/>
                    <a:gd name="T15" fmla="*/ 0 h 16"/>
                    <a:gd name="T16" fmla="*/ 0 w 15"/>
                    <a:gd name="T17" fmla="*/ 8 h 16"/>
                    <a:gd name="T18" fmla="*/ 15 w 15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6"/>
                    <a:gd name="T32" fmla="*/ 15 w 1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6">
                      <a:moveTo>
                        <a:pt x="15" y="8"/>
                      </a:moveTo>
                      <a:lnTo>
                        <a:pt x="10" y="16"/>
                      </a:lnTo>
                      <a:lnTo>
                        <a:pt x="15" y="16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65" name="Rectangle 592"/>
                <p:cNvSpPr>
                  <a:spLocks noChangeArrowheads="1"/>
                </p:cNvSpPr>
                <p:nvPr/>
              </p:nvSpPr>
              <p:spPr bwMode="auto">
                <a:xfrm>
                  <a:off x="1577" y="1452"/>
                  <a:ext cx="17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66" name="Freeform 593"/>
                <p:cNvSpPr>
                  <a:spLocks/>
                </p:cNvSpPr>
                <p:nvPr/>
              </p:nvSpPr>
              <p:spPr bwMode="auto">
                <a:xfrm>
                  <a:off x="1577" y="1458"/>
                  <a:ext cx="15" cy="17"/>
                </a:xfrm>
                <a:custGeom>
                  <a:avLst/>
                  <a:gdLst>
                    <a:gd name="T0" fmla="*/ 10 w 15"/>
                    <a:gd name="T1" fmla="*/ 17 h 17"/>
                    <a:gd name="T2" fmla="*/ 15 w 15"/>
                    <a:gd name="T3" fmla="*/ 8 h 17"/>
                    <a:gd name="T4" fmla="*/ 15 w 15"/>
                    <a:gd name="T5" fmla="*/ 2 h 17"/>
                    <a:gd name="T6" fmla="*/ 0 w 15"/>
                    <a:gd name="T7" fmla="*/ 2 h 17"/>
                    <a:gd name="T8" fmla="*/ 0 w 15"/>
                    <a:gd name="T9" fmla="*/ 8 h 17"/>
                    <a:gd name="T10" fmla="*/ 10 w 15"/>
                    <a:gd name="T11" fmla="*/ 0 h 17"/>
                    <a:gd name="T12" fmla="*/ 10 w 15"/>
                    <a:gd name="T13" fmla="*/ 17 h 17"/>
                    <a:gd name="T14" fmla="*/ 15 w 15"/>
                    <a:gd name="T15" fmla="*/ 17 h 17"/>
                    <a:gd name="T16" fmla="*/ 15 w 15"/>
                    <a:gd name="T17" fmla="*/ 8 h 17"/>
                    <a:gd name="T18" fmla="*/ 10 w 15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10" y="17"/>
                      </a:moveTo>
                      <a:lnTo>
                        <a:pt x="15" y="8"/>
                      </a:lnTo>
                      <a:lnTo>
                        <a:pt x="15" y="2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10" y="17"/>
                      </a:lnTo>
                      <a:lnTo>
                        <a:pt x="15" y="17"/>
                      </a:lnTo>
                      <a:lnTo>
                        <a:pt x="15" y="8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67" name="Rectangle 594"/>
                <p:cNvSpPr>
                  <a:spLocks noChangeArrowheads="1"/>
                </p:cNvSpPr>
                <p:nvPr/>
              </p:nvSpPr>
              <p:spPr bwMode="auto">
                <a:xfrm>
                  <a:off x="1581" y="145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68" name="Freeform 595"/>
                <p:cNvSpPr>
                  <a:spLocks/>
                </p:cNvSpPr>
                <p:nvPr/>
              </p:nvSpPr>
              <p:spPr bwMode="auto">
                <a:xfrm>
                  <a:off x="1567" y="1458"/>
                  <a:ext cx="13" cy="17"/>
                </a:xfrm>
                <a:custGeom>
                  <a:avLst/>
                  <a:gdLst>
                    <a:gd name="T0" fmla="*/ 13 w 13"/>
                    <a:gd name="T1" fmla="*/ 8 h 17"/>
                    <a:gd name="T2" fmla="*/ 5 w 13"/>
                    <a:gd name="T3" fmla="*/ 17 h 17"/>
                    <a:gd name="T4" fmla="*/ 13 w 13"/>
                    <a:gd name="T5" fmla="*/ 17 h 17"/>
                    <a:gd name="T6" fmla="*/ 13 w 13"/>
                    <a:gd name="T7" fmla="*/ 0 h 17"/>
                    <a:gd name="T8" fmla="*/ 5 w 13"/>
                    <a:gd name="T9" fmla="*/ 0 h 17"/>
                    <a:gd name="T10" fmla="*/ 0 w 13"/>
                    <a:gd name="T11" fmla="*/ 8 h 17"/>
                    <a:gd name="T12" fmla="*/ 5 w 13"/>
                    <a:gd name="T13" fmla="*/ 0 h 17"/>
                    <a:gd name="T14" fmla="*/ 0 w 13"/>
                    <a:gd name="T15" fmla="*/ 0 h 17"/>
                    <a:gd name="T16" fmla="*/ 0 w 13"/>
                    <a:gd name="T17" fmla="*/ 8 h 17"/>
                    <a:gd name="T18" fmla="*/ 13 w 13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7"/>
                    <a:gd name="T32" fmla="*/ 13 w 13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7">
                      <a:moveTo>
                        <a:pt x="13" y="8"/>
                      </a:moveTo>
                      <a:lnTo>
                        <a:pt x="5" y="17"/>
                      </a:lnTo>
                      <a:lnTo>
                        <a:pt x="13" y="17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69" name="Freeform 596"/>
                <p:cNvSpPr>
                  <a:spLocks/>
                </p:cNvSpPr>
                <p:nvPr/>
              </p:nvSpPr>
              <p:spPr bwMode="auto">
                <a:xfrm>
                  <a:off x="1567" y="1466"/>
                  <a:ext cx="13" cy="15"/>
                </a:xfrm>
                <a:custGeom>
                  <a:avLst/>
                  <a:gdLst>
                    <a:gd name="T0" fmla="*/ 10 w 13"/>
                    <a:gd name="T1" fmla="*/ 15 h 15"/>
                    <a:gd name="T2" fmla="*/ 13 w 13"/>
                    <a:gd name="T3" fmla="*/ 9 h 15"/>
                    <a:gd name="T4" fmla="*/ 13 w 13"/>
                    <a:gd name="T5" fmla="*/ 0 h 15"/>
                    <a:gd name="T6" fmla="*/ 0 w 13"/>
                    <a:gd name="T7" fmla="*/ 0 h 15"/>
                    <a:gd name="T8" fmla="*/ 0 w 13"/>
                    <a:gd name="T9" fmla="*/ 9 h 15"/>
                    <a:gd name="T10" fmla="*/ 0 w 13"/>
                    <a:gd name="T11" fmla="*/ 0 h 15"/>
                    <a:gd name="T12" fmla="*/ 10 w 13"/>
                    <a:gd name="T13" fmla="*/ 15 h 15"/>
                    <a:gd name="T14" fmla="*/ 13 w 13"/>
                    <a:gd name="T15" fmla="*/ 9 h 15"/>
                    <a:gd name="T16" fmla="*/ 10 w 13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10" y="15"/>
                      </a:move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0" y="15"/>
                      </a:lnTo>
                      <a:lnTo>
                        <a:pt x="13" y="9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70" name="Freeform 597"/>
                <p:cNvSpPr>
                  <a:spLocks/>
                </p:cNvSpPr>
                <p:nvPr/>
              </p:nvSpPr>
              <p:spPr bwMode="auto">
                <a:xfrm>
                  <a:off x="1561" y="1466"/>
                  <a:ext cx="16" cy="20"/>
                </a:xfrm>
                <a:custGeom>
                  <a:avLst/>
                  <a:gdLst>
                    <a:gd name="T0" fmla="*/ 6 w 16"/>
                    <a:gd name="T1" fmla="*/ 20 h 20"/>
                    <a:gd name="T2" fmla="*/ 11 w 16"/>
                    <a:gd name="T3" fmla="*/ 17 h 20"/>
                    <a:gd name="T4" fmla="*/ 16 w 16"/>
                    <a:gd name="T5" fmla="*/ 15 h 20"/>
                    <a:gd name="T6" fmla="*/ 6 w 16"/>
                    <a:gd name="T7" fmla="*/ 0 h 20"/>
                    <a:gd name="T8" fmla="*/ 0 w 16"/>
                    <a:gd name="T9" fmla="*/ 9 h 20"/>
                    <a:gd name="T10" fmla="*/ 6 w 16"/>
                    <a:gd name="T11" fmla="*/ 6 h 20"/>
                    <a:gd name="T12" fmla="*/ 6 w 16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20"/>
                    <a:gd name="T23" fmla="*/ 16 w 16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20">
                      <a:moveTo>
                        <a:pt x="6" y="20"/>
                      </a:moveTo>
                      <a:lnTo>
                        <a:pt x="11" y="17"/>
                      </a:lnTo>
                      <a:lnTo>
                        <a:pt x="16" y="15"/>
                      </a:lnTo>
                      <a:lnTo>
                        <a:pt x="6" y="0"/>
                      </a:lnTo>
                      <a:lnTo>
                        <a:pt x="0" y="9"/>
                      </a:lnTo>
                      <a:lnTo>
                        <a:pt x="6" y="6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71" name="Freeform 598"/>
                <p:cNvSpPr>
                  <a:spLocks/>
                </p:cNvSpPr>
                <p:nvPr/>
              </p:nvSpPr>
              <p:spPr bwMode="auto">
                <a:xfrm>
                  <a:off x="1553" y="1472"/>
                  <a:ext cx="14" cy="14"/>
                </a:xfrm>
                <a:custGeom>
                  <a:avLst/>
                  <a:gdLst>
                    <a:gd name="T0" fmla="*/ 14 w 14"/>
                    <a:gd name="T1" fmla="*/ 9 h 14"/>
                    <a:gd name="T2" fmla="*/ 5 w 14"/>
                    <a:gd name="T3" fmla="*/ 14 h 14"/>
                    <a:gd name="T4" fmla="*/ 14 w 14"/>
                    <a:gd name="T5" fmla="*/ 14 h 14"/>
                    <a:gd name="T6" fmla="*/ 14 w 14"/>
                    <a:gd name="T7" fmla="*/ 0 h 14"/>
                    <a:gd name="T8" fmla="*/ 5 w 14"/>
                    <a:gd name="T9" fmla="*/ 0 h 14"/>
                    <a:gd name="T10" fmla="*/ 0 w 14"/>
                    <a:gd name="T11" fmla="*/ 9 h 14"/>
                    <a:gd name="T12" fmla="*/ 5 w 14"/>
                    <a:gd name="T13" fmla="*/ 0 h 14"/>
                    <a:gd name="T14" fmla="*/ 0 w 14"/>
                    <a:gd name="T15" fmla="*/ 0 h 14"/>
                    <a:gd name="T16" fmla="*/ 0 w 14"/>
                    <a:gd name="T17" fmla="*/ 9 h 14"/>
                    <a:gd name="T18" fmla="*/ 14 w 14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14" y="9"/>
                      </a:moveTo>
                      <a:lnTo>
                        <a:pt x="5" y="14"/>
                      </a:lnTo>
                      <a:lnTo>
                        <a:pt x="14" y="14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72" name="Rectangle 599"/>
                <p:cNvSpPr>
                  <a:spLocks noChangeArrowheads="1"/>
                </p:cNvSpPr>
                <p:nvPr/>
              </p:nvSpPr>
              <p:spPr bwMode="auto">
                <a:xfrm>
                  <a:off x="1553" y="1481"/>
                  <a:ext cx="15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73" name="Freeform 600"/>
                <p:cNvSpPr>
                  <a:spLocks/>
                </p:cNvSpPr>
                <p:nvPr/>
              </p:nvSpPr>
              <p:spPr bwMode="auto">
                <a:xfrm>
                  <a:off x="1553" y="1486"/>
                  <a:ext cx="14" cy="14"/>
                </a:xfrm>
                <a:custGeom>
                  <a:avLst/>
                  <a:gdLst>
                    <a:gd name="T0" fmla="*/ 5 w 14"/>
                    <a:gd name="T1" fmla="*/ 14 h 14"/>
                    <a:gd name="T2" fmla="*/ 14 w 14"/>
                    <a:gd name="T3" fmla="*/ 8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8 h 14"/>
                    <a:gd name="T10" fmla="*/ 5 w 14"/>
                    <a:gd name="T11" fmla="*/ 0 h 14"/>
                    <a:gd name="T12" fmla="*/ 5 w 14"/>
                    <a:gd name="T13" fmla="*/ 14 h 14"/>
                    <a:gd name="T14" fmla="*/ 14 w 14"/>
                    <a:gd name="T15" fmla="*/ 14 h 14"/>
                    <a:gd name="T16" fmla="*/ 14 w 14"/>
                    <a:gd name="T17" fmla="*/ 8 h 14"/>
                    <a:gd name="T18" fmla="*/ 5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5" y="14"/>
                      </a:move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14"/>
                      </a:lnTo>
                      <a:lnTo>
                        <a:pt x="14" y="14"/>
                      </a:lnTo>
                      <a:lnTo>
                        <a:pt x="14" y="8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74" name="Freeform 601"/>
                <p:cNvSpPr>
                  <a:spLocks/>
                </p:cNvSpPr>
                <p:nvPr/>
              </p:nvSpPr>
              <p:spPr bwMode="auto">
                <a:xfrm>
                  <a:off x="1538" y="1486"/>
                  <a:ext cx="20" cy="14"/>
                </a:xfrm>
                <a:custGeom>
                  <a:avLst/>
                  <a:gdLst>
                    <a:gd name="T0" fmla="*/ 15 w 20"/>
                    <a:gd name="T1" fmla="*/ 8 h 14"/>
                    <a:gd name="T2" fmla="*/ 5 w 20"/>
                    <a:gd name="T3" fmla="*/ 14 h 14"/>
                    <a:gd name="T4" fmla="*/ 20 w 20"/>
                    <a:gd name="T5" fmla="*/ 14 h 14"/>
                    <a:gd name="T6" fmla="*/ 20 w 20"/>
                    <a:gd name="T7" fmla="*/ 0 h 14"/>
                    <a:gd name="T8" fmla="*/ 5 w 20"/>
                    <a:gd name="T9" fmla="*/ 0 h 14"/>
                    <a:gd name="T10" fmla="*/ 0 w 20"/>
                    <a:gd name="T11" fmla="*/ 8 h 14"/>
                    <a:gd name="T12" fmla="*/ 5 w 20"/>
                    <a:gd name="T13" fmla="*/ 0 h 14"/>
                    <a:gd name="T14" fmla="*/ 0 w 20"/>
                    <a:gd name="T15" fmla="*/ 0 h 14"/>
                    <a:gd name="T16" fmla="*/ 0 w 20"/>
                    <a:gd name="T17" fmla="*/ 8 h 14"/>
                    <a:gd name="T18" fmla="*/ 15 w 20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4"/>
                    <a:gd name="T32" fmla="*/ 20 w 20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4">
                      <a:moveTo>
                        <a:pt x="15" y="8"/>
                      </a:moveTo>
                      <a:lnTo>
                        <a:pt x="5" y="14"/>
                      </a:lnTo>
                      <a:lnTo>
                        <a:pt x="20" y="14"/>
                      </a:lnTo>
                      <a:lnTo>
                        <a:pt x="20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75" name="Freeform 602"/>
                <p:cNvSpPr>
                  <a:spLocks/>
                </p:cNvSpPr>
                <p:nvPr/>
              </p:nvSpPr>
              <p:spPr bwMode="auto">
                <a:xfrm>
                  <a:off x="1538" y="1494"/>
                  <a:ext cx="15" cy="15"/>
                </a:xfrm>
                <a:custGeom>
                  <a:avLst/>
                  <a:gdLst>
                    <a:gd name="T0" fmla="*/ 5 w 15"/>
                    <a:gd name="T1" fmla="*/ 15 h 15"/>
                    <a:gd name="T2" fmla="*/ 15 w 15"/>
                    <a:gd name="T3" fmla="*/ 6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6 h 15"/>
                    <a:gd name="T10" fmla="*/ 5 w 15"/>
                    <a:gd name="T11" fmla="*/ 0 h 15"/>
                    <a:gd name="T12" fmla="*/ 5 w 15"/>
                    <a:gd name="T13" fmla="*/ 15 h 15"/>
                    <a:gd name="T14" fmla="*/ 15 w 15"/>
                    <a:gd name="T15" fmla="*/ 15 h 15"/>
                    <a:gd name="T16" fmla="*/ 15 w 15"/>
                    <a:gd name="T17" fmla="*/ 6 h 15"/>
                    <a:gd name="T18" fmla="*/ 5 w 15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5" y="15"/>
                      </a:move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5" y="15"/>
                      </a:lnTo>
                      <a:lnTo>
                        <a:pt x="15" y="15"/>
                      </a:lnTo>
                      <a:lnTo>
                        <a:pt x="15" y="6"/>
                      </a:lnTo>
                      <a:lnTo>
                        <a:pt x="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76" name="Rectangle 603"/>
                <p:cNvSpPr>
                  <a:spLocks noChangeArrowheads="1"/>
                </p:cNvSpPr>
                <p:nvPr/>
              </p:nvSpPr>
              <p:spPr bwMode="auto">
                <a:xfrm>
                  <a:off x="1538" y="1494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77" name="Freeform 604"/>
                <p:cNvSpPr>
                  <a:spLocks/>
                </p:cNvSpPr>
                <p:nvPr/>
              </p:nvSpPr>
              <p:spPr bwMode="auto">
                <a:xfrm>
                  <a:off x="1522" y="1494"/>
                  <a:ext cx="16" cy="15"/>
                </a:xfrm>
                <a:custGeom>
                  <a:avLst/>
                  <a:gdLst>
                    <a:gd name="T0" fmla="*/ 16 w 16"/>
                    <a:gd name="T1" fmla="*/ 6 h 15"/>
                    <a:gd name="T2" fmla="*/ 11 w 16"/>
                    <a:gd name="T3" fmla="*/ 15 h 15"/>
                    <a:gd name="T4" fmla="*/ 16 w 16"/>
                    <a:gd name="T5" fmla="*/ 15 h 15"/>
                    <a:gd name="T6" fmla="*/ 16 w 16"/>
                    <a:gd name="T7" fmla="*/ 0 h 15"/>
                    <a:gd name="T8" fmla="*/ 11 w 16"/>
                    <a:gd name="T9" fmla="*/ 0 h 15"/>
                    <a:gd name="T10" fmla="*/ 0 w 16"/>
                    <a:gd name="T11" fmla="*/ 6 h 15"/>
                    <a:gd name="T12" fmla="*/ 11 w 16"/>
                    <a:gd name="T13" fmla="*/ 0 h 15"/>
                    <a:gd name="T14" fmla="*/ 0 w 16"/>
                    <a:gd name="T15" fmla="*/ 0 h 15"/>
                    <a:gd name="T16" fmla="*/ 0 w 16"/>
                    <a:gd name="T17" fmla="*/ 6 h 15"/>
                    <a:gd name="T18" fmla="*/ 16 w 16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16" y="6"/>
                      </a:moveTo>
                      <a:lnTo>
                        <a:pt x="11" y="15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78" name="Rectangle 605"/>
                <p:cNvSpPr>
                  <a:spLocks noChangeArrowheads="1"/>
                </p:cNvSpPr>
                <p:nvPr/>
              </p:nvSpPr>
              <p:spPr bwMode="auto">
                <a:xfrm>
                  <a:off x="1522" y="1500"/>
                  <a:ext cx="17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79" name="Freeform 606"/>
                <p:cNvSpPr>
                  <a:spLocks/>
                </p:cNvSpPr>
                <p:nvPr/>
              </p:nvSpPr>
              <p:spPr bwMode="auto">
                <a:xfrm>
                  <a:off x="1522" y="1506"/>
                  <a:ext cx="16" cy="14"/>
                </a:xfrm>
                <a:custGeom>
                  <a:avLst/>
                  <a:gdLst>
                    <a:gd name="T0" fmla="*/ 11 w 16"/>
                    <a:gd name="T1" fmla="*/ 14 h 14"/>
                    <a:gd name="T2" fmla="*/ 16 w 16"/>
                    <a:gd name="T3" fmla="*/ 9 h 14"/>
                    <a:gd name="T4" fmla="*/ 16 w 16"/>
                    <a:gd name="T5" fmla="*/ 0 h 14"/>
                    <a:gd name="T6" fmla="*/ 0 w 16"/>
                    <a:gd name="T7" fmla="*/ 0 h 14"/>
                    <a:gd name="T8" fmla="*/ 0 w 16"/>
                    <a:gd name="T9" fmla="*/ 9 h 14"/>
                    <a:gd name="T10" fmla="*/ 11 w 16"/>
                    <a:gd name="T11" fmla="*/ 0 h 14"/>
                    <a:gd name="T12" fmla="*/ 11 w 16"/>
                    <a:gd name="T13" fmla="*/ 14 h 14"/>
                    <a:gd name="T14" fmla="*/ 16 w 16"/>
                    <a:gd name="T15" fmla="*/ 14 h 14"/>
                    <a:gd name="T16" fmla="*/ 16 w 16"/>
                    <a:gd name="T17" fmla="*/ 9 h 14"/>
                    <a:gd name="T18" fmla="*/ 11 w 16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11" y="14"/>
                      </a:moveTo>
                      <a:lnTo>
                        <a:pt x="16" y="9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11" y="14"/>
                      </a:lnTo>
                      <a:lnTo>
                        <a:pt x="16" y="14"/>
                      </a:lnTo>
                      <a:lnTo>
                        <a:pt x="16" y="9"/>
                      </a:lnTo>
                      <a:lnTo>
                        <a:pt x="1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80" name="Rectangle 607"/>
                <p:cNvSpPr>
                  <a:spLocks noChangeArrowheads="1"/>
                </p:cNvSpPr>
                <p:nvPr/>
              </p:nvSpPr>
              <p:spPr bwMode="auto">
                <a:xfrm>
                  <a:off x="1519" y="1506"/>
                  <a:ext cx="15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81" name="Freeform 608"/>
                <p:cNvSpPr>
                  <a:spLocks/>
                </p:cNvSpPr>
                <p:nvPr/>
              </p:nvSpPr>
              <p:spPr bwMode="auto">
                <a:xfrm>
                  <a:off x="1501" y="1506"/>
                  <a:ext cx="18" cy="14"/>
                </a:xfrm>
                <a:custGeom>
                  <a:avLst/>
                  <a:gdLst>
                    <a:gd name="T0" fmla="*/ 18 w 18"/>
                    <a:gd name="T1" fmla="*/ 9 h 14"/>
                    <a:gd name="T2" fmla="*/ 9 w 18"/>
                    <a:gd name="T3" fmla="*/ 14 h 14"/>
                    <a:gd name="T4" fmla="*/ 18 w 18"/>
                    <a:gd name="T5" fmla="*/ 14 h 14"/>
                    <a:gd name="T6" fmla="*/ 18 w 18"/>
                    <a:gd name="T7" fmla="*/ 0 h 14"/>
                    <a:gd name="T8" fmla="*/ 9 w 18"/>
                    <a:gd name="T9" fmla="*/ 0 h 14"/>
                    <a:gd name="T10" fmla="*/ 0 w 18"/>
                    <a:gd name="T11" fmla="*/ 9 h 14"/>
                    <a:gd name="T12" fmla="*/ 9 w 18"/>
                    <a:gd name="T13" fmla="*/ 0 h 14"/>
                    <a:gd name="T14" fmla="*/ 0 w 18"/>
                    <a:gd name="T15" fmla="*/ 0 h 14"/>
                    <a:gd name="T16" fmla="*/ 0 w 18"/>
                    <a:gd name="T17" fmla="*/ 9 h 14"/>
                    <a:gd name="T18" fmla="*/ 18 w 18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8" y="9"/>
                      </a:moveTo>
                      <a:lnTo>
                        <a:pt x="9" y="14"/>
                      </a:lnTo>
                      <a:lnTo>
                        <a:pt x="18" y="14"/>
                      </a:ln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82" name="Freeform 609"/>
                <p:cNvSpPr>
                  <a:spLocks/>
                </p:cNvSpPr>
                <p:nvPr/>
              </p:nvSpPr>
              <p:spPr bwMode="auto">
                <a:xfrm>
                  <a:off x="1501" y="1515"/>
                  <a:ext cx="18" cy="13"/>
                </a:xfrm>
                <a:custGeom>
                  <a:avLst/>
                  <a:gdLst>
                    <a:gd name="T0" fmla="*/ 9 w 18"/>
                    <a:gd name="T1" fmla="*/ 13 h 13"/>
                    <a:gd name="T2" fmla="*/ 18 w 18"/>
                    <a:gd name="T3" fmla="*/ 5 h 13"/>
                    <a:gd name="T4" fmla="*/ 18 w 18"/>
                    <a:gd name="T5" fmla="*/ 0 h 13"/>
                    <a:gd name="T6" fmla="*/ 0 w 18"/>
                    <a:gd name="T7" fmla="*/ 0 h 13"/>
                    <a:gd name="T8" fmla="*/ 0 w 18"/>
                    <a:gd name="T9" fmla="*/ 5 h 13"/>
                    <a:gd name="T10" fmla="*/ 9 w 18"/>
                    <a:gd name="T11" fmla="*/ 0 h 13"/>
                    <a:gd name="T12" fmla="*/ 9 w 18"/>
                    <a:gd name="T13" fmla="*/ 13 h 13"/>
                    <a:gd name="T14" fmla="*/ 18 w 18"/>
                    <a:gd name="T15" fmla="*/ 13 h 13"/>
                    <a:gd name="T16" fmla="*/ 18 w 18"/>
                    <a:gd name="T17" fmla="*/ 5 h 13"/>
                    <a:gd name="T18" fmla="*/ 9 w 18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9" y="13"/>
                      </a:moveTo>
                      <a:lnTo>
                        <a:pt x="18" y="5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9" y="13"/>
                      </a:lnTo>
                      <a:lnTo>
                        <a:pt x="18" y="13"/>
                      </a:lnTo>
                      <a:lnTo>
                        <a:pt x="18" y="5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83" name="Rectangle 610"/>
                <p:cNvSpPr>
                  <a:spLocks noChangeArrowheads="1"/>
                </p:cNvSpPr>
                <p:nvPr/>
              </p:nvSpPr>
              <p:spPr bwMode="auto">
                <a:xfrm>
                  <a:off x="1501" y="1515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84" name="Freeform 611"/>
                <p:cNvSpPr>
                  <a:spLocks/>
                </p:cNvSpPr>
                <p:nvPr/>
              </p:nvSpPr>
              <p:spPr bwMode="auto">
                <a:xfrm>
                  <a:off x="1482" y="1515"/>
                  <a:ext cx="19" cy="13"/>
                </a:xfrm>
                <a:custGeom>
                  <a:avLst/>
                  <a:gdLst>
                    <a:gd name="T0" fmla="*/ 14 w 19"/>
                    <a:gd name="T1" fmla="*/ 5 h 13"/>
                    <a:gd name="T2" fmla="*/ 9 w 19"/>
                    <a:gd name="T3" fmla="*/ 13 h 13"/>
                    <a:gd name="T4" fmla="*/ 19 w 19"/>
                    <a:gd name="T5" fmla="*/ 13 h 13"/>
                    <a:gd name="T6" fmla="*/ 19 w 19"/>
                    <a:gd name="T7" fmla="*/ 0 h 13"/>
                    <a:gd name="T8" fmla="*/ 9 w 19"/>
                    <a:gd name="T9" fmla="*/ 0 h 13"/>
                    <a:gd name="T10" fmla="*/ 0 w 19"/>
                    <a:gd name="T11" fmla="*/ 5 h 13"/>
                    <a:gd name="T12" fmla="*/ 9 w 19"/>
                    <a:gd name="T13" fmla="*/ 0 h 13"/>
                    <a:gd name="T14" fmla="*/ 0 w 19"/>
                    <a:gd name="T15" fmla="*/ 0 h 13"/>
                    <a:gd name="T16" fmla="*/ 0 w 19"/>
                    <a:gd name="T17" fmla="*/ 5 h 13"/>
                    <a:gd name="T18" fmla="*/ 14 w 19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3"/>
                    <a:gd name="T32" fmla="*/ 19 w 19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3">
                      <a:moveTo>
                        <a:pt x="14" y="5"/>
                      </a:moveTo>
                      <a:lnTo>
                        <a:pt x="9" y="13"/>
                      </a:lnTo>
                      <a:lnTo>
                        <a:pt x="19" y="13"/>
                      </a:ln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85" name="Freeform 612"/>
                <p:cNvSpPr>
                  <a:spLocks/>
                </p:cNvSpPr>
                <p:nvPr/>
              </p:nvSpPr>
              <p:spPr bwMode="auto">
                <a:xfrm>
                  <a:off x="1482" y="1520"/>
                  <a:ext cx="14" cy="14"/>
                </a:xfrm>
                <a:custGeom>
                  <a:avLst/>
                  <a:gdLst>
                    <a:gd name="T0" fmla="*/ 9 w 14"/>
                    <a:gd name="T1" fmla="*/ 14 h 14"/>
                    <a:gd name="T2" fmla="*/ 14 w 14"/>
                    <a:gd name="T3" fmla="*/ 8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8 h 14"/>
                    <a:gd name="T10" fmla="*/ 9 w 14"/>
                    <a:gd name="T11" fmla="*/ 0 h 14"/>
                    <a:gd name="T12" fmla="*/ 9 w 14"/>
                    <a:gd name="T13" fmla="*/ 14 h 14"/>
                    <a:gd name="T14" fmla="*/ 14 w 14"/>
                    <a:gd name="T15" fmla="*/ 14 h 14"/>
                    <a:gd name="T16" fmla="*/ 14 w 14"/>
                    <a:gd name="T17" fmla="*/ 8 h 14"/>
                    <a:gd name="T18" fmla="*/ 9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9" y="14"/>
                      </a:move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4" y="8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86" name="Rectangle 613"/>
                <p:cNvSpPr>
                  <a:spLocks noChangeArrowheads="1"/>
                </p:cNvSpPr>
                <p:nvPr/>
              </p:nvSpPr>
              <p:spPr bwMode="auto">
                <a:xfrm>
                  <a:off x="1482" y="1520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87" name="Freeform 614"/>
                <p:cNvSpPr>
                  <a:spLocks/>
                </p:cNvSpPr>
                <p:nvPr/>
              </p:nvSpPr>
              <p:spPr bwMode="auto">
                <a:xfrm>
                  <a:off x="1476" y="1520"/>
                  <a:ext cx="6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4 h 14"/>
                    <a:gd name="T4" fmla="*/ 6 w 6"/>
                    <a:gd name="T5" fmla="*/ 14 h 14"/>
                    <a:gd name="T6" fmla="*/ 6 w 6"/>
                    <a:gd name="T7" fmla="*/ 0 h 14"/>
                    <a:gd name="T8" fmla="*/ 0 w 6"/>
                    <a:gd name="T9" fmla="*/ 0 h 14"/>
                    <a:gd name="T10" fmla="*/ 0 w 6"/>
                    <a:gd name="T11" fmla="*/ 14 h 14"/>
                    <a:gd name="T12" fmla="*/ 0 w 6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4"/>
                    <a:gd name="T23" fmla="*/ 6 w 6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4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88" name="Freeform 615"/>
                <p:cNvSpPr>
                  <a:spLocks/>
                </p:cNvSpPr>
                <p:nvPr/>
              </p:nvSpPr>
              <p:spPr bwMode="auto">
                <a:xfrm>
                  <a:off x="1476" y="1520"/>
                  <a:ext cx="15" cy="14"/>
                </a:xfrm>
                <a:custGeom>
                  <a:avLst/>
                  <a:gdLst>
                    <a:gd name="T0" fmla="*/ 15 w 15"/>
                    <a:gd name="T1" fmla="*/ 8 h 14"/>
                    <a:gd name="T2" fmla="*/ 6 w 15"/>
                    <a:gd name="T3" fmla="*/ 0 h 14"/>
                    <a:gd name="T4" fmla="*/ 0 w 15"/>
                    <a:gd name="T5" fmla="*/ 0 h 14"/>
                    <a:gd name="T6" fmla="*/ 0 w 15"/>
                    <a:gd name="T7" fmla="*/ 14 h 14"/>
                    <a:gd name="T8" fmla="*/ 6 w 15"/>
                    <a:gd name="T9" fmla="*/ 14 h 14"/>
                    <a:gd name="T10" fmla="*/ 0 w 15"/>
                    <a:gd name="T11" fmla="*/ 8 h 14"/>
                    <a:gd name="T12" fmla="*/ 15 w 15"/>
                    <a:gd name="T13" fmla="*/ 8 h 14"/>
                    <a:gd name="T14" fmla="*/ 15 w 15"/>
                    <a:gd name="T15" fmla="*/ 0 h 14"/>
                    <a:gd name="T16" fmla="*/ 6 w 15"/>
                    <a:gd name="T17" fmla="*/ 0 h 14"/>
                    <a:gd name="T18" fmla="*/ 15 w 15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5" y="8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89" name="Freeform 616"/>
                <p:cNvSpPr>
                  <a:spLocks/>
                </p:cNvSpPr>
                <p:nvPr/>
              </p:nvSpPr>
              <p:spPr bwMode="auto">
                <a:xfrm>
                  <a:off x="1476" y="1528"/>
                  <a:ext cx="15" cy="15"/>
                </a:xfrm>
                <a:custGeom>
                  <a:avLst/>
                  <a:gdLst>
                    <a:gd name="T0" fmla="*/ 6 w 15"/>
                    <a:gd name="T1" fmla="*/ 15 h 15"/>
                    <a:gd name="T2" fmla="*/ 15 w 15"/>
                    <a:gd name="T3" fmla="*/ 6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6 h 15"/>
                    <a:gd name="T10" fmla="*/ 6 w 15"/>
                    <a:gd name="T11" fmla="*/ 0 h 15"/>
                    <a:gd name="T12" fmla="*/ 6 w 15"/>
                    <a:gd name="T13" fmla="*/ 15 h 15"/>
                    <a:gd name="T14" fmla="*/ 15 w 15"/>
                    <a:gd name="T15" fmla="*/ 15 h 15"/>
                    <a:gd name="T16" fmla="*/ 15 w 15"/>
                    <a:gd name="T17" fmla="*/ 6 h 15"/>
                    <a:gd name="T18" fmla="*/ 6 w 15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6" y="15"/>
                      </a:move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15"/>
                      </a:lnTo>
                      <a:lnTo>
                        <a:pt x="15" y="15"/>
                      </a:lnTo>
                      <a:lnTo>
                        <a:pt x="15" y="6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90" name="Rectangle 617"/>
                <p:cNvSpPr>
                  <a:spLocks noChangeArrowheads="1"/>
                </p:cNvSpPr>
                <p:nvPr/>
              </p:nvSpPr>
              <p:spPr bwMode="auto">
                <a:xfrm>
                  <a:off x="1476" y="1528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91" name="Rectangle 618"/>
                <p:cNvSpPr>
                  <a:spLocks noChangeArrowheads="1"/>
                </p:cNvSpPr>
                <p:nvPr/>
              </p:nvSpPr>
              <p:spPr bwMode="auto">
                <a:xfrm>
                  <a:off x="1467" y="1528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92" name="Rectangle 619"/>
                <p:cNvSpPr>
                  <a:spLocks noChangeArrowheads="1"/>
                </p:cNvSpPr>
                <p:nvPr/>
              </p:nvSpPr>
              <p:spPr bwMode="auto">
                <a:xfrm>
                  <a:off x="1462" y="1528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93" name="Rectangle 620"/>
                <p:cNvSpPr>
                  <a:spLocks noChangeArrowheads="1"/>
                </p:cNvSpPr>
                <p:nvPr/>
              </p:nvSpPr>
              <p:spPr bwMode="auto">
                <a:xfrm>
                  <a:off x="1455" y="1528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94" name="Freeform 621"/>
                <p:cNvSpPr>
                  <a:spLocks/>
                </p:cNvSpPr>
                <p:nvPr/>
              </p:nvSpPr>
              <p:spPr bwMode="auto">
                <a:xfrm>
                  <a:off x="1442" y="1528"/>
                  <a:ext cx="13" cy="15"/>
                </a:xfrm>
                <a:custGeom>
                  <a:avLst/>
                  <a:gdLst>
                    <a:gd name="T0" fmla="*/ 13 w 13"/>
                    <a:gd name="T1" fmla="*/ 6 h 15"/>
                    <a:gd name="T2" fmla="*/ 5 w 13"/>
                    <a:gd name="T3" fmla="*/ 15 h 15"/>
                    <a:gd name="T4" fmla="*/ 13 w 13"/>
                    <a:gd name="T5" fmla="*/ 15 h 15"/>
                    <a:gd name="T6" fmla="*/ 13 w 13"/>
                    <a:gd name="T7" fmla="*/ 0 h 15"/>
                    <a:gd name="T8" fmla="*/ 5 w 13"/>
                    <a:gd name="T9" fmla="*/ 0 h 15"/>
                    <a:gd name="T10" fmla="*/ 0 w 13"/>
                    <a:gd name="T11" fmla="*/ 6 h 15"/>
                    <a:gd name="T12" fmla="*/ 5 w 13"/>
                    <a:gd name="T13" fmla="*/ 0 h 15"/>
                    <a:gd name="T14" fmla="*/ 0 w 13"/>
                    <a:gd name="T15" fmla="*/ 0 h 15"/>
                    <a:gd name="T16" fmla="*/ 0 w 13"/>
                    <a:gd name="T17" fmla="*/ 6 h 15"/>
                    <a:gd name="T18" fmla="*/ 13 w 13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13" y="6"/>
                      </a:moveTo>
                      <a:lnTo>
                        <a:pt x="5" y="15"/>
                      </a:lnTo>
                      <a:lnTo>
                        <a:pt x="13" y="15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95" name="Freeform 622"/>
                <p:cNvSpPr>
                  <a:spLocks/>
                </p:cNvSpPr>
                <p:nvPr/>
              </p:nvSpPr>
              <p:spPr bwMode="auto">
                <a:xfrm>
                  <a:off x="1442" y="1534"/>
                  <a:ext cx="13" cy="14"/>
                </a:xfrm>
                <a:custGeom>
                  <a:avLst/>
                  <a:gdLst>
                    <a:gd name="T0" fmla="*/ 5 w 13"/>
                    <a:gd name="T1" fmla="*/ 14 h 14"/>
                    <a:gd name="T2" fmla="*/ 13 w 13"/>
                    <a:gd name="T3" fmla="*/ 9 h 14"/>
                    <a:gd name="T4" fmla="*/ 13 w 13"/>
                    <a:gd name="T5" fmla="*/ 0 h 14"/>
                    <a:gd name="T6" fmla="*/ 0 w 13"/>
                    <a:gd name="T7" fmla="*/ 0 h 14"/>
                    <a:gd name="T8" fmla="*/ 0 w 13"/>
                    <a:gd name="T9" fmla="*/ 9 h 14"/>
                    <a:gd name="T10" fmla="*/ 5 w 13"/>
                    <a:gd name="T11" fmla="*/ 0 h 14"/>
                    <a:gd name="T12" fmla="*/ 5 w 13"/>
                    <a:gd name="T13" fmla="*/ 14 h 14"/>
                    <a:gd name="T14" fmla="*/ 13 w 13"/>
                    <a:gd name="T15" fmla="*/ 14 h 14"/>
                    <a:gd name="T16" fmla="*/ 13 w 13"/>
                    <a:gd name="T17" fmla="*/ 9 h 14"/>
                    <a:gd name="T18" fmla="*/ 5 w 13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5" y="14"/>
                      </a:move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5" y="14"/>
                      </a:lnTo>
                      <a:lnTo>
                        <a:pt x="13" y="14"/>
                      </a:lnTo>
                      <a:lnTo>
                        <a:pt x="13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96" name="Rectangle 623"/>
                <p:cNvSpPr>
                  <a:spLocks noChangeArrowheads="1"/>
                </p:cNvSpPr>
                <p:nvPr/>
              </p:nvSpPr>
              <p:spPr bwMode="auto">
                <a:xfrm>
                  <a:off x="1442" y="1534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97" name="Rectangle 624"/>
                <p:cNvSpPr>
                  <a:spLocks noChangeArrowheads="1"/>
                </p:cNvSpPr>
                <p:nvPr/>
              </p:nvSpPr>
              <p:spPr bwMode="auto">
                <a:xfrm>
                  <a:off x="1434" y="1534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98" name="Rectangle 625"/>
                <p:cNvSpPr>
                  <a:spLocks noChangeArrowheads="1"/>
                </p:cNvSpPr>
                <p:nvPr/>
              </p:nvSpPr>
              <p:spPr bwMode="auto">
                <a:xfrm>
                  <a:off x="1428" y="1534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99" name="Rectangle 626"/>
                <p:cNvSpPr>
                  <a:spLocks noChangeArrowheads="1"/>
                </p:cNvSpPr>
                <p:nvPr/>
              </p:nvSpPr>
              <p:spPr bwMode="auto">
                <a:xfrm>
                  <a:off x="1419" y="1534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0" name="Rectangle 627"/>
                <p:cNvSpPr>
                  <a:spLocks noChangeArrowheads="1"/>
                </p:cNvSpPr>
                <p:nvPr/>
              </p:nvSpPr>
              <p:spPr bwMode="auto">
                <a:xfrm>
                  <a:off x="1408" y="1534"/>
                  <a:ext cx="12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1" name="Freeform 628"/>
                <p:cNvSpPr>
                  <a:spLocks/>
                </p:cNvSpPr>
                <p:nvPr/>
              </p:nvSpPr>
              <p:spPr bwMode="auto">
                <a:xfrm>
                  <a:off x="1390" y="1534"/>
                  <a:ext cx="18" cy="14"/>
                </a:xfrm>
                <a:custGeom>
                  <a:avLst/>
                  <a:gdLst>
                    <a:gd name="T0" fmla="*/ 18 w 18"/>
                    <a:gd name="T1" fmla="*/ 9 h 14"/>
                    <a:gd name="T2" fmla="*/ 10 w 18"/>
                    <a:gd name="T3" fmla="*/ 14 h 14"/>
                    <a:gd name="T4" fmla="*/ 18 w 18"/>
                    <a:gd name="T5" fmla="*/ 14 h 14"/>
                    <a:gd name="T6" fmla="*/ 18 w 18"/>
                    <a:gd name="T7" fmla="*/ 0 h 14"/>
                    <a:gd name="T8" fmla="*/ 10 w 18"/>
                    <a:gd name="T9" fmla="*/ 0 h 14"/>
                    <a:gd name="T10" fmla="*/ 0 w 18"/>
                    <a:gd name="T11" fmla="*/ 9 h 14"/>
                    <a:gd name="T12" fmla="*/ 10 w 18"/>
                    <a:gd name="T13" fmla="*/ 0 h 14"/>
                    <a:gd name="T14" fmla="*/ 0 w 18"/>
                    <a:gd name="T15" fmla="*/ 0 h 14"/>
                    <a:gd name="T16" fmla="*/ 0 w 18"/>
                    <a:gd name="T17" fmla="*/ 9 h 14"/>
                    <a:gd name="T18" fmla="*/ 18 w 18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8" y="9"/>
                      </a:moveTo>
                      <a:lnTo>
                        <a:pt x="10" y="14"/>
                      </a:lnTo>
                      <a:lnTo>
                        <a:pt x="18" y="1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2" name="Freeform 629"/>
                <p:cNvSpPr>
                  <a:spLocks/>
                </p:cNvSpPr>
                <p:nvPr/>
              </p:nvSpPr>
              <p:spPr bwMode="auto">
                <a:xfrm>
                  <a:off x="1390" y="1540"/>
                  <a:ext cx="18" cy="17"/>
                </a:xfrm>
                <a:custGeom>
                  <a:avLst/>
                  <a:gdLst>
                    <a:gd name="T0" fmla="*/ 10 w 18"/>
                    <a:gd name="T1" fmla="*/ 17 h 17"/>
                    <a:gd name="T2" fmla="*/ 18 w 18"/>
                    <a:gd name="T3" fmla="*/ 8 h 17"/>
                    <a:gd name="T4" fmla="*/ 18 w 18"/>
                    <a:gd name="T5" fmla="*/ 3 h 17"/>
                    <a:gd name="T6" fmla="*/ 0 w 18"/>
                    <a:gd name="T7" fmla="*/ 3 h 17"/>
                    <a:gd name="T8" fmla="*/ 0 w 18"/>
                    <a:gd name="T9" fmla="*/ 8 h 17"/>
                    <a:gd name="T10" fmla="*/ 10 w 18"/>
                    <a:gd name="T11" fmla="*/ 0 h 17"/>
                    <a:gd name="T12" fmla="*/ 10 w 18"/>
                    <a:gd name="T13" fmla="*/ 17 h 17"/>
                    <a:gd name="T14" fmla="*/ 18 w 18"/>
                    <a:gd name="T15" fmla="*/ 17 h 17"/>
                    <a:gd name="T16" fmla="*/ 18 w 18"/>
                    <a:gd name="T17" fmla="*/ 8 h 17"/>
                    <a:gd name="T18" fmla="*/ 10 w 18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7"/>
                    <a:gd name="T32" fmla="*/ 18 w 18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7">
                      <a:moveTo>
                        <a:pt x="10" y="17"/>
                      </a:move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10" y="17"/>
                      </a:lnTo>
                      <a:lnTo>
                        <a:pt x="18" y="17"/>
                      </a:lnTo>
                      <a:lnTo>
                        <a:pt x="18" y="8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3" name="Rectangle 630"/>
                <p:cNvSpPr>
                  <a:spLocks noChangeArrowheads="1"/>
                </p:cNvSpPr>
                <p:nvPr/>
              </p:nvSpPr>
              <p:spPr bwMode="auto">
                <a:xfrm>
                  <a:off x="1392" y="1540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4" name="Rectangle 631"/>
                <p:cNvSpPr>
                  <a:spLocks noChangeArrowheads="1"/>
                </p:cNvSpPr>
                <p:nvPr/>
              </p:nvSpPr>
              <p:spPr bwMode="auto">
                <a:xfrm>
                  <a:off x="1385" y="1540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5" name="Rectangle 632"/>
                <p:cNvSpPr>
                  <a:spLocks noChangeArrowheads="1"/>
                </p:cNvSpPr>
                <p:nvPr/>
              </p:nvSpPr>
              <p:spPr bwMode="auto">
                <a:xfrm>
                  <a:off x="1377" y="1540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6" name="Freeform 633"/>
                <p:cNvSpPr>
                  <a:spLocks/>
                </p:cNvSpPr>
                <p:nvPr/>
              </p:nvSpPr>
              <p:spPr bwMode="auto">
                <a:xfrm>
                  <a:off x="1363" y="1540"/>
                  <a:ext cx="16" cy="17"/>
                </a:xfrm>
                <a:custGeom>
                  <a:avLst/>
                  <a:gdLst>
                    <a:gd name="T0" fmla="*/ 16 w 16"/>
                    <a:gd name="T1" fmla="*/ 8 h 17"/>
                    <a:gd name="T2" fmla="*/ 8 w 16"/>
                    <a:gd name="T3" fmla="*/ 17 h 17"/>
                    <a:gd name="T4" fmla="*/ 14 w 16"/>
                    <a:gd name="T5" fmla="*/ 17 h 17"/>
                    <a:gd name="T6" fmla="*/ 14 w 16"/>
                    <a:gd name="T7" fmla="*/ 0 h 17"/>
                    <a:gd name="T8" fmla="*/ 8 w 16"/>
                    <a:gd name="T9" fmla="*/ 0 h 17"/>
                    <a:gd name="T10" fmla="*/ 0 w 16"/>
                    <a:gd name="T11" fmla="*/ 8 h 17"/>
                    <a:gd name="T12" fmla="*/ 8 w 16"/>
                    <a:gd name="T13" fmla="*/ 0 h 17"/>
                    <a:gd name="T14" fmla="*/ 0 w 16"/>
                    <a:gd name="T15" fmla="*/ 0 h 17"/>
                    <a:gd name="T16" fmla="*/ 0 w 16"/>
                    <a:gd name="T17" fmla="*/ 8 h 17"/>
                    <a:gd name="T18" fmla="*/ 16 w 16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7"/>
                    <a:gd name="T32" fmla="*/ 16 w 16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7">
                      <a:moveTo>
                        <a:pt x="16" y="8"/>
                      </a:moveTo>
                      <a:lnTo>
                        <a:pt x="8" y="17"/>
                      </a:lnTo>
                      <a:lnTo>
                        <a:pt x="14" y="17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7" name="Freeform 634"/>
                <p:cNvSpPr>
                  <a:spLocks/>
                </p:cNvSpPr>
                <p:nvPr/>
              </p:nvSpPr>
              <p:spPr bwMode="auto">
                <a:xfrm>
                  <a:off x="1363" y="1548"/>
                  <a:ext cx="16" cy="17"/>
                </a:xfrm>
                <a:custGeom>
                  <a:avLst/>
                  <a:gdLst>
                    <a:gd name="T0" fmla="*/ 8 w 16"/>
                    <a:gd name="T1" fmla="*/ 17 h 17"/>
                    <a:gd name="T2" fmla="*/ 16 w 16"/>
                    <a:gd name="T3" fmla="*/ 6 h 17"/>
                    <a:gd name="T4" fmla="*/ 16 w 16"/>
                    <a:gd name="T5" fmla="*/ 0 h 17"/>
                    <a:gd name="T6" fmla="*/ 0 w 16"/>
                    <a:gd name="T7" fmla="*/ 0 h 17"/>
                    <a:gd name="T8" fmla="*/ 0 w 16"/>
                    <a:gd name="T9" fmla="*/ 6 h 17"/>
                    <a:gd name="T10" fmla="*/ 8 w 16"/>
                    <a:gd name="T11" fmla="*/ 0 h 17"/>
                    <a:gd name="T12" fmla="*/ 8 w 16"/>
                    <a:gd name="T13" fmla="*/ 17 h 17"/>
                    <a:gd name="T14" fmla="*/ 16 w 16"/>
                    <a:gd name="T15" fmla="*/ 17 h 17"/>
                    <a:gd name="T16" fmla="*/ 16 w 16"/>
                    <a:gd name="T17" fmla="*/ 6 h 17"/>
                    <a:gd name="T18" fmla="*/ 8 w 16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7"/>
                    <a:gd name="T32" fmla="*/ 16 w 16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7">
                      <a:moveTo>
                        <a:pt x="8" y="17"/>
                      </a:move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8" y="17"/>
                      </a:lnTo>
                      <a:lnTo>
                        <a:pt x="16" y="17"/>
                      </a:lnTo>
                      <a:lnTo>
                        <a:pt x="16" y="6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8" name="Rectangle 635"/>
                <p:cNvSpPr>
                  <a:spLocks noChangeArrowheads="1"/>
                </p:cNvSpPr>
                <p:nvPr/>
              </p:nvSpPr>
              <p:spPr bwMode="auto">
                <a:xfrm>
                  <a:off x="1366" y="1548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09" name="Rectangle 636"/>
                <p:cNvSpPr>
                  <a:spLocks noChangeArrowheads="1"/>
                </p:cNvSpPr>
                <p:nvPr/>
              </p:nvSpPr>
              <p:spPr bwMode="auto">
                <a:xfrm>
                  <a:off x="1358" y="1548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0" name="Freeform 637"/>
                <p:cNvSpPr>
                  <a:spLocks/>
                </p:cNvSpPr>
                <p:nvPr/>
              </p:nvSpPr>
              <p:spPr bwMode="auto">
                <a:xfrm>
                  <a:off x="1343" y="1548"/>
                  <a:ext cx="13" cy="17"/>
                </a:xfrm>
                <a:custGeom>
                  <a:avLst/>
                  <a:gdLst>
                    <a:gd name="T0" fmla="*/ 13 w 13"/>
                    <a:gd name="T1" fmla="*/ 6 h 17"/>
                    <a:gd name="T2" fmla="*/ 8 w 13"/>
                    <a:gd name="T3" fmla="*/ 17 h 17"/>
                    <a:gd name="T4" fmla="*/ 13 w 13"/>
                    <a:gd name="T5" fmla="*/ 17 h 17"/>
                    <a:gd name="T6" fmla="*/ 13 w 13"/>
                    <a:gd name="T7" fmla="*/ 0 h 17"/>
                    <a:gd name="T8" fmla="*/ 8 w 13"/>
                    <a:gd name="T9" fmla="*/ 0 h 17"/>
                    <a:gd name="T10" fmla="*/ 0 w 13"/>
                    <a:gd name="T11" fmla="*/ 6 h 17"/>
                    <a:gd name="T12" fmla="*/ 8 w 13"/>
                    <a:gd name="T13" fmla="*/ 0 h 17"/>
                    <a:gd name="T14" fmla="*/ 0 w 13"/>
                    <a:gd name="T15" fmla="*/ 0 h 17"/>
                    <a:gd name="T16" fmla="*/ 0 w 13"/>
                    <a:gd name="T17" fmla="*/ 6 h 17"/>
                    <a:gd name="T18" fmla="*/ 13 w 13"/>
                    <a:gd name="T19" fmla="*/ 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7"/>
                    <a:gd name="T32" fmla="*/ 13 w 13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7">
                      <a:moveTo>
                        <a:pt x="13" y="6"/>
                      </a:moveTo>
                      <a:lnTo>
                        <a:pt x="8" y="17"/>
                      </a:lnTo>
                      <a:lnTo>
                        <a:pt x="13" y="17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1" name="Freeform 638"/>
                <p:cNvSpPr>
                  <a:spLocks/>
                </p:cNvSpPr>
                <p:nvPr/>
              </p:nvSpPr>
              <p:spPr bwMode="auto">
                <a:xfrm>
                  <a:off x="1343" y="1554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3 w 13"/>
                    <a:gd name="T3" fmla="*/ 8 h 13"/>
                    <a:gd name="T4" fmla="*/ 13 w 13"/>
                    <a:gd name="T5" fmla="*/ 0 h 13"/>
                    <a:gd name="T6" fmla="*/ 0 w 13"/>
                    <a:gd name="T7" fmla="*/ 0 h 13"/>
                    <a:gd name="T8" fmla="*/ 0 w 13"/>
                    <a:gd name="T9" fmla="*/ 8 h 13"/>
                    <a:gd name="T10" fmla="*/ 8 w 13"/>
                    <a:gd name="T11" fmla="*/ 0 h 13"/>
                    <a:gd name="T12" fmla="*/ 8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8 h 13"/>
                    <a:gd name="T18" fmla="*/ 8 w 13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8" y="13"/>
                      </a:move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13"/>
                      </a:lnTo>
                      <a:lnTo>
                        <a:pt x="13" y="13"/>
                      </a:lnTo>
                      <a:lnTo>
                        <a:pt x="13" y="8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2" name="Freeform 639"/>
                <p:cNvSpPr>
                  <a:spLocks/>
                </p:cNvSpPr>
                <p:nvPr/>
              </p:nvSpPr>
              <p:spPr bwMode="auto">
                <a:xfrm>
                  <a:off x="1337" y="1554"/>
                  <a:ext cx="14" cy="13"/>
                </a:xfrm>
                <a:custGeom>
                  <a:avLst/>
                  <a:gdLst>
                    <a:gd name="T0" fmla="*/ 14 w 14"/>
                    <a:gd name="T1" fmla="*/ 8 h 13"/>
                    <a:gd name="T2" fmla="*/ 6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6 w 14"/>
                    <a:gd name="T9" fmla="*/ 0 h 13"/>
                    <a:gd name="T10" fmla="*/ 0 w 14"/>
                    <a:gd name="T11" fmla="*/ 8 h 13"/>
                    <a:gd name="T12" fmla="*/ 6 w 14"/>
                    <a:gd name="T13" fmla="*/ 0 h 13"/>
                    <a:gd name="T14" fmla="*/ 0 w 14"/>
                    <a:gd name="T15" fmla="*/ 0 h 13"/>
                    <a:gd name="T16" fmla="*/ 0 w 14"/>
                    <a:gd name="T17" fmla="*/ 8 h 13"/>
                    <a:gd name="T18" fmla="*/ 14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14" y="8"/>
                      </a:moveTo>
                      <a:lnTo>
                        <a:pt x="6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3" name="Freeform 640"/>
                <p:cNvSpPr>
                  <a:spLocks/>
                </p:cNvSpPr>
                <p:nvPr/>
              </p:nvSpPr>
              <p:spPr bwMode="auto">
                <a:xfrm>
                  <a:off x="1337" y="1562"/>
                  <a:ext cx="14" cy="15"/>
                </a:xfrm>
                <a:custGeom>
                  <a:avLst/>
                  <a:gdLst>
                    <a:gd name="T0" fmla="*/ 6 w 14"/>
                    <a:gd name="T1" fmla="*/ 15 h 15"/>
                    <a:gd name="T2" fmla="*/ 14 w 14"/>
                    <a:gd name="T3" fmla="*/ 5 h 15"/>
                    <a:gd name="T4" fmla="*/ 14 w 14"/>
                    <a:gd name="T5" fmla="*/ 0 h 15"/>
                    <a:gd name="T6" fmla="*/ 0 w 14"/>
                    <a:gd name="T7" fmla="*/ 0 h 15"/>
                    <a:gd name="T8" fmla="*/ 0 w 14"/>
                    <a:gd name="T9" fmla="*/ 5 h 15"/>
                    <a:gd name="T10" fmla="*/ 6 w 14"/>
                    <a:gd name="T11" fmla="*/ 0 h 15"/>
                    <a:gd name="T12" fmla="*/ 6 w 14"/>
                    <a:gd name="T13" fmla="*/ 15 h 15"/>
                    <a:gd name="T14" fmla="*/ 14 w 14"/>
                    <a:gd name="T15" fmla="*/ 15 h 15"/>
                    <a:gd name="T16" fmla="*/ 14 w 14"/>
                    <a:gd name="T17" fmla="*/ 5 h 15"/>
                    <a:gd name="T18" fmla="*/ 6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6" y="15"/>
                      </a:move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6" y="15"/>
                      </a:lnTo>
                      <a:lnTo>
                        <a:pt x="14" y="15"/>
                      </a:lnTo>
                      <a:lnTo>
                        <a:pt x="14" y="5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4" name="Freeform 641"/>
                <p:cNvSpPr>
                  <a:spLocks/>
                </p:cNvSpPr>
                <p:nvPr/>
              </p:nvSpPr>
              <p:spPr bwMode="auto">
                <a:xfrm>
                  <a:off x="1329" y="1562"/>
                  <a:ext cx="14" cy="15"/>
                </a:xfrm>
                <a:custGeom>
                  <a:avLst/>
                  <a:gdLst>
                    <a:gd name="T0" fmla="*/ 14 w 14"/>
                    <a:gd name="T1" fmla="*/ 5 h 15"/>
                    <a:gd name="T2" fmla="*/ 8 w 14"/>
                    <a:gd name="T3" fmla="*/ 15 h 15"/>
                    <a:gd name="T4" fmla="*/ 14 w 14"/>
                    <a:gd name="T5" fmla="*/ 15 h 15"/>
                    <a:gd name="T6" fmla="*/ 14 w 14"/>
                    <a:gd name="T7" fmla="*/ 0 h 15"/>
                    <a:gd name="T8" fmla="*/ 8 w 14"/>
                    <a:gd name="T9" fmla="*/ 0 h 15"/>
                    <a:gd name="T10" fmla="*/ 0 w 14"/>
                    <a:gd name="T11" fmla="*/ 5 h 15"/>
                    <a:gd name="T12" fmla="*/ 8 w 14"/>
                    <a:gd name="T13" fmla="*/ 0 h 15"/>
                    <a:gd name="T14" fmla="*/ 0 w 14"/>
                    <a:gd name="T15" fmla="*/ 0 h 15"/>
                    <a:gd name="T16" fmla="*/ 0 w 14"/>
                    <a:gd name="T17" fmla="*/ 5 h 15"/>
                    <a:gd name="T18" fmla="*/ 14 w 14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14" y="5"/>
                      </a:move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5" name="Rectangle 642"/>
                <p:cNvSpPr>
                  <a:spLocks noChangeArrowheads="1"/>
                </p:cNvSpPr>
                <p:nvPr/>
              </p:nvSpPr>
              <p:spPr bwMode="auto">
                <a:xfrm>
                  <a:off x="1329" y="1567"/>
                  <a:ext cx="15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6" name="Rectangle 643"/>
                <p:cNvSpPr>
                  <a:spLocks noChangeArrowheads="1"/>
                </p:cNvSpPr>
                <p:nvPr/>
              </p:nvSpPr>
              <p:spPr bwMode="auto">
                <a:xfrm>
                  <a:off x="1329" y="1577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7" name="Rectangle 644"/>
                <p:cNvSpPr>
                  <a:spLocks noChangeArrowheads="1"/>
                </p:cNvSpPr>
                <p:nvPr/>
              </p:nvSpPr>
              <p:spPr bwMode="auto">
                <a:xfrm>
                  <a:off x="1329" y="1585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8" name="Freeform 645"/>
                <p:cNvSpPr>
                  <a:spLocks/>
                </p:cNvSpPr>
                <p:nvPr/>
              </p:nvSpPr>
              <p:spPr bwMode="auto">
                <a:xfrm>
                  <a:off x="1329" y="1590"/>
                  <a:ext cx="14" cy="14"/>
                </a:xfrm>
                <a:custGeom>
                  <a:avLst/>
                  <a:gdLst>
                    <a:gd name="T0" fmla="*/ 8 w 14"/>
                    <a:gd name="T1" fmla="*/ 14 h 14"/>
                    <a:gd name="T2" fmla="*/ 14 w 14"/>
                    <a:gd name="T3" fmla="*/ 9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9 h 14"/>
                    <a:gd name="T10" fmla="*/ 8 w 14"/>
                    <a:gd name="T11" fmla="*/ 0 h 14"/>
                    <a:gd name="T12" fmla="*/ 8 w 14"/>
                    <a:gd name="T13" fmla="*/ 14 h 14"/>
                    <a:gd name="T14" fmla="*/ 14 w 14"/>
                    <a:gd name="T15" fmla="*/ 14 h 14"/>
                    <a:gd name="T16" fmla="*/ 14 w 14"/>
                    <a:gd name="T17" fmla="*/ 9 h 14"/>
                    <a:gd name="T18" fmla="*/ 8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8" y="14"/>
                      </a:move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0"/>
                      </a:lnTo>
                      <a:lnTo>
                        <a:pt x="8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19" name="Freeform 646"/>
                <p:cNvSpPr>
                  <a:spLocks/>
                </p:cNvSpPr>
                <p:nvPr/>
              </p:nvSpPr>
              <p:spPr bwMode="auto">
                <a:xfrm>
                  <a:off x="1322" y="1590"/>
                  <a:ext cx="15" cy="14"/>
                </a:xfrm>
                <a:custGeom>
                  <a:avLst/>
                  <a:gdLst>
                    <a:gd name="T0" fmla="*/ 15 w 15"/>
                    <a:gd name="T1" fmla="*/ 9 h 14"/>
                    <a:gd name="T2" fmla="*/ 10 w 15"/>
                    <a:gd name="T3" fmla="*/ 14 h 14"/>
                    <a:gd name="T4" fmla="*/ 15 w 15"/>
                    <a:gd name="T5" fmla="*/ 14 h 14"/>
                    <a:gd name="T6" fmla="*/ 15 w 15"/>
                    <a:gd name="T7" fmla="*/ 0 h 14"/>
                    <a:gd name="T8" fmla="*/ 10 w 15"/>
                    <a:gd name="T9" fmla="*/ 0 h 14"/>
                    <a:gd name="T10" fmla="*/ 0 w 15"/>
                    <a:gd name="T11" fmla="*/ 9 h 14"/>
                    <a:gd name="T12" fmla="*/ 10 w 15"/>
                    <a:gd name="T13" fmla="*/ 0 h 14"/>
                    <a:gd name="T14" fmla="*/ 0 w 15"/>
                    <a:gd name="T15" fmla="*/ 0 h 14"/>
                    <a:gd name="T16" fmla="*/ 0 w 15"/>
                    <a:gd name="T17" fmla="*/ 9 h 14"/>
                    <a:gd name="T18" fmla="*/ 15 w 15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5" y="9"/>
                      </a:move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20" name="Rectangle 647"/>
                <p:cNvSpPr>
                  <a:spLocks noChangeArrowheads="1"/>
                </p:cNvSpPr>
                <p:nvPr/>
              </p:nvSpPr>
              <p:spPr bwMode="auto">
                <a:xfrm>
                  <a:off x="1324" y="1599"/>
                  <a:ext cx="15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21" name="Rectangle 648"/>
                <p:cNvSpPr>
                  <a:spLocks noChangeArrowheads="1"/>
                </p:cNvSpPr>
                <p:nvPr/>
              </p:nvSpPr>
              <p:spPr bwMode="auto">
                <a:xfrm>
                  <a:off x="1324" y="1605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22" name="Rectangle 649"/>
                <p:cNvSpPr>
                  <a:spLocks noChangeArrowheads="1"/>
                </p:cNvSpPr>
                <p:nvPr/>
              </p:nvSpPr>
              <p:spPr bwMode="auto">
                <a:xfrm>
                  <a:off x="1324" y="1611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23" name="Rectangle 650"/>
                <p:cNvSpPr>
                  <a:spLocks noChangeArrowheads="1"/>
                </p:cNvSpPr>
                <p:nvPr/>
              </p:nvSpPr>
              <p:spPr bwMode="auto">
                <a:xfrm>
                  <a:off x="1324" y="1619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24" name="Rectangle 651"/>
                <p:cNvSpPr>
                  <a:spLocks noChangeArrowheads="1"/>
                </p:cNvSpPr>
                <p:nvPr/>
              </p:nvSpPr>
              <p:spPr bwMode="auto">
                <a:xfrm>
                  <a:off x="1324" y="1624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25" name="Rectangle 652"/>
                <p:cNvSpPr>
                  <a:spLocks noChangeArrowheads="1"/>
                </p:cNvSpPr>
                <p:nvPr/>
              </p:nvSpPr>
              <p:spPr bwMode="auto">
                <a:xfrm>
                  <a:off x="1324" y="1630"/>
                  <a:ext cx="15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26" name="Rectangle 653"/>
                <p:cNvSpPr>
                  <a:spLocks noChangeArrowheads="1"/>
                </p:cNvSpPr>
                <p:nvPr/>
              </p:nvSpPr>
              <p:spPr bwMode="auto">
                <a:xfrm>
                  <a:off x="1324" y="1639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27" name="Rectangle 654"/>
                <p:cNvSpPr>
                  <a:spLocks noChangeArrowheads="1"/>
                </p:cNvSpPr>
                <p:nvPr/>
              </p:nvSpPr>
              <p:spPr bwMode="auto">
                <a:xfrm>
                  <a:off x="1324" y="1645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28" name="Rectangle 655"/>
                <p:cNvSpPr>
                  <a:spLocks noChangeArrowheads="1"/>
                </p:cNvSpPr>
                <p:nvPr/>
              </p:nvSpPr>
              <p:spPr bwMode="auto">
                <a:xfrm>
                  <a:off x="1324" y="1653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29" name="Rectangle 656"/>
                <p:cNvSpPr>
                  <a:spLocks noChangeArrowheads="1"/>
                </p:cNvSpPr>
                <p:nvPr/>
              </p:nvSpPr>
              <p:spPr bwMode="auto">
                <a:xfrm>
                  <a:off x="1324" y="1658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30" name="Freeform 657"/>
                <p:cNvSpPr>
                  <a:spLocks/>
                </p:cNvSpPr>
                <p:nvPr/>
              </p:nvSpPr>
              <p:spPr bwMode="auto">
                <a:xfrm>
                  <a:off x="1322" y="1664"/>
                  <a:ext cx="15" cy="17"/>
                </a:xfrm>
                <a:custGeom>
                  <a:avLst/>
                  <a:gdLst>
                    <a:gd name="T0" fmla="*/ 10 w 15"/>
                    <a:gd name="T1" fmla="*/ 0 h 17"/>
                    <a:gd name="T2" fmla="*/ 15 w 15"/>
                    <a:gd name="T3" fmla="*/ 9 h 17"/>
                    <a:gd name="T4" fmla="*/ 15 w 15"/>
                    <a:gd name="T5" fmla="*/ 2 h 17"/>
                    <a:gd name="T6" fmla="*/ 0 w 15"/>
                    <a:gd name="T7" fmla="*/ 2 h 17"/>
                    <a:gd name="T8" fmla="*/ 0 w 15"/>
                    <a:gd name="T9" fmla="*/ 9 h 17"/>
                    <a:gd name="T10" fmla="*/ 10 w 15"/>
                    <a:gd name="T11" fmla="*/ 17 h 17"/>
                    <a:gd name="T12" fmla="*/ 0 w 15"/>
                    <a:gd name="T13" fmla="*/ 9 h 17"/>
                    <a:gd name="T14" fmla="*/ 0 w 15"/>
                    <a:gd name="T15" fmla="*/ 17 h 17"/>
                    <a:gd name="T16" fmla="*/ 10 w 15"/>
                    <a:gd name="T17" fmla="*/ 17 h 17"/>
                    <a:gd name="T18" fmla="*/ 10 w 15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10" y="0"/>
                      </a:moveTo>
                      <a:lnTo>
                        <a:pt x="15" y="9"/>
                      </a:lnTo>
                      <a:lnTo>
                        <a:pt x="15" y="2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10" y="17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31" name="Freeform 658"/>
                <p:cNvSpPr>
                  <a:spLocks/>
                </p:cNvSpPr>
                <p:nvPr/>
              </p:nvSpPr>
              <p:spPr bwMode="auto">
                <a:xfrm>
                  <a:off x="1329" y="1664"/>
                  <a:ext cx="14" cy="17"/>
                </a:xfrm>
                <a:custGeom>
                  <a:avLst/>
                  <a:gdLst>
                    <a:gd name="T0" fmla="*/ 14 w 14"/>
                    <a:gd name="T1" fmla="*/ 9 h 17"/>
                    <a:gd name="T2" fmla="*/ 8 w 14"/>
                    <a:gd name="T3" fmla="*/ 0 h 17"/>
                    <a:gd name="T4" fmla="*/ 3 w 14"/>
                    <a:gd name="T5" fmla="*/ 0 h 17"/>
                    <a:gd name="T6" fmla="*/ 3 w 14"/>
                    <a:gd name="T7" fmla="*/ 17 h 17"/>
                    <a:gd name="T8" fmla="*/ 8 w 14"/>
                    <a:gd name="T9" fmla="*/ 17 h 17"/>
                    <a:gd name="T10" fmla="*/ 0 w 14"/>
                    <a:gd name="T11" fmla="*/ 9 h 17"/>
                    <a:gd name="T12" fmla="*/ 14 w 14"/>
                    <a:gd name="T13" fmla="*/ 9 h 17"/>
                    <a:gd name="T14" fmla="*/ 14 w 14"/>
                    <a:gd name="T15" fmla="*/ 0 h 17"/>
                    <a:gd name="T16" fmla="*/ 8 w 14"/>
                    <a:gd name="T17" fmla="*/ 0 h 17"/>
                    <a:gd name="T18" fmla="*/ 14 w 14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14" y="9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7"/>
                      </a:lnTo>
                      <a:lnTo>
                        <a:pt x="8" y="17"/>
                      </a:lnTo>
                      <a:lnTo>
                        <a:pt x="0" y="9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32" name="Rectangle 659"/>
                <p:cNvSpPr>
                  <a:spLocks noChangeArrowheads="1"/>
                </p:cNvSpPr>
                <p:nvPr/>
              </p:nvSpPr>
              <p:spPr bwMode="auto">
                <a:xfrm>
                  <a:off x="1329" y="1673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33" name="Rectangle 660"/>
                <p:cNvSpPr>
                  <a:spLocks noChangeArrowheads="1"/>
                </p:cNvSpPr>
                <p:nvPr/>
              </p:nvSpPr>
              <p:spPr bwMode="auto">
                <a:xfrm>
                  <a:off x="1329" y="1679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34" name="Freeform 661"/>
                <p:cNvSpPr>
                  <a:spLocks/>
                </p:cNvSpPr>
                <p:nvPr/>
              </p:nvSpPr>
              <p:spPr bwMode="auto">
                <a:xfrm>
                  <a:off x="1329" y="1687"/>
                  <a:ext cx="14" cy="15"/>
                </a:xfrm>
                <a:custGeom>
                  <a:avLst/>
                  <a:gdLst>
                    <a:gd name="T0" fmla="*/ 8 w 14"/>
                    <a:gd name="T1" fmla="*/ 0 h 15"/>
                    <a:gd name="T2" fmla="*/ 14 w 14"/>
                    <a:gd name="T3" fmla="*/ 9 h 15"/>
                    <a:gd name="T4" fmla="*/ 14 w 14"/>
                    <a:gd name="T5" fmla="*/ 0 h 15"/>
                    <a:gd name="T6" fmla="*/ 0 w 14"/>
                    <a:gd name="T7" fmla="*/ 0 h 15"/>
                    <a:gd name="T8" fmla="*/ 0 w 14"/>
                    <a:gd name="T9" fmla="*/ 9 h 15"/>
                    <a:gd name="T10" fmla="*/ 8 w 14"/>
                    <a:gd name="T11" fmla="*/ 15 h 15"/>
                    <a:gd name="T12" fmla="*/ 0 w 14"/>
                    <a:gd name="T13" fmla="*/ 9 h 15"/>
                    <a:gd name="T14" fmla="*/ 0 w 14"/>
                    <a:gd name="T15" fmla="*/ 15 h 15"/>
                    <a:gd name="T16" fmla="*/ 8 w 14"/>
                    <a:gd name="T17" fmla="*/ 15 h 15"/>
                    <a:gd name="T18" fmla="*/ 8 w 14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8" y="0"/>
                      </a:move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15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35" name="Freeform 662"/>
                <p:cNvSpPr>
                  <a:spLocks/>
                </p:cNvSpPr>
                <p:nvPr/>
              </p:nvSpPr>
              <p:spPr bwMode="auto">
                <a:xfrm>
                  <a:off x="1337" y="1687"/>
                  <a:ext cx="14" cy="15"/>
                </a:xfrm>
                <a:custGeom>
                  <a:avLst/>
                  <a:gdLst>
                    <a:gd name="T0" fmla="*/ 14 w 14"/>
                    <a:gd name="T1" fmla="*/ 9 h 15"/>
                    <a:gd name="T2" fmla="*/ 6 w 14"/>
                    <a:gd name="T3" fmla="*/ 0 h 15"/>
                    <a:gd name="T4" fmla="*/ 0 w 14"/>
                    <a:gd name="T5" fmla="*/ 0 h 15"/>
                    <a:gd name="T6" fmla="*/ 0 w 14"/>
                    <a:gd name="T7" fmla="*/ 15 h 15"/>
                    <a:gd name="T8" fmla="*/ 6 w 14"/>
                    <a:gd name="T9" fmla="*/ 15 h 15"/>
                    <a:gd name="T10" fmla="*/ 0 w 14"/>
                    <a:gd name="T11" fmla="*/ 9 h 15"/>
                    <a:gd name="T12" fmla="*/ 14 w 14"/>
                    <a:gd name="T13" fmla="*/ 9 h 15"/>
                    <a:gd name="T14" fmla="*/ 14 w 14"/>
                    <a:gd name="T15" fmla="*/ 0 h 15"/>
                    <a:gd name="T16" fmla="*/ 6 w 14"/>
                    <a:gd name="T17" fmla="*/ 0 h 15"/>
                    <a:gd name="T18" fmla="*/ 14 w 14"/>
                    <a:gd name="T19" fmla="*/ 9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14" y="9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0" y="9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36" name="Freeform 663"/>
                <p:cNvSpPr>
                  <a:spLocks/>
                </p:cNvSpPr>
                <p:nvPr/>
              </p:nvSpPr>
              <p:spPr bwMode="auto">
                <a:xfrm>
                  <a:off x="1337" y="1696"/>
                  <a:ext cx="14" cy="14"/>
                </a:xfrm>
                <a:custGeom>
                  <a:avLst/>
                  <a:gdLst>
                    <a:gd name="T0" fmla="*/ 6 w 14"/>
                    <a:gd name="T1" fmla="*/ 0 h 14"/>
                    <a:gd name="T2" fmla="*/ 14 w 14"/>
                    <a:gd name="T3" fmla="*/ 6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6 h 14"/>
                    <a:gd name="T10" fmla="*/ 6 w 14"/>
                    <a:gd name="T11" fmla="*/ 14 h 14"/>
                    <a:gd name="T12" fmla="*/ 0 w 14"/>
                    <a:gd name="T13" fmla="*/ 6 h 14"/>
                    <a:gd name="T14" fmla="*/ 0 w 14"/>
                    <a:gd name="T15" fmla="*/ 14 h 14"/>
                    <a:gd name="T16" fmla="*/ 6 w 14"/>
                    <a:gd name="T17" fmla="*/ 14 h 14"/>
                    <a:gd name="T18" fmla="*/ 6 w 14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6" y="0"/>
                      </a:move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4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37" name="Freeform 664"/>
                <p:cNvSpPr>
                  <a:spLocks/>
                </p:cNvSpPr>
                <p:nvPr/>
              </p:nvSpPr>
              <p:spPr bwMode="auto">
                <a:xfrm>
                  <a:off x="1343" y="1696"/>
                  <a:ext cx="13" cy="14"/>
                </a:xfrm>
                <a:custGeom>
                  <a:avLst/>
                  <a:gdLst>
                    <a:gd name="T0" fmla="*/ 13 w 13"/>
                    <a:gd name="T1" fmla="*/ 6 h 14"/>
                    <a:gd name="T2" fmla="*/ 8 w 13"/>
                    <a:gd name="T3" fmla="*/ 0 h 14"/>
                    <a:gd name="T4" fmla="*/ 0 w 13"/>
                    <a:gd name="T5" fmla="*/ 0 h 14"/>
                    <a:gd name="T6" fmla="*/ 0 w 13"/>
                    <a:gd name="T7" fmla="*/ 14 h 14"/>
                    <a:gd name="T8" fmla="*/ 8 w 13"/>
                    <a:gd name="T9" fmla="*/ 14 h 14"/>
                    <a:gd name="T10" fmla="*/ 0 w 13"/>
                    <a:gd name="T11" fmla="*/ 6 h 14"/>
                    <a:gd name="T12" fmla="*/ 13 w 13"/>
                    <a:gd name="T13" fmla="*/ 6 h 14"/>
                    <a:gd name="T14" fmla="*/ 13 w 13"/>
                    <a:gd name="T15" fmla="*/ 0 h 14"/>
                    <a:gd name="T16" fmla="*/ 8 w 13"/>
                    <a:gd name="T17" fmla="*/ 0 h 14"/>
                    <a:gd name="T18" fmla="*/ 13 w 13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13" y="6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6"/>
                      </a:lnTo>
                      <a:lnTo>
                        <a:pt x="13" y="6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38" name="Freeform 665"/>
                <p:cNvSpPr>
                  <a:spLocks/>
                </p:cNvSpPr>
                <p:nvPr/>
              </p:nvSpPr>
              <p:spPr bwMode="auto">
                <a:xfrm>
                  <a:off x="1343" y="1702"/>
                  <a:ext cx="13" cy="13"/>
                </a:xfrm>
                <a:custGeom>
                  <a:avLst/>
                  <a:gdLst>
                    <a:gd name="T0" fmla="*/ 8 w 13"/>
                    <a:gd name="T1" fmla="*/ 0 h 13"/>
                    <a:gd name="T2" fmla="*/ 13 w 13"/>
                    <a:gd name="T3" fmla="*/ 8 h 13"/>
                    <a:gd name="T4" fmla="*/ 13 w 13"/>
                    <a:gd name="T5" fmla="*/ 0 h 13"/>
                    <a:gd name="T6" fmla="*/ 0 w 13"/>
                    <a:gd name="T7" fmla="*/ 0 h 13"/>
                    <a:gd name="T8" fmla="*/ 0 w 13"/>
                    <a:gd name="T9" fmla="*/ 8 h 13"/>
                    <a:gd name="T10" fmla="*/ 8 w 13"/>
                    <a:gd name="T11" fmla="*/ 13 h 13"/>
                    <a:gd name="T12" fmla="*/ 0 w 13"/>
                    <a:gd name="T13" fmla="*/ 8 h 13"/>
                    <a:gd name="T14" fmla="*/ 0 w 13"/>
                    <a:gd name="T15" fmla="*/ 13 h 13"/>
                    <a:gd name="T16" fmla="*/ 8 w 13"/>
                    <a:gd name="T17" fmla="*/ 13 h 13"/>
                    <a:gd name="T18" fmla="*/ 8 w 13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8" y="0"/>
                      </a:move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39" name="Freeform 666"/>
                <p:cNvSpPr>
                  <a:spLocks/>
                </p:cNvSpPr>
                <p:nvPr/>
              </p:nvSpPr>
              <p:spPr bwMode="auto">
                <a:xfrm>
                  <a:off x="1351" y="1702"/>
                  <a:ext cx="15" cy="13"/>
                </a:xfrm>
                <a:custGeom>
                  <a:avLst/>
                  <a:gdLst>
                    <a:gd name="T0" fmla="*/ 15 w 15"/>
                    <a:gd name="T1" fmla="*/ 8 h 13"/>
                    <a:gd name="T2" fmla="*/ 5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5 w 15"/>
                    <a:gd name="T9" fmla="*/ 13 h 13"/>
                    <a:gd name="T10" fmla="*/ 0 w 15"/>
                    <a:gd name="T11" fmla="*/ 8 h 13"/>
                    <a:gd name="T12" fmla="*/ 15 w 15"/>
                    <a:gd name="T13" fmla="*/ 8 h 13"/>
                    <a:gd name="T14" fmla="*/ 15 w 15"/>
                    <a:gd name="T15" fmla="*/ 0 h 13"/>
                    <a:gd name="T16" fmla="*/ 5 w 15"/>
                    <a:gd name="T17" fmla="*/ 0 h 13"/>
                    <a:gd name="T18" fmla="*/ 15 w 15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15" y="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40" name="Rectangle 667"/>
                <p:cNvSpPr>
                  <a:spLocks noChangeArrowheads="1"/>
                </p:cNvSpPr>
                <p:nvPr/>
              </p:nvSpPr>
              <p:spPr bwMode="auto">
                <a:xfrm>
                  <a:off x="1351" y="1710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41" name="Freeform 668"/>
                <p:cNvSpPr>
                  <a:spLocks/>
                </p:cNvSpPr>
                <p:nvPr/>
              </p:nvSpPr>
              <p:spPr bwMode="auto">
                <a:xfrm>
                  <a:off x="1351" y="1715"/>
                  <a:ext cx="15" cy="15"/>
                </a:xfrm>
                <a:custGeom>
                  <a:avLst/>
                  <a:gdLst>
                    <a:gd name="T0" fmla="*/ 5 w 15"/>
                    <a:gd name="T1" fmla="*/ 0 h 15"/>
                    <a:gd name="T2" fmla="*/ 15 w 15"/>
                    <a:gd name="T3" fmla="*/ 6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6 h 15"/>
                    <a:gd name="T10" fmla="*/ 5 w 15"/>
                    <a:gd name="T11" fmla="*/ 15 h 15"/>
                    <a:gd name="T12" fmla="*/ 0 w 15"/>
                    <a:gd name="T13" fmla="*/ 6 h 15"/>
                    <a:gd name="T14" fmla="*/ 0 w 15"/>
                    <a:gd name="T15" fmla="*/ 15 h 15"/>
                    <a:gd name="T16" fmla="*/ 5 w 15"/>
                    <a:gd name="T17" fmla="*/ 15 h 15"/>
                    <a:gd name="T18" fmla="*/ 5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5" y="0"/>
                      </a:move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5" y="15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42" name="Freeform 669"/>
                <p:cNvSpPr>
                  <a:spLocks/>
                </p:cNvSpPr>
                <p:nvPr/>
              </p:nvSpPr>
              <p:spPr bwMode="auto">
                <a:xfrm>
                  <a:off x="1356" y="1715"/>
                  <a:ext cx="15" cy="15"/>
                </a:xfrm>
                <a:custGeom>
                  <a:avLst/>
                  <a:gdLst>
                    <a:gd name="T0" fmla="*/ 15 w 15"/>
                    <a:gd name="T1" fmla="*/ 6 h 15"/>
                    <a:gd name="T2" fmla="*/ 10 w 15"/>
                    <a:gd name="T3" fmla="*/ 0 h 15"/>
                    <a:gd name="T4" fmla="*/ 0 w 15"/>
                    <a:gd name="T5" fmla="*/ 0 h 15"/>
                    <a:gd name="T6" fmla="*/ 0 w 15"/>
                    <a:gd name="T7" fmla="*/ 15 h 15"/>
                    <a:gd name="T8" fmla="*/ 10 w 15"/>
                    <a:gd name="T9" fmla="*/ 15 h 15"/>
                    <a:gd name="T10" fmla="*/ 0 w 15"/>
                    <a:gd name="T11" fmla="*/ 6 h 15"/>
                    <a:gd name="T12" fmla="*/ 15 w 15"/>
                    <a:gd name="T13" fmla="*/ 6 h 15"/>
                    <a:gd name="T14" fmla="*/ 15 w 15"/>
                    <a:gd name="T15" fmla="*/ 0 h 15"/>
                    <a:gd name="T16" fmla="*/ 10 w 15"/>
                    <a:gd name="T17" fmla="*/ 0 h 15"/>
                    <a:gd name="T18" fmla="*/ 15 w 15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5" y="6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43" name="Rectangle 670"/>
                <p:cNvSpPr>
                  <a:spLocks noChangeArrowheads="1"/>
                </p:cNvSpPr>
                <p:nvPr/>
              </p:nvSpPr>
              <p:spPr bwMode="auto">
                <a:xfrm>
                  <a:off x="1358" y="1721"/>
                  <a:ext cx="15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44" name="Freeform 671"/>
                <p:cNvSpPr>
                  <a:spLocks/>
                </p:cNvSpPr>
                <p:nvPr/>
              </p:nvSpPr>
              <p:spPr bwMode="auto">
                <a:xfrm>
                  <a:off x="1356" y="1730"/>
                  <a:ext cx="15" cy="14"/>
                </a:xfrm>
                <a:custGeom>
                  <a:avLst/>
                  <a:gdLst>
                    <a:gd name="T0" fmla="*/ 10 w 15"/>
                    <a:gd name="T1" fmla="*/ 0 h 14"/>
                    <a:gd name="T2" fmla="*/ 15 w 15"/>
                    <a:gd name="T3" fmla="*/ 6 h 14"/>
                    <a:gd name="T4" fmla="*/ 15 w 15"/>
                    <a:gd name="T5" fmla="*/ 0 h 14"/>
                    <a:gd name="T6" fmla="*/ 0 w 15"/>
                    <a:gd name="T7" fmla="*/ 0 h 14"/>
                    <a:gd name="T8" fmla="*/ 0 w 15"/>
                    <a:gd name="T9" fmla="*/ 6 h 14"/>
                    <a:gd name="T10" fmla="*/ 10 w 15"/>
                    <a:gd name="T11" fmla="*/ 14 h 14"/>
                    <a:gd name="T12" fmla="*/ 0 w 15"/>
                    <a:gd name="T13" fmla="*/ 6 h 14"/>
                    <a:gd name="T14" fmla="*/ 0 w 15"/>
                    <a:gd name="T15" fmla="*/ 14 h 14"/>
                    <a:gd name="T16" fmla="*/ 10 w 15"/>
                    <a:gd name="T17" fmla="*/ 14 h 14"/>
                    <a:gd name="T18" fmla="*/ 10 w 15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0" y="0"/>
                      </a:move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0" y="14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45" name="Freeform 672"/>
                <p:cNvSpPr>
                  <a:spLocks/>
                </p:cNvSpPr>
                <p:nvPr/>
              </p:nvSpPr>
              <p:spPr bwMode="auto">
                <a:xfrm>
                  <a:off x="1363" y="1730"/>
                  <a:ext cx="16" cy="14"/>
                </a:xfrm>
                <a:custGeom>
                  <a:avLst/>
                  <a:gdLst>
                    <a:gd name="T0" fmla="*/ 16 w 16"/>
                    <a:gd name="T1" fmla="*/ 6 h 14"/>
                    <a:gd name="T2" fmla="*/ 8 w 16"/>
                    <a:gd name="T3" fmla="*/ 0 h 14"/>
                    <a:gd name="T4" fmla="*/ 3 w 16"/>
                    <a:gd name="T5" fmla="*/ 0 h 14"/>
                    <a:gd name="T6" fmla="*/ 3 w 16"/>
                    <a:gd name="T7" fmla="*/ 14 h 14"/>
                    <a:gd name="T8" fmla="*/ 8 w 16"/>
                    <a:gd name="T9" fmla="*/ 14 h 14"/>
                    <a:gd name="T10" fmla="*/ 0 w 16"/>
                    <a:gd name="T11" fmla="*/ 6 h 14"/>
                    <a:gd name="T12" fmla="*/ 16 w 16"/>
                    <a:gd name="T13" fmla="*/ 6 h 14"/>
                    <a:gd name="T14" fmla="*/ 16 w 16"/>
                    <a:gd name="T15" fmla="*/ 0 h 14"/>
                    <a:gd name="T16" fmla="*/ 8 w 16"/>
                    <a:gd name="T17" fmla="*/ 0 h 14"/>
                    <a:gd name="T18" fmla="*/ 16 w 16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16" y="6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4"/>
                      </a:lnTo>
                      <a:lnTo>
                        <a:pt x="8" y="14"/>
                      </a:lnTo>
                      <a:lnTo>
                        <a:pt x="0" y="6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46" name="Freeform 673"/>
                <p:cNvSpPr>
                  <a:spLocks/>
                </p:cNvSpPr>
                <p:nvPr/>
              </p:nvSpPr>
              <p:spPr bwMode="auto">
                <a:xfrm>
                  <a:off x="1363" y="1736"/>
                  <a:ext cx="16" cy="13"/>
                </a:xfrm>
                <a:custGeom>
                  <a:avLst/>
                  <a:gdLst>
                    <a:gd name="T0" fmla="*/ 8 w 16"/>
                    <a:gd name="T1" fmla="*/ 0 h 13"/>
                    <a:gd name="T2" fmla="*/ 16 w 16"/>
                    <a:gd name="T3" fmla="*/ 8 h 13"/>
                    <a:gd name="T4" fmla="*/ 16 w 16"/>
                    <a:gd name="T5" fmla="*/ 0 h 13"/>
                    <a:gd name="T6" fmla="*/ 0 w 16"/>
                    <a:gd name="T7" fmla="*/ 0 h 13"/>
                    <a:gd name="T8" fmla="*/ 0 w 16"/>
                    <a:gd name="T9" fmla="*/ 8 h 13"/>
                    <a:gd name="T10" fmla="*/ 8 w 16"/>
                    <a:gd name="T11" fmla="*/ 13 h 13"/>
                    <a:gd name="T12" fmla="*/ 0 w 16"/>
                    <a:gd name="T13" fmla="*/ 8 h 13"/>
                    <a:gd name="T14" fmla="*/ 0 w 16"/>
                    <a:gd name="T15" fmla="*/ 13 h 13"/>
                    <a:gd name="T16" fmla="*/ 8 w 16"/>
                    <a:gd name="T17" fmla="*/ 13 h 13"/>
                    <a:gd name="T18" fmla="*/ 8 w 16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8" y="0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47" name="Freeform 674"/>
                <p:cNvSpPr>
                  <a:spLocks/>
                </p:cNvSpPr>
                <p:nvPr/>
              </p:nvSpPr>
              <p:spPr bwMode="auto">
                <a:xfrm>
                  <a:off x="1371" y="1736"/>
                  <a:ext cx="14" cy="13"/>
                </a:xfrm>
                <a:custGeom>
                  <a:avLst/>
                  <a:gdLst>
                    <a:gd name="T0" fmla="*/ 14 w 14"/>
                    <a:gd name="T1" fmla="*/ 8 h 13"/>
                    <a:gd name="T2" fmla="*/ 6 w 14"/>
                    <a:gd name="T3" fmla="*/ 0 h 13"/>
                    <a:gd name="T4" fmla="*/ 0 w 14"/>
                    <a:gd name="T5" fmla="*/ 0 h 13"/>
                    <a:gd name="T6" fmla="*/ 0 w 14"/>
                    <a:gd name="T7" fmla="*/ 13 h 13"/>
                    <a:gd name="T8" fmla="*/ 6 w 14"/>
                    <a:gd name="T9" fmla="*/ 13 h 13"/>
                    <a:gd name="T10" fmla="*/ 0 w 14"/>
                    <a:gd name="T11" fmla="*/ 8 h 13"/>
                    <a:gd name="T12" fmla="*/ 14 w 14"/>
                    <a:gd name="T13" fmla="*/ 8 h 13"/>
                    <a:gd name="T14" fmla="*/ 14 w 14"/>
                    <a:gd name="T15" fmla="*/ 0 h 13"/>
                    <a:gd name="T16" fmla="*/ 6 w 14"/>
                    <a:gd name="T17" fmla="*/ 0 h 13"/>
                    <a:gd name="T18" fmla="*/ 14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14" y="8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48" name="Freeform 675"/>
                <p:cNvSpPr>
                  <a:spLocks/>
                </p:cNvSpPr>
                <p:nvPr/>
              </p:nvSpPr>
              <p:spPr bwMode="auto">
                <a:xfrm>
                  <a:off x="1371" y="1744"/>
                  <a:ext cx="14" cy="13"/>
                </a:xfrm>
                <a:custGeom>
                  <a:avLst/>
                  <a:gdLst>
                    <a:gd name="T0" fmla="*/ 6 w 14"/>
                    <a:gd name="T1" fmla="*/ 0 h 13"/>
                    <a:gd name="T2" fmla="*/ 14 w 14"/>
                    <a:gd name="T3" fmla="*/ 5 h 13"/>
                    <a:gd name="T4" fmla="*/ 14 w 14"/>
                    <a:gd name="T5" fmla="*/ 0 h 13"/>
                    <a:gd name="T6" fmla="*/ 0 w 14"/>
                    <a:gd name="T7" fmla="*/ 0 h 13"/>
                    <a:gd name="T8" fmla="*/ 0 w 14"/>
                    <a:gd name="T9" fmla="*/ 5 h 13"/>
                    <a:gd name="T10" fmla="*/ 6 w 14"/>
                    <a:gd name="T11" fmla="*/ 13 h 13"/>
                    <a:gd name="T12" fmla="*/ 0 w 14"/>
                    <a:gd name="T13" fmla="*/ 5 h 13"/>
                    <a:gd name="T14" fmla="*/ 0 w 14"/>
                    <a:gd name="T15" fmla="*/ 13 h 13"/>
                    <a:gd name="T16" fmla="*/ 6 w 14"/>
                    <a:gd name="T17" fmla="*/ 13 h 13"/>
                    <a:gd name="T18" fmla="*/ 6 w 14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6" y="0"/>
                      </a:move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1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49" name="Freeform 676"/>
                <p:cNvSpPr>
                  <a:spLocks/>
                </p:cNvSpPr>
                <p:nvPr/>
              </p:nvSpPr>
              <p:spPr bwMode="auto">
                <a:xfrm>
                  <a:off x="1377" y="1744"/>
                  <a:ext cx="13" cy="13"/>
                </a:xfrm>
                <a:custGeom>
                  <a:avLst/>
                  <a:gdLst>
                    <a:gd name="T0" fmla="*/ 13 w 13"/>
                    <a:gd name="T1" fmla="*/ 5 h 13"/>
                    <a:gd name="T2" fmla="*/ 8 w 13"/>
                    <a:gd name="T3" fmla="*/ 0 h 13"/>
                    <a:gd name="T4" fmla="*/ 0 w 13"/>
                    <a:gd name="T5" fmla="*/ 0 h 13"/>
                    <a:gd name="T6" fmla="*/ 0 w 13"/>
                    <a:gd name="T7" fmla="*/ 13 h 13"/>
                    <a:gd name="T8" fmla="*/ 8 w 13"/>
                    <a:gd name="T9" fmla="*/ 13 h 13"/>
                    <a:gd name="T10" fmla="*/ 0 w 13"/>
                    <a:gd name="T11" fmla="*/ 5 h 13"/>
                    <a:gd name="T12" fmla="*/ 13 w 13"/>
                    <a:gd name="T13" fmla="*/ 5 h 13"/>
                    <a:gd name="T14" fmla="*/ 13 w 13"/>
                    <a:gd name="T15" fmla="*/ 0 h 13"/>
                    <a:gd name="T16" fmla="*/ 8 w 13"/>
                    <a:gd name="T17" fmla="*/ 0 h 13"/>
                    <a:gd name="T18" fmla="*/ 13 w 13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13" y="5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0" y="5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50" name="Rectangle 677"/>
                <p:cNvSpPr>
                  <a:spLocks noChangeArrowheads="1"/>
                </p:cNvSpPr>
                <p:nvPr/>
              </p:nvSpPr>
              <p:spPr bwMode="auto">
                <a:xfrm>
                  <a:off x="1377" y="1749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51" name="Freeform 678"/>
                <p:cNvSpPr>
                  <a:spLocks/>
                </p:cNvSpPr>
                <p:nvPr/>
              </p:nvSpPr>
              <p:spPr bwMode="auto">
                <a:xfrm>
                  <a:off x="1377" y="1755"/>
                  <a:ext cx="13" cy="15"/>
                </a:xfrm>
                <a:custGeom>
                  <a:avLst/>
                  <a:gdLst>
                    <a:gd name="T0" fmla="*/ 8 w 13"/>
                    <a:gd name="T1" fmla="*/ 0 h 15"/>
                    <a:gd name="T2" fmla="*/ 13 w 13"/>
                    <a:gd name="T3" fmla="*/ 9 h 15"/>
                    <a:gd name="T4" fmla="*/ 13 w 13"/>
                    <a:gd name="T5" fmla="*/ 0 h 15"/>
                    <a:gd name="T6" fmla="*/ 0 w 13"/>
                    <a:gd name="T7" fmla="*/ 0 h 15"/>
                    <a:gd name="T8" fmla="*/ 0 w 13"/>
                    <a:gd name="T9" fmla="*/ 9 h 15"/>
                    <a:gd name="T10" fmla="*/ 8 w 13"/>
                    <a:gd name="T11" fmla="*/ 15 h 15"/>
                    <a:gd name="T12" fmla="*/ 0 w 13"/>
                    <a:gd name="T13" fmla="*/ 9 h 15"/>
                    <a:gd name="T14" fmla="*/ 0 w 13"/>
                    <a:gd name="T15" fmla="*/ 15 h 15"/>
                    <a:gd name="T16" fmla="*/ 8 w 13"/>
                    <a:gd name="T17" fmla="*/ 15 h 15"/>
                    <a:gd name="T18" fmla="*/ 8 w 13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0"/>
                      </a:move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15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52" name="Freeform 679"/>
                <p:cNvSpPr>
                  <a:spLocks/>
                </p:cNvSpPr>
                <p:nvPr/>
              </p:nvSpPr>
              <p:spPr bwMode="auto">
                <a:xfrm>
                  <a:off x="1385" y="1755"/>
                  <a:ext cx="15" cy="15"/>
                </a:xfrm>
                <a:custGeom>
                  <a:avLst/>
                  <a:gdLst>
                    <a:gd name="T0" fmla="*/ 15 w 15"/>
                    <a:gd name="T1" fmla="*/ 9 h 15"/>
                    <a:gd name="T2" fmla="*/ 5 w 15"/>
                    <a:gd name="T3" fmla="*/ 0 h 15"/>
                    <a:gd name="T4" fmla="*/ 0 w 15"/>
                    <a:gd name="T5" fmla="*/ 0 h 15"/>
                    <a:gd name="T6" fmla="*/ 0 w 15"/>
                    <a:gd name="T7" fmla="*/ 15 h 15"/>
                    <a:gd name="T8" fmla="*/ 5 w 15"/>
                    <a:gd name="T9" fmla="*/ 15 h 15"/>
                    <a:gd name="T10" fmla="*/ 0 w 15"/>
                    <a:gd name="T11" fmla="*/ 9 h 15"/>
                    <a:gd name="T12" fmla="*/ 15 w 15"/>
                    <a:gd name="T13" fmla="*/ 9 h 15"/>
                    <a:gd name="T14" fmla="*/ 15 w 15"/>
                    <a:gd name="T15" fmla="*/ 0 h 15"/>
                    <a:gd name="T16" fmla="*/ 5 w 15"/>
                    <a:gd name="T17" fmla="*/ 0 h 15"/>
                    <a:gd name="T18" fmla="*/ 15 w 15"/>
                    <a:gd name="T19" fmla="*/ 9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5" y="9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0" y="9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53" name="Rectangle 680"/>
                <p:cNvSpPr>
                  <a:spLocks noChangeArrowheads="1"/>
                </p:cNvSpPr>
                <p:nvPr/>
              </p:nvSpPr>
              <p:spPr bwMode="auto">
                <a:xfrm>
                  <a:off x="1385" y="1764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54" name="Freeform 681"/>
                <p:cNvSpPr>
                  <a:spLocks/>
                </p:cNvSpPr>
                <p:nvPr/>
              </p:nvSpPr>
              <p:spPr bwMode="auto">
                <a:xfrm>
                  <a:off x="1385" y="1770"/>
                  <a:ext cx="15" cy="13"/>
                </a:xfrm>
                <a:custGeom>
                  <a:avLst/>
                  <a:gdLst>
                    <a:gd name="T0" fmla="*/ 5 w 15"/>
                    <a:gd name="T1" fmla="*/ 0 h 13"/>
                    <a:gd name="T2" fmla="*/ 15 w 15"/>
                    <a:gd name="T3" fmla="*/ 8 h 13"/>
                    <a:gd name="T4" fmla="*/ 15 w 15"/>
                    <a:gd name="T5" fmla="*/ 0 h 13"/>
                    <a:gd name="T6" fmla="*/ 0 w 15"/>
                    <a:gd name="T7" fmla="*/ 0 h 13"/>
                    <a:gd name="T8" fmla="*/ 0 w 15"/>
                    <a:gd name="T9" fmla="*/ 8 h 13"/>
                    <a:gd name="T10" fmla="*/ 5 w 15"/>
                    <a:gd name="T11" fmla="*/ 13 h 13"/>
                    <a:gd name="T12" fmla="*/ 0 w 15"/>
                    <a:gd name="T13" fmla="*/ 8 h 13"/>
                    <a:gd name="T14" fmla="*/ 0 w 15"/>
                    <a:gd name="T15" fmla="*/ 13 h 13"/>
                    <a:gd name="T16" fmla="*/ 5 w 15"/>
                    <a:gd name="T17" fmla="*/ 13 h 13"/>
                    <a:gd name="T18" fmla="*/ 5 w 15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5" y="0"/>
                      </a:move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5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55" name="Freeform 682"/>
                <p:cNvSpPr>
                  <a:spLocks/>
                </p:cNvSpPr>
                <p:nvPr/>
              </p:nvSpPr>
              <p:spPr bwMode="auto">
                <a:xfrm>
                  <a:off x="1390" y="1770"/>
                  <a:ext cx="18" cy="13"/>
                </a:xfrm>
                <a:custGeom>
                  <a:avLst/>
                  <a:gdLst>
                    <a:gd name="T0" fmla="*/ 18 w 18"/>
                    <a:gd name="T1" fmla="*/ 8 h 13"/>
                    <a:gd name="T2" fmla="*/ 10 w 18"/>
                    <a:gd name="T3" fmla="*/ 0 h 13"/>
                    <a:gd name="T4" fmla="*/ 0 w 18"/>
                    <a:gd name="T5" fmla="*/ 0 h 13"/>
                    <a:gd name="T6" fmla="*/ 0 w 18"/>
                    <a:gd name="T7" fmla="*/ 13 h 13"/>
                    <a:gd name="T8" fmla="*/ 10 w 18"/>
                    <a:gd name="T9" fmla="*/ 13 h 13"/>
                    <a:gd name="T10" fmla="*/ 0 w 18"/>
                    <a:gd name="T11" fmla="*/ 8 h 13"/>
                    <a:gd name="T12" fmla="*/ 18 w 18"/>
                    <a:gd name="T13" fmla="*/ 8 h 13"/>
                    <a:gd name="T14" fmla="*/ 18 w 18"/>
                    <a:gd name="T15" fmla="*/ 0 h 13"/>
                    <a:gd name="T16" fmla="*/ 10 w 18"/>
                    <a:gd name="T17" fmla="*/ 0 h 13"/>
                    <a:gd name="T18" fmla="*/ 18 w 18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8" y="8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0" y="8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56" name="Freeform 683"/>
                <p:cNvSpPr>
                  <a:spLocks/>
                </p:cNvSpPr>
                <p:nvPr/>
              </p:nvSpPr>
              <p:spPr bwMode="auto">
                <a:xfrm>
                  <a:off x="1390" y="1778"/>
                  <a:ext cx="18" cy="13"/>
                </a:xfrm>
                <a:custGeom>
                  <a:avLst/>
                  <a:gdLst>
                    <a:gd name="T0" fmla="*/ 10 w 18"/>
                    <a:gd name="T1" fmla="*/ 0 h 13"/>
                    <a:gd name="T2" fmla="*/ 18 w 18"/>
                    <a:gd name="T3" fmla="*/ 5 h 13"/>
                    <a:gd name="T4" fmla="*/ 18 w 18"/>
                    <a:gd name="T5" fmla="*/ 0 h 13"/>
                    <a:gd name="T6" fmla="*/ 0 w 18"/>
                    <a:gd name="T7" fmla="*/ 0 h 13"/>
                    <a:gd name="T8" fmla="*/ 0 w 18"/>
                    <a:gd name="T9" fmla="*/ 5 h 13"/>
                    <a:gd name="T10" fmla="*/ 10 w 18"/>
                    <a:gd name="T11" fmla="*/ 13 h 13"/>
                    <a:gd name="T12" fmla="*/ 0 w 18"/>
                    <a:gd name="T13" fmla="*/ 5 h 13"/>
                    <a:gd name="T14" fmla="*/ 0 w 18"/>
                    <a:gd name="T15" fmla="*/ 13 h 13"/>
                    <a:gd name="T16" fmla="*/ 10 w 18"/>
                    <a:gd name="T17" fmla="*/ 13 h 13"/>
                    <a:gd name="T18" fmla="*/ 10 w 18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0" y="0"/>
                      </a:moveTo>
                      <a:lnTo>
                        <a:pt x="18" y="5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0" y="1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57" name="Freeform 684"/>
                <p:cNvSpPr>
                  <a:spLocks/>
                </p:cNvSpPr>
                <p:nvPr/>
              </p:nvSpPr>
              <p:spPr bwMode="auto">
                <a:xfrm>
                  <a:off x="1397" y="1778"/>
                  <a:ext cx="16" cy="13"/>
                </a:xfrm>
                <a:custGeom>
                  <a:avLst/>
                  <a:gdLst>
                    <a:gd name="T0" fmla="*/ 16 w 16"/>
                    <a:gd name="T1" fmla="*/ 5 h 13"/>
                    <a:gd name="T2" fmla="*/ 11 w 16"/>
                    <a:gd name="T3" fmla="*/ 0 h 13"/>
                    <a:gd name="T4" fmla="*/ 3 w 16"/>
                    <a:gd name="T5" fmla="*/ 0 h 13"/>
                    <a:gd name="T6" fmla="*/ 3 w 16"/>
                    <a:gd name="T7" fmla="*/ 13 h 13"/>
                    <a:gd name="T8" fmla="*/ 11 w 16"/>
                    <a:gd name="T9" fmla="*/ 13 h 13"/>
                    <a:gd name="T10" fmla="*/ 0 w 16"/>
                    <a:gd name="T11" fmla="*/ 5 h 13"/>
                    <a:gd name="T12" fmla="*/ 16 w 16"/>
                    <a:gd name="T13" fmla="*/ 5 h 13"/>
                    <a:gd name="T14" fmla="*/ 16 w 16"/>
                    <a:gd name="T15" fmla="*/ 0 h 13"/>
                    <a:gd name="T16" fmla="*/ 11 w 16"/>
                    <a:gd name="T17" fmla="*/ 0 h 13"/>
                    <a:gd name="T18" fmla="*/ 16 w 16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16" y="5"/>
                      </a:moveTo>
                      <a:lnTo>
                        <a:pt x="11" y="0"/>
                      </a:lnTo>
                      <a:lnTo>
                        <a:pt x="3" y="0"/>
                      </a:lnTo>
                      <a:lnTo>
                        <a:pt x="3" y="13"/>
                      </a:lnTo>
                      <a:lnTo>
                        <a:pt x="11" y="13"/>
                      </a:lnTo>
                      <a:lnTo>
                        <a:pt x="0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58" name="Freeform 685"/>
                <p:cNvSpPr>
                  <a:spLocks/>
                </p:cNvSpPr>
                <p:nvPr/>
              </p:nvSpPr>
              <p:spPr bwMode="auto">
                <a:xfrm>
                  <a:off x="1397" y="1783"/>
                  <a:ext cx="16" cy="18"/>
                </a:xfrm>
                <a:custGeom>
                  <a:avLst/>
                  <a:gdLst>
                    <a:gd name="T0" fmla="*/ 11 w 16"/>
                    <a:gd name="T1" fmla="*/ 0 h 18"/>
                    <a:gd name="T2" fmla="*/ 16 w 16"/>
                    <a:gd name="T3" fmla="*/ 8 h 18"/>
                    <a:gd name="T4" fmla="*/ 16 w 16"/>
                    <a:gd name="T5" fmla="*/ 0 h 18"/>
                    <a:gd name="T6" fmla="*/ 0 w 16"/>
                    <a:gd name="T7" fmla="*/ 0 h 18"/>
                    <a:gd name="T8" fmla="*/ 0 w 16"/>
                    <a:gd name="T9" fmla="*/ 8 h 18"/>
                    <a:gd name="T10" fmla="*/ 11 w 16"/>
                    <a:gd name="T11" fmla="*/ 18 h 18"/>
                    <a:gd name="T12" fmla="*/ 0 w 16"/>
                    <a:gd name="T13" fmla="*/ 8 h 18"/>
                    <a:gd name="T14" fmla="*/ 0 w 16"/>
                    <a:gd name="T15" fmla="*/ 18 h 18"/>
                    <a:gd name="T16" fmla="*/ 11 w 16"/>
                    <a:gd name="T17" fmla="*/ 18 h 18"/>
                    <a:gd name="T18" fmla="*/ 11 w 16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8"/>
                    <a:gd name="T32" fmla="*/ 16 w 16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8">
                      <a:moveTo>
                        <a:pt x="11" y="0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1" y="18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11" y="1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59" name="Freeform 686"/>
                <p:cNvSpPr>
                  <a:spLocks/>
                </p:cNvSpPr>
                <p:nvPr/>
              </p:nvSpPr>
              <p:spPr bwMode="auto">
                <a:xfrm>
                  <a:off x="1405" y="1783"/>
                  <a:ext cx="16" cy="18"/>
                </a:xfrm>
                <a:custGeom>
                  <a:avLst/>
                  <a:gdLst>
                    <a:gd name="T0" fmla="*/ 16 w 16"/>
                    <a:gd name="T1" fmla="*/ 8 h 18"/>
                    <a:gd name="T2" fmla="*/ 8 w 16"/>
                    <a:gd name="T3" fmla="*/ 0 h 18"/>
                    <a:gd name="T4" fmla="*/ 3 w 16"/>
                    <a:gd name="T5" fmla="*/ 0 h 18"/>
                    <a:gd name="T6" fmla="*/ 3 w 16"/>
                    <a:gd name="T7" fmla="*/ 18 h 18"/>
                    <a:gd name="T8" fmla="*/ 8 w 16"/>
                    <a:gd name="T9" fmla="*/ 18 h 18"/>
                    <a:gd name="T10" fmla="*/ 0 w 16"/>
                    <a:gd name="T11" fmla="*/ 8 h 18"/>
                    <a:gd name="T12" fmla="*/ 16 w 16"/>
                    <a:gd name="T13" fmla="*/ 8 h 18"/>
                    <a:gd name="T14" fmla="*/ 16 w 16"/>
                    <a:gd name="T15" fmla="*/ 0 h 18"/>
                    <a:gd name="T16" fmla="*/ 8 w 16"/>
                    <a:gd name="T17" fmla="*/ 0 h 18"/>
                    <a:gd name="T18" fmla="*/ 16 w 16"/>
                    <a:gd name="T19" fmla="*/ 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8"/>
                    <a:gd name="T32" fmla="*/ 16 w 16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8">
                      <a:moveTo>
                        <a:pt x="16" y="8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8"/>
                      </a:lnTo>
                      <a:lnTo>
                        <a:pt x="8" y="18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60" name="Rectangle 687"/>
                <p:cNvSpPr>
                  <a:spLocks noChangeArrowheads="1"/>
                </p:cNvSpPr>
                <p:nvPr/>
              </p:nvSpPr>
              <p:spPr bwMode="auto">
                <a:xfrm>
                  <a:off x="1405" y="1791"/>
                  <a:ext cx="18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61" name="Freeform 688"/>
                <p:cNvSpPr>
                  <a:spLocks/>
                </p:cNvSpPr>
                <p:nvPr/>
              </p:nvSpPr>
              <p:spPr bwMode="auto">
                <a:xfrm>
                  <a:off x="1405" y="1798"/>
                  <a:ext cx="16" cy="16"/>
                </a:xfrm>
                <a:custGeom>
                  <a:avLst/>
                  <a:gdLst>
                    <a:gd name="T0" fmla="*/ 8 w 16"/>
                    <a:gd name="T1" fmla="*/ 0 h 16"/>
                    <a:gd name="T2" fmla="*/ 16 w 16"/>
                    <a:gd name="T3" fmla="*/ 8 h 16"/>
                    <a:gd name="T4" fmla="*/ 16 w 16"/>
                    <a:gd name="T5" fmla="*/ 0 h 16"/>
                    <a:gd name="T6" fmla="*/ 0 w 16"/>
                    <a:gd name="T7" fmla="*/ 0 h 16"/>
                    <a:gd name="T8" fmla="*/ 0 w 16"/>
                    <a:gd name="T9" fmla="*/ 8 h 16"/>
                    <a:gd name="T10" fmla="*/ 8 w 16"/>
                    <a:gd name="T11" fmla="*/ 16 h 16"/>
                    <a:gd name="T12" fmla="*/ 0 w 16"/>
                    <a:gd name="T13" fmla="*/ 8 h 16"/>
                    <a:gd name="T14" fmla="*/ 0 w 16"/>
                    <a:gd name="T15" fmla="*/ 16 h 16"/>
                    <a:gd name="T16" fmla="*/ 8 w 16"/>
                    <a:gd name="T17" fmla="*/ 16 h 16"/>
                    <a:gd name="T18" fmla="*/ 8 w 16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6"/>
                    <a:gd name="T32" fmla="*/ 16 w 16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6">
                      <a:moveTo>
                        <a:pt x="8" y="0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62" name="Freeform 689"/>
                <p:cNvSpPr>
                  <a:spLocks/>
                </p:cNvSpPr>
                <p:nvPr/>
              </p:nvSpPr>
              <p:spPr bwMode="auto">
                <a:xfrm>
                  <a:off x="1411" y="1798"/>
                  <a:ext cx="17" cy="16"/>
                </a:xfrm>
                <a:custGeom>
                  <a:avLst/>
                  <a:gdLst>
                    <a:gd name="T0" fmla="*/ 17 w 17"/>
                    <a:gd name="T1" fmla="*/ 8 h 16"/>
                    <a:gd name="T2" fmla="*/ 8 w 17"/>
                    <a:gd name="T3" fmla="*/ 0 h 16"/>
                    <a:gd name="T4" fmla="*/ 2 w 17"/>
                    <a:gd name="T5" fmla="*/ 0 h 16"/>
                    <a:gd name="T6" fmla="*/ 2 w 17"/>
                    <a:gd name="T7" fmla="*/ 16 h 16"/>
                    <a:gd name="T8" fmla="*/ 8 w 17"/>
                    <a:gd name="T9" fmla="*/ 16 h 16"/>
                    <a:gd name="T10" fmla="*/ 0 w 17"/>
                    <a:gd name="T11" fmla="*/ 8 h 16"/>
                    <a:gd name="T12" fmla="*/ 17 w 17"/>
                    <a:gd name="T13" fmla="*/ 8 h 16"/>
                    <a:gd name="T14" fmla="*/ 17 w 17"/>
                    <a:gd name="T15" fmla="*/ 0 h 16"/>
                    <a:gd name="T16" fmla="*/ 8 w 17"/>
                    <a:gd name="T17" fmla="*/ 0 h 16"/>
                    <a:gd name="T18" fmla="*/ 17 w 17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6"/>
                    <a:gd name="T32" fmla="*/ 17 w 17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6">
                      <a:moveTo>
                        <a:pt x="17" y="8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2" y="16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17" y="8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63" name="Freeform 690"/>
                <p:cNvSpPr>
                  <a:spLocks/>
                </p:cNvSpPr>
                <p:nvPr/>
              </p:nvSpPr>
              <p:spPr bwMode="auto">
                <a:xfrm>
                  <a:off x="1411" y="1806"/>
                  <a:ext cx="17" cy="14"/>
                </a:xfrm>
                <a:custGeom>
                  <a:avLst/>
                  <a:gdLst>
                    <a:gd name="T0" fmla="*/ 8 w 17"/>
                    <a:gd name="T1" fmla="*/ 0 h 14"/>
                    <a:gd name="T2" fmla="*/ 17 w 17"/>
                    <a:gd name="T3" fmla="*/ 6 h 14"/>
                    <a:gd name="T4" fmla="*/ 17 w 17"/>
                    <a:gd name="T5" fmla="*/ 0 h 14"/>
                    <a:gd name="T6" fmla="*/ 0 w 17"/>
                    <a:gd name="T7" fmla="*/ 0 h 14"/>
                    <a:gd name="T8" fmla="*/ 0 w 17"/>
                    <a:gd name="T9" fmla="*/ 6 h 14"/>
                    <a:gd name="T10" fmla="*/ 8 w 17"/>
                    <a:gd name="T11" fmla="*/ 14 h 14"/>
                    <a:gd name="T12" fmla="*/ 0 w 17"/>
                    <a:gd name="T13" fmla="*/ 6 h 14"/>
                    <a:gd name="T14" fmla="*/ 0 w 17"/>
                    <a:gd name="T15" fmla="*/ 14 h 14"/>
                    <a:gd name="T16" fmla="*/ 8 w 17"/>
                    <a:gd name="T17" fmla="*/ 14 h 14"/>
                    <a:gd name="T18" fmla="*/ 8 w 17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4"/>
                    <a:gd name="T32" fmla="*/ 17 w 1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4">
                      <a:moveTo>
                        <a:pt x="8" y="0"/>
                      </a:move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8" y="14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64" name="Freeform 691"/>
                <p:cNvSpPr>
                  <a:spLocks/>
                </p:cNvSpPr>
                <p:nvPr/>
              </p:nvSpPr>
              <p:spPr bwMode="auto">
                <a:xfrm>
                  <a:off x="1419" y="1806"/>
                  <a:ext cx="17" cy="14"/>
                </a:xfrm>
                <a:custGeom>
                  <a:avLst/>
                  <a:gdLst>
                    <a:gd name="T0" fmla="*/ 17 w 17"/>
                    <a:gd name="T1" fmla="*/ 6 h 14"/>
                    <a:gd name="T2" fmla="*/ 9 w 17"/>
                    <a:gd name="T3" fmla="*/ 0 h 14"/>
                    <a:gd name="T4" fmla="*/ 0 w 17"/>
                    <a:gd name="T5" fmla="*/ 0 h 14"/>
                    <a:gd name="T6" fmla="*/ 0 w 17"/>
                    <a:gd name="T7" fmla="*/ 14 h 14"/>
                    <a:gd name="T8" fmla="*/ 9 w 17"/>
                    <a:gd name="T9" fmla="*/ 14 h 14"/>
                    <a:gd name="T10" fmla="*/ 0 w 17"/>
                    <a:gd name="T11" fmla="*/ 6 h 14"/>
                    <a:gd name="T12" fmla="*/ 17 w 17"/>
                    <a:gd name="T13" fmla="*/ 6 h 14"/>
                    <a:gd name="T14" fmla="*/ 17 w 17"/>
                    <a:gd name="T15" fmla="*/ 0 h 14"/>
                    <a:gd name="T16" fmla="*/ 9 w 17"/>
                    <a:gd name="T17" fmla="*/ 0 h 14"/>
                    <a:gd name="T18" fmla="*/ 17 w 17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4"/>
                    <a:gd name="T32" fmla="*/ 17 w 1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4">
                      <a:moveTo>
                        <a:pt x="17" y="6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0" y="6"/>
                      </a:ln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65" name="Freeform 692"/>
                <p:cNvSpPr>
                  <a:spLocks/>
                </p:cNvSpPr>
                <p:nvPr/>
              </p:nvSpPr>
              <p:spPr bwMode="auto">
                <a:xfrm>
                  <a:off x="1419" y="1812"/>
                  <a:ext cx="17" cy="13"/>
                </a:xfrm>
                <a:custGeom>
                  <a:avLst/>
                  <a:gdLst>
                    <a:gd name="T0" fmla="*/ 9 w 17"/>
                    <a:gd name="T1" fmla="*/ 0 h 13"/>
                    <a:gd name="T2" fmla="*/ 17 w 17"/>
                    <a:gd name="T3" fmla="*/ 8 h 13"/>
                    <a:gd name="T4" fmla="*/ 17 w 17"/>
                    <a:gd name="T5" fmla="*/ 0 h 13"/>
                    <a:gd name="T6" fmla="*/ 0 w 17"/>
                    <a:gd name="T7" fmla="*/ 0 h 13"/>
                    <a:gd name="T8" fmla="*/ 0 w 17"/>
                    <a:gd name="T9" fmla="*/ 8 h 13"/>
                    <a:gd name="T10" fmla="*/ 9 w 17"/>
                    <a:gd name="T11" fmla="*/ 13 h 13"/>
                    <a:gd name="T12" fmla="*/ 0 w 17"/>
                    <a:gd name="T13" fmla="*/ 8 h 13"/>
                    <a:gd name="T14" fmla="*/ 0 w 17"/>
                    <a:gd name="T15" fmla="*/ 13 h 13"/>
                    <a:gd name="T16" fmla="*/ 9 w 17"/>
                    <a:gd name="T17" fmla="*/ 13 h 13"/>
                    <a:gd name="T18" fmla="*/ 9 w 17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3"/>
                    <a:gd name="T32" fmla="*/ 17 w 17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3">
                      <a:moveTo>
                        <a:pt x="9" y="0"/>
                      </a:moveTo>
                      <a:lnTo>
                        <a:pt x="17" y="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9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66" name="Rectangle 693"/>
                <p:cNvSpPr>
                  <a:spLocks noChangeArrowheads="1"/>
                </p:cNvSpPr>
                <p:nvPr/>
              </p:nvSpPr>
              <p:spPr bwMode="auto">
                <a:xfrm>
                  <a:off x="1428" y="1812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67" name="Freeform 694"/>
                <p:cNvSpPr>
                  <a:spLocks/>
                </p:cNvSpPr>
                <p:nvPr/>
              </p:nvSpPr>
              <p:spPr bwMode="auto">
                <a:xfrm>
                  <a:off x="1434" y="1812"/>
                  <a:ext cx="13" cy="13"/>
                </a:xfrm>
                <a:custGeom>
                  <a:avLst/>
                  <a:gdLst>
                    <a:gd name="T0" fmla="*/ 13 w 13"/>
                    <a:gd name="T1" fmla="*/ 8 h 13"/>
                    <a:gd name="T2" fmla="*/ 8 w 13"/>
                    <a:gd name="T3" fmla="*/ 0 h 13"/>
                    <a:gd name="T4" fmla="*/ 0 w 13"/>
                    <a:gd name="T5" fmla="*/ 0 h 13"/>
                    <a:gd name="T6" fmla="*/ 0 w 13"/>
                    <a:gd name="T7" fmla="*/ 13 h 13"/>
                    <a:gd name="T8" fmla="*/ 8 w 13"/>
                    <a:gd name="T9" fmla="*/ 13 h 13"/>
                    <a:gd name="T10" fmla="*/ 0 w 13"/>
                    <a:gd name="T11" fmla="*/ 8 h 13"/>
                    <a:gd name="T12" fmla="*/ 13 w 13"/>
                    <a:gd name="T13" fmla="*/ 8 h 13"/>
                    <a:gd name="T14" fmla="*/ 13 w 13"/>
                    <a:gd name="T15" fmla="*/ 0 h 13"/>
                    <a:gd name="T16" fmla="*/ 8 w 13"/>
                    <a:gd name="T17" fmla="*/ 0 h 13"/>
                    <a:gd name="T18" fmla="*/ 13 w 13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13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0" y="8"/>
                      </a:ln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68" name="Freeform 695"/>
                <p:cNvSpPr>
                  <a:spLocks/>
                </p:cNvSpPr>
                <p:nvPr/>
              </p:nvSpPr>
              <p:spPr bwMode="auto">
                <a:xfrm>
                  <a:off x="1434" y="1820"/>
                  <a:ext cx="13" cy="15"/>
                </a:xfrm>
                <a:custGeom>
                  <a:avLst/>
                  <a:gdLst>
                    <a:gd name="T0" fmla="*/ 8 w 13"/>
                    <a:gd name="T1" fmla="*/ 0 h 15"/>
                    <a:gd name="T2" fmla="*/ 13 w 13"/>
                    <a:gd name="T3" fmla="*/ 5 h 15"/>
                    <a:gd name="T4" fmla="*/ 13 w 13"/>
                    <a:gd name="T5" fmla="*/ 0 h 15"/>
                    <a:gd name="T6" fmla="*/ 0 w 13"/>
                    <a:gd name="T7" fmla="*/ 0 h 15"/>
                    <a:gd name="T8" fmla="*/ 0 w 13"/>
                    <a:gd name="T9" fmla="*/ 5 h 15"/>
                    <a:gd name="T10" fmla="*/ 8 w 13"/>
                    <a:gd name="T11" fmla="*/ 15 h 15"/>
                    <a:gd name="T12" fmla="*/ 0 w 13"/>
                    <a:gd name="T13" fmla="*/ 5 h 15"/>
                    <a:gd name="T14" fmla="*/ 0 w 13"/>
                    <a:gd name="T15" fmla="*/ 15 h 15"/>
                    <a:gd name="T16" fmla="*/ 8 w 13"/>
                    <a:gd name="T17" fmla="*/ 15 h 15"/>
                    <a:gd name="T18" fmla="*/ 8 w 13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0"/>
                      </a:move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69" name="Freeform 696"/>
                <p:cNvSpPr>
                  <a:spLocks/>
                </p:cNvSpPr>
                <p:nvPr/>
              </p:nvSpPr>
              <p:spPr bwMode="auto">
                <a:xfrm>
                  <a:off x="1442" y="1820"/>
                  <a:ext cx="13" cy="15"/>
                </a:xfrm>
                <a:custGeom>
                  <a:avLst/>
                  <a:gdLst>
                    <a:gd name="T0" fmla="*/ 13 w 13"/>
                    <a:gd name="T1" fmla="*/ 5 h 15"/>
                    <a:gd name="T2" fmla="*/ 5 w 13"/>
                    <a:gd name="T3" fmla="*/ 0 h 15"/>
                    <a:gd name="T4" fmla="*/ 0 w 13"/>
                    <a:gd name="T5" fmla="*/ 0 h 15"/>
                    <a:gd name="T6" fmla="*/ 0 w 13"/>
                    <a:gd name="T7" fmla="*/ 15 h 15"/>
                    <a:gd name="T8" fmla="*/ 5 w 13"/>
                    <a:gd name="T9" fmla="*/ 15 h 15"/>
                    <a:gd name="T10" fmla="*/ 0 w 13"/>
                    <a:gd name="T11" fmla="*/ 5 h 15"/>
                    <a:gd name="T12" fmla="*/ 13 w 13"/>
                    <a:gd name="T13" fmla="*/ 5 h 15"/>
                    <a:gd name="T14" fmla="*/ 13 w 13"/>
                    <a:gd name="T15" fmla="*/ 0 h 15"/>
                    <a:gd name="T16" fmla="*/ 5 w 13"/>
                    <a:gd name="T17" fmla="*/ 0 h 15"/>
                    <a:gd name="T18" fmla="*/ 13 w 13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13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0" y="5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70" name="Freeform 697"/>
                <p:cNvSpPr>
                  <a:spLocks/>
                </p:cNvSpPr>
                <p:nvPr/>
              </p:nvSpPr>
              <p:spPr bwMode="auto">
                <a:xfrm>
                  <a:off x="1442" y="1825"/>
                  <a:ext cx="13" cy="15"/>
                </a:xfrm>
                <a:custGeom>
                  <a:avLst/>
                  <a:gdLst>
                    <a:gd name="T0" fmla="*/ 5 w 13"/>
                    <a:gd name="T1" fmla="*/ 0 h 15"/>
                    <a:gd name="T2" fmla="*/ 13 w 13"/>
                    <a:gd name="T3" fmla="*/ 10 h 15"/>
                    <a:gd name="T4" fmla="*/ 13 w 13"/>
                    <a:gd name="T5" fmla="*/ 0 h 15"/>
                    <a:gd name="T6" fmla="*/ 0 w 13"/>
                    <a:gd name="T7" fmla="*/ 0 h 15"/>
                    <a:gd name="T8" fmla="*/ 0 w 13"/>
                    <a:gd name="T9" fmla="*/ 10 h 15"/>
                    <a:gd name="T10" fmla="*/ 5 w 13"/>
                    <a:gd name="T11" fmla="*/ 15 h 15"/>
                    <a:gd name="T12" fmla="*/ 0 w 13"/>
                    <a:gd name="T13" fmla="*/ 10 h 15"/>
                    <a:gd name="T14" fmla="*/ 0 w 13"/>
                    <a:gd name="T15" fmla="*/ 15 h 15"/>
                    <a:gd name="T16" fmla="*/ 5 w 13"/>
                    <a:gd name="T17" fmla="*/ 15 h 15"/>
                    <a:gd name="T18" fmla="*/ 5 w 13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5" y="0"/>
                      </a:moveTo>
                      <a:lnTo>
                        <a:pt x="13" y="10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71" name="Rectangle 698"/>
                <p:cNvSpPr>
                  <a:spLocks noChangeArrowheads="1"/>
                </p:cNvSpPr>
                <p:nvPr/>
              </p:nvSpPr>
              <p:spPr bwMode="auto">
                <a:xfrm>
                  <a:off x="1447" y="1825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72" name="Freeform 699"/>
                <p:cNvSpPr>
                  <a:spLocks/>
                </p:cNvSpPr>
                <p:nvPr/>
              </p:nvSpPr>
              <p:spPr bwMode="auto">
                <a:xfrm>
                  <a:off x="1453" y="1825"/>
                  <a:ext cx="14" cy="15"/>
                </a:xfrm>
                <a:custGeom>
                  <a:avLst/>
                  <a:gdLst>
                    <a:gd name="T0" fmla="*/ 14 w 14"/>
                    <a:gd name="T1" fmla="*/ 10 h 15"/>
                    <a:gd name="T2" fmla="*/ 9 w 14"/>
                    <a:gd name="T3" fmla="*/ 0 h 15"/>
                    <a:gd name="T4" fmla="*/ 2 w 14"/>
                    <a:gd name="T5" fmla="*/ 0 h 15"/>
                    <a:gd name="T6" fmla="*/ 2 w 14"/>
                    <a:gd name="T7" fmla="*/ 15 h 15"/>
                    <a:gd name="T8" fmla="*/ 9 w 14"/>
                    <a:gd name="T9" fmla="*/ 15 h 15"/>
                    <a:gd name="T10" fmla="*/ 0 w 14"/>
                    <a:gd name="T11" fmla="*/ 10 h 15"/>
                    <a:gd name="T12" fmla="*/ 14 w 14"/>
                    <a:gd name="T13" fmla="*/ 10 h 15"/>
                    <a:gd name="T14" fmla="*/ 14 w 14"/>
                    <a:gd name="T15" fmla="*/ 0 h 15"/>
                    <a:gd name="T16" fmla="*/ 9 w 14"/>
                    <a:gd name="T17" fmla="*/ 0 h 15"/>
                    <a:gd name="T18" fmla="*/ 14 w 14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14" y="10"/>
                      </a:move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9" y="15"/>
                      </a:lnTo>
                      <a:lnTo>
                        <a:pt x="0" y="10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73" name="Freeform 700"/>
                <p:cNvSpPr>
                  <a:spLocks/>
                </p:cNvSpPr>
                <p:nvPr/>
              </p:nvSpPr>
              <p:spPr bwMode="auto">
                <a:xfrm>
                  <a:off x="1453" y="1832"/>
                  <a:ext cx="14" cy="16"/>
                </a:xfrm>
                <a:custGeom>
                  <a:avLst/>
                  <a:gdLst>
                    <a:gd name="T0" fmla="*/ 9 w 14"/>
                    <a:gd name="T1" fmla="*/ 0 h 16"/>
                    <a:gd name="T2" fmla="*/ 14 w 14"/>
                    <a:gd name="T3" fmla="*/ 8 h 16"/>
                    <a:gd name="T4" fmla="*/ 14 w 14"/>
                    <a:gd name="T5" fmla="*/ 3 h 16"/>
                    <a:gd name="T6" fmla="*/ 0 w 14"/>
                    <a:gd name="T7" fmla="*/ 3 h 16"/>
                    <a:gd name="T8" fmla="*/ 0 w 14"/>
                    <a:gd name="T9" fmla="*/ 8 h 16"/>
                    <a:gd name="T10" fmla="*/ 9 w 14"/>
                    <a:gd name="T11" fmla="*/ 16 h 16"/>
                    <a:gd name="T12" fmla="*/ 0 w 14"/>
                    <a:gd name="T13" fmla="*/ 8 h 16"/>
                    <a:gd name="T14" fmla="*/ 0 w 14"/>
                    <a:gd name="T15" fmla="*/ 16 h 16"/>
                    <a:gd name="T16" fmla="*/ 9 w 14"/>
                    <a:gd name="T17" fmla="*/ 16 h 16"/>
                    <a:gd name="T18" fmla="*/ 9 w 14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9" y="0"/>
                      </a:moveTo>
                      <a:lnTo>
                        <a:pt x="14" y="8"/>
                      </a:lnTo>
                      <a:lnTo>
                        <a:pt x="14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9" y="16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74" name="Rectangle 701"/>
                <p:cNvSpPr>
                  <a:spLocks noChangeArrowheads="1"/>
                </p:cNvSpPr>
                <p:nvPr/>
              </p:nvSpPr>
              <p:spPr bwMode="auto">
                <a:xfrm>
                  <a:off x="1462" y="183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75" name="Freeform 702"/>
                <p:cNvSpPr>
                  <a:spLocks/>
                </p:cNvSpPr>
                <p:nvPr/>
              </p:nvSpPr>
              <p:spPr bwMode="auto">
                <a:xfrm>
                  <a:off x="1467" y="1832"/>
                  <a:ext cx="15" cy="16"/>
                </a:xfrm>
                <a:custGeom>
                  <a:avLst/>
                  <a:gdLst>
                    <a:gd name="T0" fmla="*/ 15 w 15"/>
                    <a:gd name="T1" fmla="*/ 8 h 16"/>
                    <a:gd name="T2" fmla="*/ 9 w 15"/>
                    <a:gd name="T3" fmla="*/ 0 h 16"/>
                    <a:gd name="T4" fmla="*/ 0 w 15"/>
                    <a:gd name="T5" fmla="*/ 0 h 16"/>
                    <a:gd name="T6" fmla="*/ 0 w 15"/>
                    <a:gd name="T7" fmla="*/ 16 h 16"/>
                    <a:gd name="T8" fmla="*/ 9 w 15"/>
                    <a:gd name="T9" fmla="*/ 16 h 16"/>
                    <a:gd name="T10" fmla="*/ 0 w 15"/>
                    <a:gd name="T11" fmla="*/ 8 h 16"/>
                    <a:gd name="T12" fmla="*/ 15 w 15"/>
                    <a:gd name="T13" fmla="*/ 8 h 16"/>
                    <a:gd name="T14" fmla="*/ 15 w 15"/>
                    <a:gd name="T15" fmla="*/ 0 h 16"/>
                    <a:gd name="T16" fmla="*/ 9 w 15"/>
                    <a:gd name="T17" fmla="*/ 0 h 16"/>
                    <a:gd name="T18" fmla="*/ 15 w 15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6"/>
                    <a:gd name="T32" fmla="*/ 15 w 1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6">
                      <a:moveTo>
                        <a:pt x="15" y="8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76" name="Freeform 703"/>
                <p:cNvSpPr>
                  <a:spLocks/>
                </p:cNvSpPr>
                <p:nvPr/>
              </p:nvSpPr>
              <p:spPr bwMode="auto">
                <a:xfrm>
                  <a:off x="1467" y="1840"/>
                  <a:ext cx="15" cy="14"/>
                </a:xfrm>
                <a:custGeom>
                  <a:avLst/>
                  <a:gdLst>
                    <a:gd name="T0" fmla="*/ 9 w 15"/>
                    <a:gd name="T1" fmla="*/ 0 h 14"/>
                    <a:gd name="T2" fmla="*/ 15 w 15"/>
                    <a:gd name="T3" fmla="*/ 6 h 14"/>
                    <a:gd name="T4" fmla="*/ 15 w 15"/>
                    <a:gd name="T5" fmla="*/ 0 h 14"/>
                    <a:gd name="T6" fmla="*/ 0 w 15"/>
                    <a:gd name="T7" fmla="*/ 0 h 14"/>
                    <a:gd name="T8" fmla="*/ 0 w 15"/>
                    <a:gd name="T9" fmla="*/ 6 h 14"/>
                    <a:gd name="T10" fmla="*/ 9 w 15"/>
                    <a:gd name="T11" fmla="*/ 14 h 14"/>
                    <a:gd name="T12" fmla="*/ 0 w 15"/>
                    <a:gd name="T13" fmla="*/ 6 h 14"/>
                    <a:gd name="T14" fmla="*/ 0 w 15"/>
                    <a:gd name="T15" fmla="*/ 14 h 14"/>
                    <a:gd name="T16" fmla="*/ 9 w 15"/>
                    <a:gd name="T17" fmla="*/ 14 h 14"/>
                    <a:gd name="T18" fmla="*/ 9 w 15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9" y="0"/>
                      </a:move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9" y="14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77" name="Rectangle 704"/>
                <p:cNvSpPr>
                  <a:spLocks noChangeArrowheads="1"/>
                </p:cNvSpPr>
                <p:nvPr/>
              </p:nvSpPr>
              <p:spPr bwMode="auto">
                <a:xfrm>
                  <a:off x="1476" y="1840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78" name="Rectangle 705"/>
                <p:cNvSpPr>
                  <a:spLocks noChangeArrowheads="1"/>
                </p:cNvSpPr>
                <p:nvPr/>
              </p:nvSpPr>
              <p:spPr bwMode="auto">
                <a:xfrm>
                  <a:off x="1482" y="1840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79" name="Rectangle 706"/>
                <p:cNvSpPr>
                  <a:spLocks noChangeArrowheads="1"/>
                </p:cNvSpPr>
                <p:nvPr/>
              </p:nvSpPr>
              <p:spPr bwMode="auto">
                <a:xfrm>
                  <a:off x="1491" y="1840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80" name="Freeform 707"/>
                <p:cNvSpPr>
                  <a:spLocks/>
                </p:cNvSpPr>
                <p:nvPr/>
              </p:nvSpPr>
              <p:spPr bwMode="auto">
                <a:xfrm>
                  <a:off x="1496" y="1840"/>
                  <a:ext cx="16" cy="14"/>
                </a:xfrm>
                <a:custGeom>
                  <a:avLst/>
                  <a:gdLst>
                    <a:gd name="T0" fmla="*/ 16 w 16"/>
                    <a:gd name="T1" fmla="*/ 6 h 14"/>
                    <a:gd name="T2" fmla="*/ 5 w 16"/>
                    <a:gd name="T3" fmla="*/ 0 h 14"/>
                    <a:gd name="T4" fmla="*/ 0 w 16"/>
                    <a:gd name="T5" fmla="*/ 0 h 14"/>
                    <a:gd name="T6" fmla="*/ 0 w 16"/>
                    <a:gd name="T7" fmla="*/ 14 h 14"/>
                    <a:gd name="T8" fmla="*/ 5 w 16"/>
                    <a:gd name="T9" fmla="*/ 14 h 14"/>
                    <a:gd name="T10" fmla="*/ 0 w 16"/>
                    <a:gd name="T11" fmla="*/ 6 h 14"/>
                    <a:gd name="T12" fmla="*/ 16 w 16"/>
                    <a:gd name="T13" fmla="*/ 6 h 14"/>
                    <a:gd name="T14" fmla="*/ 16 w 16"/>
                    <a:gd name="T15" fmla="*/ 0 h 14"/>
                    <a:gd name="T16" fmla="*/ 5 w 16"/>
                    <a:gd name="T17" fmla="*/ 0 h 14"/>
                    <a:gd name="T18" fmla="*/ 16 w 16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16" y="6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0" y="6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81" name="Freeform 708"/>
                <p:cNvSpPr>
                  <a:spLocks/>
                </p:cNvSpPr>
                <p:nvPr/>
              </p:nvSpPr>
              <p:spPr bwMode="auto">
                <a:xfrm>
                  <a:off x="1496" y="1846"/>
                  <a:ext cx="16" cy="13"/>
                </a:xfrm>
                <a:custGeom>
                  <a:avLst/>
                  <a:gdLst>
                    <a:gd name="T0" fmla="*/ 5 w 16"/>
                    <a:gd name="T1" fmla="*/ 0 h 13"/>
                    <a:gd name="T2" fmla="*/ 16 w 16"/>
                    <a:gd name="T3" fmla="*/ 8 h 13"/>
                    <a:gd name="T4" fmla="*/ 16 w 16"/>
                    <a:gd name="T5" fmla="*/ 0 h 13"/>
                    <a:gd name="T6" fmla="*/ 0 w 16"/>
                    <a:gd name="T7" fmla="*/ 0 h 13"/>
                    <a:gd name="T8" fmla="*/ 0 w 16"/>
                    <a:gd name="T9" fmla="*/ 8 h 13"/>
                    <a:gd name="T10" fmla="*/ 5 w 16"/>
                    <a:gd name="T11" fmla="*/ 13 h 13"/>
                    <a:gd name="T12" fmla="*/ 0 w 16"/>
                    <a:gd name="T13" fmla="*/ 8 h 13"/>
                    <a:gd name="T14" fmla="*/ 0 w 16"/>
                    <a:gd name="T15" fmla="*/ 13 h 13"/>
                    <a:gd name="T16" fmla="*/ 5 w 16"/>
                    <a:gd name="T17" fmla="*/ 13 h 13"/>
                    <a:gd name="T18" fmla="*/ 5 w 16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5" y="0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5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82" name="Rectangle 709"/>
                <p:cNvSpPr>
                  <a:spLocks noChangeArrowheads="1"/>
                </p:cNvSpPr>
                <p:nvPr/>
              </p:nvSpPr>
              <p:spPr bwMode="auto">
                <a:xfrm>
                  <a:off x="1501" y="1846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83" name="Rectangle 710"/>
                <p:cNvSpPr>
                  <a:spLocks noChangeArrowheads="1"/>
                </p:cNvSpPr>
                <p:nvPr/>
              </p:nvSpPr>
              <p:spPr bwMode="auto">
                <a:xfrm>
                  <a:off x="1510" y="1846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84" name="Freeform 711"/>
                <p:cNvSpPr>
                  <a:spLocks/>
                </p:cNvSpPr>
                <p:nvPr/>
              </p:nvSpPr>
              <p:spPr bwMode="auto">
                <a:xfrm>
                  <a:off x="1519" y="1846"/>
                  <a:ext cx="14" cy="13"/>
                </a:xfrm>
                <a:custGeom>
                  <a:avLst/>
                  <a:gdLst>
                    <a:gd name="T0" fmla="*/ 14 w 14"/>
                    <a:gd name="T1" fmla="*/ 8 h 13"/>
                    <a:gd name="T2" fmla="*/ 5 w 14"/>
                    <a:gd name="T3" fmla="*/ 0 h 13"/>
                    <a:gd name="T4" fmla="*/ 0 w 14"/>
                    <a:gd name="T5" fmla="*/ 0 h 13"/>
                    <a:gd name="T6" fmla="*/ 0 w 14"/>
                    <a:gd name="T7" fmla="*/ 13 h 13"/>
                    <a:gd name="T8" fmla="*/ 5 w 14"/>
                    <a:gd name="T9" fmla="*/ 13 h 13"/>
                    <a:gd name="T10" fmla="*/ 0 w 14"/>
                    <a:gd name="T11" fmla="*/ 8 h 13"/>
                    <a:gd name="T12" fmla="*/ 14 w 14"/>
                    <a:gd name="T13" fmla="*/ 8 h 13"/>
                    <a:gd name="T14" fmla="*/ 14 w 14"/>
                    <a:gd name="T15" fmla="*/ 0 h 13"/>
                    <a:gd name="T16" fmla="*/ 5 w 14"/>
                    <a:gd name="T17" fmla="*/ 0 h 13"/>
                    <a:gd name="T18" fmla="*/ 14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14" y="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85" name="Freeform 712"/>
                <p:cNvSpPr>
                  <a:spLocks/>
                </p:cNvSpPr>
                <p:nvPr/>
              </p:nvSpPr>
              <p:spPr bwMode="auto">
                <a:xfrm>
                  <a:off x="1519" y="1854"/>
                  <a:ext cx="14" cy="15"/>
                </a:xfrm>
                <a:custGeom>
                  <a:avLst/>
                  <a:gdLst>
                    <a:gd name="T0" fmla="*/ 5 w 14"/>
                    <a:gd name="T1" fmla="*/ 0 h 15"/>
                    <a:gd name="T2" fmla="*/ 14 w 14"/>
                    <a:gd name="T3" fmla="*/ 5 h 15"/>
                    <a:gd name="T4" fmla="*/ 14 w 14"/>
                    <a:gd name="T5" fmla="*/ 0 h 15"/>
                    <a:gd name="T6" fmla="*/ 0 w 14"/>
                    <a:gd name="T7" fmla="*/ 0 h 15"/>
                    <a:gd name="T8" fmla="*/ 0 w 14"/>
                    <a:gd name="T9" fmla="*/ 5 h 15"/>
                    <a:gd name="T10" fmla="*/ 5 w 14"/>
                    <a:gd name="T11" fmla="*/ 15 h 15"/>
                    <a:gd name="T12" fmla="*/ 0 w 14"/>
                    <a:gd name="T13" fmla="*/ 5 h 15"/>
                    <a:gd name="T14" fmla="*/ 0 w 14"/>
                    <a:gd name="T15" fmla="*/ 15 h 15"/>
                    <a:gd name="T16" fmla="*/ 5 w 14"/>
                    <a:gd name="T17" fmla="*/ 15 h 15"/>
                    <a:gd name="T18" fmla="*/ 5 w 14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5" y="0"/>
                      </a:move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1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86" name="Rectangle 713"/>
                <p:cNvSpPr>
                  <a:spLocks noChangeArrowheads="1"/>
                </p:cNvSpPr>
                <p:nvPr/>
              </p:nvSpPr>
              <p:spPr bwMode="auto">
                <a:xfrm>
                  <a:off x="1524" y="1854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87" name="Rectangle 714"/>
                <p:cNvSpPr>
                  <a:spLocks noChangeArrowheads="1"/>
                </p:cNvSpPr>
                <p:nvPr/>
              </p:nvSpPr>
              <p:spPr bwMode="auto">
                <a:xfrm>
                  <a:off x="1533" y="1854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88" name="Freeform 715"/>
                <p:cNvSpPr>
                  <a:spLocks/>
                </p:cNvSpPr>
                <p:nvPr/>
              </p:nvSpPr>
              <p:spPr bwMode="auto">
                <a:xfrm>
                  <a:off x="1538" y="1854"/>
                  <a:ext cx="15" cy="15"/>
                </a:xfrm>
                <a:custGeom>
                  <a:avLst/>
                  <a:gdLst>
                    <a:gd name="T0" fmla="*/ 15 w 15"/>
                    <a:gd name="T1" fmla="*/ 5 h 15"/>
                    <a:gd name="T2" fmla="*/ 5 w 15"/>
                    <a:gd name="T3" fmla="*/ 0 h 15"/>
                    <a:gd name="T4" fmla="*/ 0 w 15"/>
                    <a:gd name="T5" fmla="*/ 0 h 15"/>
                    <a:gd name="T6" fmla="*/ 0 w 15"/>
                    <a:gd name="T7" fmla="*/ 15 h 15"/>
                    <a:gd name="T8" fmla="*/ 5 w 15"/>
                    <a:gd name="T9" fmla="*/ 15 h 15"/>
                    <a:gd name="T10" fmla="*/ 0 w 15"/>
                    <a:gd name="T11" fmla="*/ 5 h 15"/>
                    <a:gd name="T12" fmla="*/ 15 w 15"/>
                    <a:gd name="T13" fmla="*/ 5 h 15"/>
                    <a:gd name="T14" fmla="*/ 15 w 15"/>
                    <a:gd name="T15" fmla="*/ 0 h 15"/>
                    <a:gd name="T16" fmla="*/ 5 w 15"/>
                    <a:gd name="T17" fmla="*/ 0 h 15"/>
                    <a:gd name="T18" fmla="*/ 15 w 15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5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89" name="Freeform 716"/>
                <p:cNvSpPr>
                  <a:spLocks/>
                </p:cNvSpPr>
                <p:nvPr/>
              </p:nvSpPr>
              <p:spPr bwMode="auto">
                <a:xfrm>
                  <a:off x="1538" y="1859"/>
                  <a:ext cx="15" cy="15"/>
                </a:xfrm>
                <a:custGeom>
                  <a:avLst/>
                  <a:gdLst>
                    <a:gd name="T0" fmla="*/ 5 w 15"/>
                    <a:gd name="T1" fmla="*/ 0 h 15"/>
                    <a:gd name="T2" fmla="*/ 15 w 15"/>
                    <a:gd name="T3" fmla="*/ 10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10 h 15"/>
                    <a:gd name="T10" fmla="*/ 5 w 15"/>
                    <a:gd name="T11" fmla="*/ 15 h 15"/>
                    <a:gd name="T12" fmla="*/ 0 w 15"/>
                    <a:gd name="T13" fmla="*/ 10 h 15"/>
                    <a:gd name="T14" fmla="*/ 0 w 15"/>
                    <a:gd name="T15" fmla="*/ 15 h 15"/>
                    <a:gd name="T16" fmla="*/ 5 w 15"/>
                    <a:gd name="T17" fmla="*/ 15 h 15"/>
                    <a:gd name="T18" fmla="*/ 5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5" y="0"/>
                      </a:move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90" name="Rectangle 717"/>
                <p:cNvSpPr>
                  <a:spLocks noChangeArrowheads="1"/>
                </p:cNvSpPr>
                <p:nvPr/>
              </p:nvSpPr>
              <p:spPr bwMode="auto">
                <a:xfrm>
                  <a:off x="1543" y="1859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91" name="Rectangle 718"/>
                <p:cNvSpPr>
                  <a:spLocks noChangeArrowheads="1"/>
                </p:cNvSpPr>
                <p:nvPr/>
              </p:nvSpPr>
              <p:spPr bwMode="auto">
                <a:xfrm>
                  <a:off x="1553" y="1859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92" name="Freeform 719"/>
                <p:cNvSpPr>
                  <a:spLocks/>
                </p:cNvSpPr>
                <p:nvPr/>
              </p:nvSpPr>
              <p:spPr bwMode="auto">
                <a:xfrm>
                  <a:off x="1558" y="1859"/>
                  <a:ext cx="14" cy="15"/>
                </a:xfrm>
                <a:custGeom>
                  <a:avLst/>
                  <a:gdLst>
                    <a:gd name="T0" fmla="*/ 14 w 14"/>
                    <a:gd name="T1" fmla="*/ 10 h 15"/>
                    <a:gd name="T2" fmla="*/ 9 w 14"/>
                    <a:gd name="T3" fmla="*/ 0 h 15"/>
                    <a:gd name="T4" fmla="*/ 0 w 14"/>
                    <a:gd name="T5" fmla="*/ 0 h 15"/>
                    <a:gd name="T6" fmla="*/ 0 w 14"/>
                    <a:gd name="T7" fmla="*/ 15 h 15"/>
                    <a:gd name="T8" fmla="*/ 9 w 14"/>
                    <a:gd name="T9" fmla="*/ 15 h 15"/>
                    <a:gd name="T10" fmla="*/ 0 w 14"/>
                    <a:gd name="T11" fmla="*/ 10 h 15"/>
                    <a:gd name="T12" fmla="*/ 14 w 14"/>
                    <a:gd name="T13" fmla="*/ 10 h 15"/>
                    <a:gd name="T14" fmla="*/ 14 w 14"/>
                    <a:gd name="T15" fmla="*/ 0 h 15"/>
                    <a:gd name="T16" fmla="*/ 9 w 14"/>
                    <a:gd name="T17" fmla="*/ 0 h 15"/>
                    <a:gd name="T18" fmla="*/ 14 w 14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14" y="1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0" y="10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93" name="Freeform 720"/>
                <p:cNvSpPr>
                  <a:spLocks/>
                </p:cNvSpPr>
                <p:nvPr/>
              </p:nvSpPr>
              <p:spPr bwMode="auto">
                <a:xfrm>
                  <a:off x="1558" y="1869"/>
                  <a:ext cx="14" cy="13"/>
                </a:xfrm>
                <a:custGeom>
                  <a:avLst/>
                  <a:gdLst>
                    <a:gd name="T0" fmla="*/ 9 w 14"/>
                    <a:gd name="T1" fmla="*/ 0 h 13"/>
                    <a:gd name="T2" fmla="*/ 14 w 14"/>
                    <a:gd name="T3" fmla="*/ 5 h 13"/>
                    <a:gd name="T4" fmla="*/ 14 w 14"/>
                    <a:gd name="T5" fmla="*/ 0 h 13"/>
                    <a:gd name="T6" fmla="*/ 0 w 14"/>
                    <a:gd name="T7" fmla="*/ 0 h 13"/>
                    <a:gd name="T8" fmla="*/ 0 w 14"/>
                    <a:gd name="T9" fmla="*/ 5 h 13"/>
                    <a:gd name="T10" fmla="*/ 9 w 14"/>
                    <a:gd name="T11" fmla="*/ 13 h 13"/>
                    <a:gd name="T12" fmla="*/ 0 w 14"/>
                    <a:gd name="T13" fmla="*/ 5 h 13"/>
                    <a:gd name="T14" fmla="*/ 0 w 14"/>
                    <a:gd name="T15" fmla="*/ 13 h 13"/>
                    <a:gd name="T16" fmla="*/ 9 w 14"/>
                    <a:gd name="T17" fmla="*/ 13 h 13"/>
                    <a:gd name="T18" fmla="*/ 9 w 14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9" y="0"/>
                      </a:move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9" y="1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94" name="Rectangle 721"/>
                <p:cNvSpPr>
                  <a:spLocks noChangeArrowheads="1"/>
                </p:cNvSpPr>
                <p:nvPr/>
              </p:nvSpPr>
              <p:spPr bwMode="auto">
                <a:xfrm>
                  <a:off x="1567" y="1869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95" name="Rectangle 722"/>
                <p:cNvSpPr>
                  <a:spLocks noChangeArrowheads="1"/>
                </p:cNvSpPr>
                <p:nvPr/>
              </p:nvSpPr>
              <p:spPr bwMode="auto">
                <a:xfrm>
                  <a:off x="1572" y="1869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96" name="Rectangle 723"/>
                <p:cNvSpPr>
                  <a:spLocks noChangeArrowheads="1"/>
                </p:cNvSpPr>
                <p:nvPr/>
              </p:nvSpPr>
              <p:spPr bwMode="auto">
                <a:xfrm>
                  <a:off x="1581" y="186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97" name="Freeform 724"/>
                <p:cNvSpPr>
                  <a:spLocks/>
                </p:cNvSpPr>
                <p:nvPr/>
              </p:nvSpPr>
              <p:spPr bwMode="auto">
                <a:xfrm>
                  <a:off x="1587" y="1869"/>
                  <a:ext cx="13" cy="13"/>
                </a:xfrm>
                <a:custGeom>
                  <a:avLst/>
                  <a:gdLst>
                    <a:gd name="T0" fmla="*/ 13 w 13"/>
                    <a:gd name="T1" fmla="*/ 5 h 13"/>
                    <a:gd name="T2" fmla="*/ 5 w 13"/>
                    <a:gd name="T3" fmla="*/ 0 h 13"/>
                    <a:gd name="T4" fmla="*/ 0 w 13"/>
                    <a:gd name="T5" fmla="*/ 0 h 13"/>
                    <a:gd name="T6" fmla="*/ 0 w 13"/>
                    <a:gd name="T7" fmla="*/ 13 h 13"/>
                    <a:gd name="T8" fmla="*/ 5 w 13"/>
                    <a:gd name="T9" fmla="*/ 13 h 13"/>
                    <a:gd name="T10" fmla="*/ 0 w 13"/>
                    <a:gd name="T11" fmla="*/ 5 h 13"/>
                    <a:gd name="T12" fmla="*/ 13 w 13"/>
                    <a:gd name="T13" fmla="*/ 5 h 13"/>
                    <a:gd name="T14" fmla="*/ 13 w 13"/>
                    <a:gd name="T15" fmla="*/ 0 h 13"/>
                    <a:gd name="T16" fmla="*/ 5 w 13"/>
                    <a:gd name="T17" fmla="*/ 0 h 13"/>
                    <a:gd name="T18" fmla="*/ 13 w 13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13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0" y="5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98" name="Freeform 725"/>
                <p:cNvSpPr>
                  <a:spLocks/>
                </p:cNvSpPr>
                <p:nvPr/>
              </p:nvSpPr>
              <p:spPr bwMode="auto">
                <a:xfrm>
                  <a:off x="1587" y="1874"/>
                  <a:ext cx="13" cy="16"/>
                </a:xfrm>
                <a:custGeom>
                  <a:avLst/>
                  <a:gdLst>
                    <a:gd name="T0" fmla="*/ 5 w 13"/>
                    <a:gd name="T1" fmla="*/ 0 h 16"/>
                    <a:gd name="T2" fmla="*/ 13 w 13"/>
                    <a:gd name="T3" fmla="*/ 5 h 16"/>
                    <a:gd name="T4" fmla="*/ 13 w 13"/>
                    <a:gd name="T5" fmla="*/ 0 h 16"/>
                    <a:gd name="T6" fmla="*/ 0 w 13"/>
                    <a:gd name="T7" fmla="*/ 0 h 16"/>
                    <a:gd name="T8" fmla="*/ 0 w 13"/>
                    <a:gd name="T9" fmla="*/ 5 h 16"/>
                    <a:gd name="T10" fmla="*/ 5 w 13"/>
                    <a:gd name="T11" fmla="*/ 16 h 16"/>
                    <a:gd name="T12" fmla="*/ 0 w 13"/>
                    <a:gd name="T13" fmla="*/ 5 h 16"/>
                    <a:gd name="T14" fmla="*/ 0 w 13"/>
                    <a:gd name="T15" fmla="*/ 16 h 16"/>
                    <a:gd name="T16" fmla="*/ 5 w 13"/>
                    <a:gd name="T17" fmla="*/ 16 h 16"/>
                    <a:gd name="T18" fmla="*/ 5 w 13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6"/>
                    <a:gd name="T32" fmla="*/ 13 w 13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6">
                      <a:moveTo>
                        <a:pt x="5" y="0"/>
                      </a:move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16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99" name="Rectangle 726"/>
                <p:cNvSpPr>
                  <a:spLocks noChangeArrowheads="1"/>
                </p:cNvSpPr>
                <p:nvPr/>
              </p:nvSpPr>
              <p:spPr bwMode="auto">
                <a:xfrm>
                  <a:off x="1592" y="1874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00" name="Rectangle 727"/>
                <p:cNvSpPr>
                  <a:spLocks noChangeArrowheads="1"/>
                </p:cNvSpPr>
                <p:nvPr/>
              </p:nvSpPr>
              <p:spPr bwMode="auto">
                <a:xfrm>
                  <a:off x="1600" y="1874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01" name="Rectangle 728"/>
                <p:cNvSpPr>
                  <a:spLocks noChangeArrowheads="1"/>
                </p:cNvSpPr>
                <p:nvPr/>
              </p:nvSpPr>
              <p:spPr bwMode="auto">
                <a:xfrm>
                  <a:off x="1606" y="1874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02" name="Rectangle 729"/>
                <p:cNvSpPr>
                  <a:spLocks noChangeArrowheads="1"/>
                </p:cNvSpPr>
                <p:nvPr/>
              </p:nvSpPr>
              <p:spPr bwMode="auto">
                <a:xfrm>
                  <a:off x="1615" y="1874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03" name="Rectangle 730"/>
                <p:cNvSpPr>
                  <a:spLocks noChangeArrowheads="1"/>
                </p:cNvSpPr>
                <p:nvPr/>
              </p:nvSpPr>
              <p:spPr bwMode="auto">
                <a:xfrm>
                  <a:off x="1621" y="1874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04" name="Freeform 731"/>
                <p:cNvSpPr>
                  <a:spLocks/>
                </p:cNvSpPr>
                <p:nvPr/>
              </p:nvSpPr>
              <p:spPr bwMode="auto">
                <a:xfrm>
                  <a:off x="1626" y="1874"/>
                  <a:ext cx="17" cy="16"/>
                </a:xfrm>
                <a:custGeom>
                  <a:avLst/>
                  <a:gdLst>
                    <a:gd name="T0" fmla="*/ 17 w 17"/>
                    <a:gd name="T1" fmla="*/ 5 h 16"/>
                    <a:gd name="T2" fmla="*/ 8 w 17"/>
                    <a:gd name="T3" fmla="*/ 0 h 16"/>
                    <a:gd name="T4" fmla="*/ 0 w 17"/>
                    <a:gd name="T5" fmla="*/ 0 h 16"/>
                    <a:gd name="T6" fmla="*/ 0 w 17"/>
                    <a:gd name="T7" fmla="*/ 16 h 16"/>
                    <a:gd name="T8" fmla="*/ 8 w 17"/>
                    <a:gd name="T9" fmla="*/ 16 h 16"/>
                    <a:gd name="T10" fmla="*/ 0 w 17"/>
                    <a:gd name="T11" fmla="*/ 5 h 16"/>
                    <a:gd name="T12" fmla="*/ 17 w 17"/>
                    <a:gd name="T13" fmla="*/ 5 h 16"/>
                    <a:gd name="T14" fmla="*/ 17 w 17"/>
                    <a:gd name="T15" fmla="*/ 0 h 16"/>
                    <a:gd name="T16" fmla="*/ 8 w 17"/>
                    <a:gd name="T17" fmla="*/ 0 h 16"/>
                    <a:gd name="T18" fmla="*/ 17 w 17"/>
                    <a:gd name="T19" fmla="*/ 5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6"/>
                    <a:gd name="T32" fmla="*/ 17 w 17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6">
                      <a:moveTo>
                        <a:pt x="17" y="5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0" y="5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05" name="Freeform 732"/>
                <p:cNvSpPr>
                  <a:spLocks/>
                </p:cNvSpPr>
                <p:nvPr/>
              </p:nvSpPr>
              <p:spPr bwMode="auto">
                <a:xfrm>
                  <a:off x="1626" y="1879"/>
                  <a:ext cx="17" cy="14"/>
                </a:xfrm>
                <a:custGeom>
                  <a:avLst/>
                  <a:gdLst>
                    <a:gd name="T0" fmla="*/ 8 w 17"/>
                    <a:gd name="T1" fmla="*/ 0 h 14"/>
                    <a:gd name="T2" fmla="*/ 17 w 17"/>
                    <a:gd name="T3" fmla="*/ 9 h 14"/>
                    <a:gd name="T4" fmla="*/ 17 w 17"/>
                    <a:gd name="T5" fmla="*/ 0 h 14"/>
                    <a:gd name="T6" fmla="*/ 0 w 17"/>
                    <a:gd name="T7" fmla="*/ 0 h 14"/>
                    <a:gd name="T8" fmla="*/ 0 w 17"/>
                    <a:gd name="T9" fmla="*/ 9 h 14"/>
                    <a:gd name="T10" fmla="*/ 8 w 17"/>
                    <a:gd name="T11" fmla="*/ 14 h 14"/>
                    <a:gd name="T12" fmla="*/ 0 w 17"/>
                    <a:gd name="T13" fmla="*/ 9 h 14"/>
                    <a:gd name="T14" fmla="*/ 0 w 17"/>
                    <a:gd name="T15" fmla="*/ 14 h 14"/>
                    <a:gd name="T16" fmla="*/ 8 w 17"/>
                    <a:gd name="T17" fmla="*/ 14 h 14"/>
                    <a:gd name="T18" fmla="*/ 8 w 17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4"/>
                    <a:gd name="T32" fmla="*/ 17 w 1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4">
                      <a:moveTo>
                        <a:pt x="8" y="0"/>
                      </a:moveTo>
                      <a:lnTo>
                        <a:pt x="17" y="9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1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06" name="Rectangle 733"/>
                <p:cNvSpPr>
                  <a:spLocks noChangeArrowheads="1"/>
                </p:cNvSpPr>
                <p:nvPr/>
              </p:nvSpPr>
              <p:spPr bwMode="auto">
                <a:xfrm>
                  <a:off x="1634" y="1879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07" name="Rectangle 734"/>
                <p:cNvSpPr>
                  <a:spLocks noChangeArrowheads="1"/>
                </p:cNvSpPr>
                <p:nvPr/>
              </p:nvSpPr>
              <p:spPr bwMode="auto">
                <a:xfrm>
                  <a:off x="1643" y="1879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08" name="Rectangle 735"/>
                <p:cNvSpPr>
                  <a:spLocks noChangeArrowheads="1"/>
                </p:cNvSpPr>
                <p:nvPr/>
              </p:nvSpPr>
              <p:spPr bwMode="auto">
                <a:xfrm>
                  <a:off x="1649" y="1879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09" name="Rectangle 736"/>
                <p:cNvSpPr>
                  <a:spLocks noChangeArrowheads="1"/>
                </p:cNvSpPr>
                <p:nvPr/>
              </p:nvSpPr>
              <p:spPr bwMode="auto">
                <a:xfrm>
                  <a:off x="1657" y="187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10" name="Freeform 737"/>
                <p:cNvSpPr>
                  <a:spLocks/>
                </p:cNvSpPr>
                <p:nvPr/>
              </p:nvSpPr>
              <p:spPr bwMode="auto">
                <a:xfrm>
                  <a:off x="1663" y="1879"/>
                  <a:ext cx="13" cy="14"/>
                </a:xfrm>
                <a:custGeom>
                  <a:avLst/>
                  <a:gdLst>
                    <a:gd name="T0" fmla="*/ 13 w 13"/>
                    <a:gd name="T1" fmla="*/ 9 h 14"/>
                    <a:gd name="T2" fmla="*/ 5 w 13"/>
                    <a:gd name="T3" fmla="*/ 0 h 14"/>
                    <a:gd name="T4" fmla="*/ 0 w 13"/>
                    <a:gd name="T5" fmla="*/ 0 h 14"/>
                    <a:gd name="T6" fmla="*/ 0 w 13"/>
                    <a:gd name="T7" fmla="*/ 14 h 14"/>
                    <a:gd name="T8" fmla="*/ 5 w 13"/>
                    <a:gd name="T9" fmla="*/ 14 h 14"/>
                    <a:gd name="T10" fmla="*/ 0 w 13"/>
                    <a:gd name="T11" fmla="*/ 9 h 14"/>
                    <a:gd name="T12" fmla="*/ 13 w 13"/>
                    <a:gd name="T13" fmla="*/ 9 h 14"/>
                    <a:gd name="T14" fmla="*/ 13 w 13"/>
                    <a:gd name="T15" fmla="*/ 0 h 14"/>
                    <a:gd name="T16" fmla="*/ 5 w 13"/>
                    <a:gd name="T17" fmla="*/ 0 h 14"/>
                    <a:gd name="T18" fmla="*/ 13 w 13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13" y="9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0" y="9"/>
                      </a:ln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11" name="Freeform 738"/>
                <p:cNvSpPr>
                  <a:spLocks/>
                </p:cNvSpPr>
                <p:nvPr/>
              </p:nvSpPr>
              <p:spPr bwMode="auto">
                <a:xfrm>
                  <a:off x="1663" y="1888"/>
                  <a:ext cx="13" cy="15"/>
                </a:xfrm>
                <a:custGeom>
                  <a:avLst/>
                  <a:gdLst>
                    <a:gd name="T0" fmla="*/ 5 w 13"/>
                    <a:gd name="T1" fmla="*/ 0 h 15"/>
                    <a:gd name="T2" fmla="*/ 13 w 13"/>
                    <a:gd name="T3" fmla="*/ 5 h 15"/>
                    <a:gd name="T4" fmla="*/ 13 w 13"/>
                    <a:gd name="T5" fmla="*/ 0 h 15"/>
                    <a:gd name="T6" fmla="*/ 0 w 13"/>
                    <a:gd name="T7" fmla="*/ 0 h 15"/>
                    <a:gd name="T8" fmla="*/ 0 w 13"/>
                    <a:gd name="T9" fmla="*/ 5 h 15"/>
                    <a:gd name="T10" fmla="*/ 5 w 13"/>
                    <a:gd name="T11" fmla="*/ 15 h 15"/>
                    <a:gd name="T12" fmla="*/ 0 w 13"/>
                    <a:gd name="T13" fmla="*/ 5 h 15"/>
                    <a:gd name="T14" fmla="*/ 0 w 13"/>
                    <a:gd name="T15" fmla="*/ 15 h 15"/>
                    <a:gd name="T16" fmla="*/ 5 w 13"/>
                    <a:gd name="T17" fmla="*/ 15 h 15"/>
                    <a:gd name="T18" fmla="*/ 5 w 13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5" y="0"/>
                      </a:move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1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12" name="Rectangle 739"/>
                <p:cNvSpPr>
                  <a:spLocks noChangeArrowheads="1"/>
                </p:cNvSpPr>
                <p:nvPr/>
              </p:nvSpPr>
              <p:spPr bwMode="auto">
                <a:xfrm>
                  <a:off x="1668" y="1888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13" name="Rectangle 740"/>
                <p:cNvSpPr>
                  <a:spLocks noChangeArrowheads="1"/>
                </p:cNvSpPr>
                <p:nvPr/>
              </p:nvSpPr>
              <p:spPr bwMode="auto">
                <a:xfrm>
                  <a:off x="1676" y="1888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14" name="Rectangle 741"/>
                <p:cNvSpPr>
                  <a:spLocks noChangeArrowheads="1"/>
                </p:cNvSpPr>
                <p:nvPr/>
              </p:nvSpPr>
              <p:spPr bwMode="auto">
                <a:xfrm>
                  <a:off x="1683" y="1888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15" name="Rectangle 742"/>
                <p:cNvSpPr>
                  <a:spLocks noChangeArrowheads="1"/>
                </p:cNvSpPr>
                <p:nvPr/>
              </p:nvSpPr>
              <p:spPr bwMode="auto">
                <a:xfrm>
                  <a:off x="1691" y="1888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16" name="Rectangle 743"/>
                <p:cNvSpPr>
                  <a:spLocks noChangeArrowheads="1"/>
                </p:cNvSpPr>
                <p:nvPr/>
              </p:nvSpPr>
              <p:spPr bwMode="auto">
                <a:xfrm>
                  <a:off x="1697" y="1888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17" name="Rectangle 744"/>
                <p:cNvSpPr>
                  <a:spLocks noChangeArrowheads="1"/>
                </p:cNvSpPr>
                <p:nvPr/>
              </p:nvSpPr>
              <p:spPr bwMode="auto">
                <a:xfrm>
                  <a:off x="1705" y="1888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18" name="Rectangle 745"/>
                <p:cNvSpPr>
                  <a:spLocks noChangeArrowheads="1"/>
                </p:cNvSpPr>
                <p:nvPr/>
              </p:nvSpPr>
              <p:spPr bwMode="auto">
                <a:xfrm>
                  <a:off x="1710" y="1888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19" name="Rectangle 746"/>
                <p:cNvSpPr>
                  <a:spLocks noChangeArrowheads="1"/>
                </p:cNvSpPr>
                <p:nvPr/>
              </p:nvSpPr>
              <p:spPr bwMode="auto">
                <a:xfrm>
                  <a:off x="1717" y="1888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20" name="Rectangle 747"/>
                <p:cNvSpPr>
                  <a:spLocks noChangeArrowheads="1"/>
                </p:cNvSpPr>
                <p:nvPr/>
              </p:nvSpPr>
              <p:spPr bwMode="auto">
                <a:xfrm>
                  <a:off x="1725" y="1888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21" name="Rectangle 748"/>
                <p:cNvSpPr>
                  <a:spLocks noChangeArrowheads="1"/>
                </p:cNvSpPr>
                <p:nvPr/>
              </p:nvSpPr>
              <p:spPr bwMode="auto">
                <a:xfrm>
                  <a:off x="1731" y="1888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22" name="Freeform 749"/>
                <p:cNvSpPr>
                  <a:spLocks/>
                </p:cNvSpPr>
                <p:nvPr/>
              </p:nvSpPr>
              <p:spPr bwMode="auto">
                <a:xfrm>
                  <a:off x="1736" y="1888"/>
                  <a:ext cx="18" cy="15"/>
                </a:xfrm>
                <a:custGeom>
                  <a:avLst/>
                  <a:gdLst>
                    <a:gd name="T0" fmla="*/ 18 w 18"/>
                    <a:gd name="T1" fmla="*/ 5 h 15"/>
                    <a:gd name="T2" fmla="*/ 11 w 18"/>
                    <a:gd name="T3" fmla="*/ 0 h 15"/>
                    <a:gd name="T4" fmla="*/ 3 w 18"/>
                    <a:gd name="T5" fmla="*/ 0 h 15"/>
                    <a:gd name="T6" fmla="*/ 3 w 18"/>
                    <a:gd name="T7" fmla="*/ 15 h 15"/>
                    <a:gd name="T8" fmla="*/ 11 w 18"/>
                    <a:gd name="T9" fmla="*/ 15 h 15"/>
                    <a:gd name="T10" fmla="*/ 0 w 18"/>
                    <a:gd name="T11" fmla="*/ 5 h 15"/>
                    <a:gd name="T12" fmla="*/ 18 w 18"/>
                    <a:gd name="T13" fmla="*/ 5 h 15"/>
                    <a:gd name="T14" fmla="*/ 18 w 18"/>
                    <a:gd name="T15" fmla="*/ 0 h 15"/>
                    <a:gd name="T16" fmla="*/ 11 w 18"/>
                    <a:gd name="T17" fmla="*/ 0 h 15"/>
                    <a:gd name="T18" fmla="*/ 18 w 18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"/>
                    <a:gd name="T32" fmla="*/ 18 w 18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">
                      <a:moveTo>
                        <a:pt x="18" y="5"/>
                      </a:moveTo>
                      <a:lnTo>
                        <a:pt x="11" y="0"/>
                      </a:lnTo>
                      <a:lnTo>
                        <a:pt x="3" y="0"/>
                      </a:lnTo>
                      <a:lnTo>
                        <a:pt x="3" y="15"/>
                      </a:lnTo>
                      <a:lnTo>
                        <a:pt x="11" y="15"/>
                      </a:lnTo>
                      <a:lnTo>
                        <a:pt x="0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23" name="Freeform 750"/>
                <p:cNvSpPr>
                  <a:spLocks/>
                </p:cNvSpPr>
                <p:nvPr/>
              </p:nvSpPr>
              <p:spPr bwMode="auto">
                <a:xfrm>
                  <a:off x="1736" y="1893"/>
                  <a:ext cx="18" cy="18"/>
                </a:xfrm>
                <a:custGeom>
                  <a:avLst/>
                  <a:gdLst>
                    <a:gd name="T0" fmla="*/ 11 w 18"/>
                    <a:gd name="T1" fmla="*/ 0 h 18"/>
                    <a:gd name="T2" fmla="*/ 18 w 18"/>
                    <a:gd name="T3" fmla="*/ 10 h 18"/>
                    <a:gd name="T4" fmla="*/ 18 w 18"/>
                    <a:gd name="T5" fmla="*/ 0 h 18"/>
                    <a:gd name="T6" fmla="*/ 0 w 18"/>
                    <a:gd name="T7" fmla="*/ 0 h 18"/>
                    <a:gd name="T8" fmla="*/ 0 w 18"/>
                    <a:gd name="T9" fmla="*/ 10 h 18"/>
                    <a:gd name="T10" fmla="*/ 11 w 18"/>
                    <a:gd name="T11" fmla="*/ 18 h 18"/>
                    <a:gd name="T12" fmla="*/ 0 w 18"/>
                    <a:gd name="T13" fmla="*/ 10 h 18"/>
                    <a:gd name="T14" fmla="*/ 0 w 18"/>
                    <a:gd name="T15" fmla="*/ 18 h 18"/>
                    <a:gd name="T16" fmla="*/ 11 w 18"/>
                    <a:gd name="T17" fmla="*/ 18 h 18"/>
                    <a:gd name="T18" fmla="*/ 11 w 18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8"/>
                    <a:gd name="T32" fmla="*/ 18 w 18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8">
                      <a:moveTo>
                        <a:pt x="11" y="0"/>
                      </a:moveTo>
                      <a:lnTo>
                        <a:pt x="18" y="1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1" y="18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11" y="1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24" name="Rectangle 751"/>
                <p:cNvSpPr>
                  <a:spLocks noChangeArrowheads="1"/>
                </p:cNvSpPr>
                <p:nvPr/>
              </p:nvSpPr>
              <p:spPr bwMode="auto">
                <a:xfrm>
                  <a:off x="1747" y="1893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25" name="Rectangle 752"/>
                <p:cNvSpPr>
                  <a:spLocks noChangeArrowheads="1"/>
                </p:cNvSpPr>
                <p:nvPr/>
              </p:nvSpPr>
              <p:spPr bwMode="auto">
                <a:xfrm>
                  <a:off x="1754" y="189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26" name="Rectangle 753"/>
                <p:cNvSpPr>
                  <a:spLocks noChangeArrowheads="1"/>
                </p:cNvSpPr>
                <p:nvPr/>
              </p:nvSpPr>
              <p:spPr bwMode="auto">
                <a:xfrm>
                  <a:off x="1759" y="1893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27" name="Rectangle 754"/>
                <p:cNvSpPr>
                  <a:spLocks noChangeArrowheads="1"/>
                </p:cNvSpPr>
                <p:nvPr/>
              </p:nvSpPr>
              <p:spPr bwMode="auto">
                <a:xfrm>
                  <a:off x="1767" y="189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28" name="Rectangle 755"/>
                <p:cNvSpPr>
                  <a:spLocks noChangeArrowheads="1"/>
                </p:cNvSpPr>
                <p:nvPr/>
              </p:nvSpPr>
              <p:spPr bwMode="auto">
                <a:xfrm>
                  <a:off x="1773" y="189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29" name="Rectangle 756"/>
                <p:cNvSpPr>
                  <a:spLocks noChangeArrowheads="1"/>
                </p:cNvSpPr>
                <p:nvPr/>
              </p:nvSpPr>
              <p:spPr bwMode="auto">
                <a:xfrm>
                  <a:off x="1781" y="1893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30" name="Rectangle 757"/>
                <p:cNvSpPr>
                  <a:spLocks noChangeArrowheads="1"/>
                </p:cNvSpPr>
                <p:nvPr/>
              </p:nvSpPr>
              <p:spPr bwMode="auto">
                <a:xfrm>
                  <a:off x="1788" y="189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31" name="Rectangle 758"/>
                <p:cNvSpPr>
                  <a:spLocks noChangeArrowheads="1"/>
                </p:cNvSpPr>
                <p:nvPr/>
              </p:nvSpPr>
              <p:spPr bwMode="auto">
                <a:xfrm>
                  <a:off x="1796" y="189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32" name="Rectangle 759"/>
                <p:cNvSpPr>
                  <a:spLocks noChangeArrowheads="1"/>
                </p:cNvSpPr>
                <p:nvPr/>
              </p:nvSpPr>
              <p:spPr bwMode="auto">
                <a:xfrm>
                  <a:off x="1801" y="189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33" name="Rectangle 760"/>
                <p:cNvSpPr>
                  <a:spLocks noChangeArrowheads="1"/>
                </p:cNvSpPr>
                <p:nvPr/>
              </p:nvSpPr>
              <p:spPr bwMode="auto">
                <a:xfrm>
                  <a:off x="1807" y="189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34" name="Rectangle 761"/>
                <p:cNvSpPr>
                  <a:spLocks noChangeArrowheads="1"/>
                </p:cNvSpPr>
                <p:nvPr/>
              </p:nvSpPr>
              <p:spPr bwMode="auto">
                <a:xfrm>
                  <a:off x="1815" y="1893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35" name="Freeform 762"/>
                <p:cNvSpPr>
                  <a:spLocks/>
                </p:cNvSpPr>
                <p:nvPr/>
              </p:nvSpPr>
              <p:spPr bwMode="auto">
                <a:xfrm>
                  <a:off x="1822" y="1893"/>
                  <a:ext cx="16" cy="18"/>
                </a:xfrm>
                <a:custGeom>
                  <a:avLst/>
                  <a:gdLst>
                    <a:gd name="T0" fmla="*/ 16 w 16"/>
                    <a:gd name="T1" fmla="*/ 10 h 18"/>
                    <a:gd name="T2" fmla="*/ 8 w 16"/>
                    <a:gd name="T3" fmla="*/ 0 h 18"/>
                    <a:gd name="T4" fmla="*/ 0 w 16"/>
                    <a:gd name="T5" fmla="*/ 0 h 18"/>
                    <a:gd name="T6" fmla="*/ 0 w 16"/>
                    <a:gd name="T7" fmla="*/ 18 h 18"/>
                    <a:gd name="T8" fmla="*/ 8 w 16"/>
                    <a:gd name="T9" fmla="*/ 18 h 18"/>
                    <a:gd name="T10" fmla="*/ 0 w 16"/>
                    <a:gd name="T11" fmla="*/ 10 h 18"/>
                    <a:gd name="T12" fmla="*/ 16 w 16"/>
                    <a:gd name="T13" fmla="*/ 10 h 18"/>
                    <a:gd name="T14" fmla="*/ 16 w 16"/>
                    <a:gd name="T15" fmla="*/ 0 h 18"/>
                    <a:gd name="T16" fmla="*/ 8 w 16"/>
                    <a:gd name="T17" fmla="*/ 0 h 18"/>
                    <a:gd name="T18" fmla="*/ 16 w 16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8"/>
                    <a:gd name="T32" fmla="*/ 16 w 16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8">
                      <a:moveTo>
                        <a:pt x="16" y="1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36" name="Freeform 763"/>
                <p:cNvSpPr>
                  <a:spLocks/>
                </p:cNvSpPr>
                <p:nvPr/>
              </p:nvSpPr>
              <p:spPr bwMode="auto">
                <a:xfrm>
                  <a:off x="1822" y="1903"/>
                  <a:ext cx="16" cy="13"/>
                </a:xfrm>
                <a:custGeom>
                  <a:avLst/>
                  <a:gdLst>
                    <a:gd name="T0" fmla="*/ 8 w 16"/>
                    <a:gd name="T1" fmla="*/ 0 h 13"/>
                    <a:gd name="T2" fmla="*/ 16 w 16"/>
                    <a:gd name="T3" fmla="*/ 8 h 13"/>
                    <a:gd name="T4" fmla="*/ 16 w 16"/>
                    <a:gd name="T5" fmla="*/ 0 h 13"/>
                    <a:gd name="T6" fmla="*/ 0 w 16"/>
                    <a:gd name="T7" fmla="*/ 0 h 13"/>
                    <a:gd name="T8" fmla="*/ 0 w 16"/>
                    <a:gd name="T9" fmla="*/ 8 h 13"/>
                    <a:gd name="T10" fmla="*/ 8 w 16"/>
                    <a:gd name="T11" fmla="*/ 13 h 13"/>
                    <a:gd name="T12" fmla="*/ 0 w 16"/>
                    <a:gd name="T13" fmla="*/ 8 h 13"/>
                    <a:gd name="T14" fmla="*/ 0 w 16"/>
                    <a:gd name="T15" fmla="*/ 13 h 13"/>
                    <a:gd name="T16" fmla="*/ 8 w 16"/>
                    <a:gd name="T17" fmla="*/ 13 h 13"/>
                    <a:gd name="T18" fmla="*/ 8 w 16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8" y="0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37" name="Rectangle 764"/>
                <p:cNvSpPr>
                  <a:spLocks noChangeArrowheads="1"/>
                </p:cNvSpPr>
                <p:nvPr/>
              </p:nvSpPr>
              <p:spPr bwMode="auto">
                <a:xfrm>
                  <a:off x="1830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38" name="Rectangle 765"/>
                <p:cNvSpPr>
                  <a:spLocks noChangeArrowheads="1"/>
                </p:cNvSpPr>
                <p:nvPr/>
              </p:nvSpPr>
              <p:spPr bwMode="auto">
                <a:xfrm>
                  <a:off x="1835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39" name="Rectangle 766"/>
                <p:cNvSpPr>
                  <a:spLocks noChangeArrowheads="1"/>
                </p:cNvSpPr>
                <p:nvPr/>
              </p:nvSpPr>
              <p:spPr bwMode="auto">
                <a:xfrm>
                  <a:off x="1841" y="1903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40" name="Rectangle 767"/>
                <p:cNvSpPr>
                  <a:spLocks noChangeArrowheads="1"/>
                </p:cNvSpPr>
                <p:nvPr/>
              </p:nvSpPr>
              <p:spPr bwMode="auto">
                <a:xfrm>
                  <a:off x="1849" y="1903"/>
                  <a:ext cx="11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41" name="Rectangle 768"/>
                <p:cNvSpPr>
                  <a:spLocks noChangeArrowheads="1"/>
                </p:cNvSpPr>
                <p:nvPr/>
              </p:nvSpPr>
              <p:spPr bwMode="auto">
                <a:xfrm>
                  <a:off x="1858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42" name="Rectangle 769"/>
                <p:cNvSpPr>
                  <a:spLocks noChangeArrowheads="1"/>
                </p:cNvSpPr>
                <p:nvPr/>
              </p:nvSpPr>
              <p:spPr bwMode="auto">
                <a:xfrm>
                  <a:off x="1864" y="1903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43" name="Rectangle 770"/>
                <p:cNvSpPr>
                  <a:spLocks noChangeArrowheads="1"/>
                </p:cNvSpPr>
                <p:nvPr/>
              </p:nvSpPr>
              <p:spPr bwMode="auto">
                <a:xfrm>
                  <a:off x="1872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44" name="Rectangle 771"/>
                <p:cNvSpPr>
                  <a:spLocks noChangeArrowheads="1"/>
                </p:cNvSpPr>
                <p:nvPr/>
              </p:nvSpPr>
              <p:spPr bwMode="auto">
                <a:xfrm>
                  <a:off x="1877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45" name="Rectangle 772"/>
                <p:cNvSpPr>
                  <a:spLocks noChangeArrowheads="1"/>
                </p:cNvSpPr>
                <p:nvPr/>
              </p:nvSpPr>
              <p:spPr bwMode="auto">
                <a:xfrm>
                  <a:off x="1883" y="1903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46" name="Rectangle 773"/>
                <p:cNvSpPr>
                  <a:spLocks noChangeArrowheads="1"/>
                </p:cNvSpPr>
                <p:nvPr/>
              </p:nvSpPr>
              <p:spPr bwMode="auto">
                <a:xfrm>
                  <a:off x="1892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47" name="Rectangle 774"/>
                <p:cNvSpPr>
                  <a:spLocks noChangeArrowheads="1"/>
                </p:cNvSpPr>
                <p:nvPr/>
              </p:nvSpPr>
              <p:spPr bwMode="auto">
                <a:xfrm>
                  <a:off x="1898" y="1903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48" name="Rectangle 775"/>
                <p:cNvSpPr>
                  <a:spLocks noChangeArrowheads="1"/>
                </p:cNvSpPr>
                <p:nvPr/>
              </p:nvSpPr>
              <p:spPr bwMode="auto">
                <a:xfrm>
                  <a:off x="1906" y="1903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49" name="Rectangle 776"/>
                <p:cNvSpPr>
                  <a:spLocks noChangeArrowheads="1"/>
                </p:cNvSpPr>
                <p:nvPr/>
              </p:nvSpPr>
              <p:spPr bwMode="auto">
                <a:xfrm>
                  <a:off x="1911" y="1903"/>
                  <a:ext cx="11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50" name="Rectangle 777"/>
                <p:cNvSpPr>
                  <a:spLocks noChangeArrowheads="1"/>
                </p:cNvSpPr>
                <p:nvPr/>
              </p:nvSpPr>
              <p:spPr bwMode="auto">
                <a:xfrm>
                  <a:off x="1921" y="1903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51" name="Rectangle 778"/>
                <p:cNvSpPr>
                  <a:spLocks noChangeArrowheads="1"/>
                </p:cNvSpPr>
                <p:nvPr/>
              </p:nvSpPr>
              <p:spPr bwMode="auto">
                <a:xfrm>
                  <a:off x="1926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52" name="Rectangle 779"/>
                <p:cNvSpPr>
                  <a:spLocks noChangeArrowheads="1"/>
                </p:cNvSpPr>
                <p:nvPr/>
              </p:nvSpPr>
              <p:spPr bwMode="auto">
                <a:xfrm>
                  <a:off x="1931" y="1903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53" name="Rectangle 780"/>
                <p:cNvSpPr>
                  <a:spLocks noChangeArrowheads="1"/>
                </p:cNvSpPr>
                <p:nvPr/>
              </p:nvSpPr>
              <p:spPr bwMode="auto">
                <a:xfrm>
                  <a:off x="1940" y="1903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54" name="Rectangle 781"/>
                <p:cNvSpPr>
                  <a:spLocks noChangeArrowheads="1"/>
                </p:cNvSpPr>
                <p:nvPr/>
              </p:nvSpPr>
              <p:spPr bwMode="auto">
                <a:xfrm>
                  <a:off x="1945" y="1903"/>
                  <a:ext cx="11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55" name="Rectangle 782"/>
                <p:cNvSpPr>
                  <a:spLocks noChangeArrowheads="1"/>
                </p:cNvSpPr>
                <p:nvPr/>
              </p:nvSpPr>
              <p:spPr bwMode="auto">
                <a:xfrm>
                  <a:off x="1955" y="1903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56" name="Rectangle 783"/>
                <p:cNvSpPr>
                  <a:spLocks noChangeArrowheads="1"/>
                </p:cNvSpPr>
                <p:nvPr/>
              </p:nvSpPr>
              <p:spPr bwMode="auto">
                <a:xfrm>
                  <a:off x="1960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57" name="Rectangle 784"/>
                <p:cNvSpPr>
                  <a:spLocks noChangeArrowheads="1"/>
                </p:cNvSpPr>
                <p:nvPr/>
              </p:nvSpPr>
              <p:spPr bwMode="auto">
                <a:xfrm>
                  <a:off x="1965" y="1903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58" name="Rectangle 785"/>
                <p:cNvSpPr>
                  <a:spLocks noChangeArrowheads="1"/>
                </p:cNvSpPr>
                <p:nvPr/>
              </p:nvSpPr>
              <p:spPr bwMode="auto">
                <a:xfrm>
                  <a:off x="1974" y="1903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59" name="Rectangle 786"/>
                <p:cNvSpPr>
                  <a:spLocks noChangeArrowheads="1"/>
                </p:cNvSpPr>
                <p:nvPr/>
              </p:nvSpPr>
              <p:spPr bwMode="auto">
                <a:xfrm>
                  <a:off x="1982" y="1903"/>
                  <a:ext cx="8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60" name="Rectangle 787"/>
                <p:cNvSpPr>
                  <a:spLocks noChangeArrowheads="1"/>
                </p:cNvSpPr>
                <p:nvPr/>
              </p:nvSpPr>
              <p:spPr bwMode="auto">
                <a:xfrm>
                  <a:off x="1988" y="1903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61" name="Rectangle 788"/>
                <p:cNvSpPr>
                  <a:spLocks noChangeArrowheads="1"/>
                </p:cNvSpPr>
                <p:nvPr/>
              </p:nvSpPr>
              <p:spPr bwMode="auto">
                <a:xfrm>
                  <a:off x="1997" y="1903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62" name="Rectangle 789"/>
                <p:cNvSpPr>
                  <a:spLocks noChangeArrowheads="1"/>
                </p:cNvSpPr>
                <p:nvPr/>
              </p:nvSpPr>
              <p:spPr bwMode="auto">
                <a:xfrm>
                  <a:off x="2002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63" name="Rectangle 790"/>
                <p:cNvSpPr>
                  <a:spLocks noChangeArrowheads="1"/>
                </p:cNvSpPr>
                <p:nvPr/>
              </p:nvSpPr>
              <p:spPr bwMode="auto">
                <a:xfrm>
                  <a:off x="2007" y="1903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64" name="Rectangle 791"/>
                <p:cNvSpPr>
                  <a:spLocks noChangeArrowheads="1"/>
                </p:cNvSpPr>
                <p:nvPr/>
              </p:nvSpPr>
              <p:spPr bwMode="auto">
                <a:xfrm>
                  <a:off x="2016" y="1903"/>
                  <a:ext cx="8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65" name="Rectangle 792"/>
                <p:cNvSpPr>
                  <a:spLocks noChangeArrowheads="1"/>
                </p:cNvSpPr>
                <p:nvPr/>
              </p:nvSpPr>
              <p:spPr bwMode="auto">
                <a:xfrm>
                  <a:off x="2022" y="1903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66" name="Rectangle 793"/>
                <p:cNvSpPr>
                  <a:spLocks noChangeArrowheads="1"/>
                </p:cNvSpPr>
                <p:nvPr/>
              </p:nvSpPr>
              <p:spPr bwMode="auto">
                <a:xfrm>
                  <a:off x="2031" y="1903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67" name="Rectangle 794"/>
                <p:cNvSpPr>
                  <a:spLocks noChangeArrowheads="1"/>
                </p:cNvSpPr>
                <p:nvPr/>
              </p:nvSpPr>
              <p:spPr bwMode="auto">
                <a:xfrm>
                  <a:off x="2036" y="1903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68" name="Rectangle 795"/>
                <p:cNvSpPr>
                  <a:spLocks noChangeArrowheads="1"/>
                </p:cNvSpPr>
                <p:nvPr/>
              </p:nvSpPr>
              <p:spPr bwMode="auto">
                <a:xfrm>
                  <a:off x="2044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69" name="Rectangle 796"/>
                <p:cNvSpPr>
                  <a:spLocks noChangeArrowheads="1"/>
                </p:cNvSpPr>
                <p:nvPr/>
              </p:nvSpPr>
              <p:spPr bwMode="auto">
                <a:xfrm>
                  <a:off x="2050" y="1903"/>
                  <a:ext cx="8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70" name="Rectangle 797"/>
                <p:cNvSpPr>
                  <a:spLocks noChangeArrowheads="1"/>
                </p:cNvSpPr>
                <p:nvPr/>
              </p:nvSpPr>
              <p:spPr bwMode="auto">
                <a:xfrm>
                  <a:off x="2056" y="1903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71" name="Rectangle 798"/>
                <p:cNvSpPr>
                  <a:spLocks noChangeArrowheads="1"/>
                </p:cNvSpPr>
                <p:nvPr/>
              </p:nvSpPr>
              <p:spPr bwMode="auto">
                <a:xfrm>
                  <a:off x="2064" y="1903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72" name="Rectangle 799"/>
                <p:cNvSpPr>
                  <a:spLocks noChangeArrowheads="1"/>
                </p:cNvSpPr>
                <p:nvPr/>
              </p:nvSpPr>
              <p:spPr bwMode="auto">
                <a:xfrm>
                  <a:off x="2073" y="1903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73" name="Rectangle 800"/>
                <p:cNvSpPr>
                  <a:spLocks noChangeArrowheads="1"/>
                </p:cNvSpPr>
                <p:nvPr/>
              </p:nvSpPr>
              <p:spPr bwMode="auto">
                <a:xfrm>
                  <a:off x="2078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74" name="Rectangle 801"/>
                <p:cNvSpPr>
                  <a:spLocks noChangeArrowheads="1"/>
                </p:cNvSpPr>
                <p:nvPr/>
              </p:nvSpPr>
              <p:spPr bwMode="auto">
                <a:xfrm>
                  <a:off x="2083" y="1903"/>
                  <a:ext cx="11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75" name="Rectangle 802"/>
                <p:cNvSpPr>
                  <a:spLocks noChangeArrowheads="1"/>
                </p:cNvSpPr>
                <p:nvPr/>
              </p:nvSpPr>
              <p:spPr bwMode="auto">
                <a:xfrm>
                  <a:off x="2093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76" name="Rectangle 803"/>
                <p:cNvSpPr>
                  <a:spLocks noChangeArrowheads="1"/>
                </p:cNvSpPr>
                <p:nvPr/>
              </p:nvSpPr>
              <p:spPr bwMode="auto">
                <a:xfrm>
                  <a:off x="2098" y="1903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77" name="Rectangle 804"/>
                <p:cNvSpPr>
                  <a:spLocks noChangeArrowheads="1"/>
                </p:cNvSpPr>
                <p:nvPr/>
              </p:nvSpPr>
              <p:spPr bwMode="auto">
                <a:xfrm>
                  <a:off x="2106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78" name="Rectangle 805"/>
                <p:cNvSpPr>
                  <a:spLocks noChangeArrowheads="1"/>
                </p:cNvSpPr>
                <p:nvPr/>
              </p:nvSpPr>
              <p:spPr bwMode="auto">
                <a:xfrm>
                  <a:off x="2112" y="1903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79" name="Rectangle 806"/>
                <p:cNvSpPr>
                  <a:spLocks noChangeArrowheads="1"/>
                </p:cNvSpPr>
                <p:nvPr/>
              </p:nvSpPr>
              <p:spPr bwMode="auto">
                <a:xfrm>
                  <a:off x="2120" y="1903"/>
                  <a:ext cx="8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80" name="Rectangle 807"/>
                <p:cNvSpPr>
                  <a:spLocks noChangeArrowheads="1"/>
                </p:cNvSpPr>
                <p:nvPr/>
              </p:nvSpPr>
              <p:spPr bwMode="auto">
                <a:xfrm>
                  <a:off x="2127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81" name="Rectangle 808"/>
                <p:cNvSpPr>
                  <a:spLocks noChangeArrowheads="1"/>
                </p:cNvSpPr>
                <p:nvPr/>
              </p:nvSpPr>
              <p:spPr bwMode="auto">
                <a:xfrm>
                  <a:off x="2132" y="1903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82" name="Rectangle 809"/>
                <p:cNvSpPr>
                  <a:spLocks noChangeArrowheads="1"/>
                </p:cNvSpPr>
                <p:nvPr/>
              </p:nvSpPr>
              <p:spPr bwMode="auto">
                <a:xfrm>
                  <a:off x="2140" y="1903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83" name="Rectangle 810"/>
                <p:cNvSpPr>
                  <a:spLocks noChangeArrowheads="1"/>
                </p:cNvSpPr>
                <p:nvPr/>
              </p:nvSpPr>
              <p:spPr bwMode="auto">
                <a:xfrm>
                  <a:off x="2146" y="1903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84" name="Rectangle 811"/>
                <p:cNvSpPr>
                  <a:spLocks noChangeArrowheads="1"/>
                </p:cNvSpPr>
                <p:nvPr/>
              </p:nvSpPr>
              <p:spPr bwMode="auto">
                <a:xfrm>
                  <a:off x="2154" y="1903"/>
                  <a:ext cx="8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85" name="Rectangle 812"/>
                <p:cNvSpPr>
                  <a:spLocks noChangeArrowheads="1"/>
                </p:cNvSpPr>
                <p:nvPr/>
              </p:nvSpPr>
              <p:spPr bwMode="auto">
                <a:xfrm>
                  <a:off x="2161" y="1903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86" name="Rectangle 813"/>
                <p:cNvSpPr>
                  <a:spLocks noChangeArrowheads="1"/>
                </p:cNvSpPr>
                <p:nvPr/>
              </p:nvSpPr>
              <p:spPr bwMode="auto">
                <a:xfrm>
                  <a:off x="2169" y="1903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87" name="Rectangle 814"/>
                <p:cNvSpPr>
                  <a:spLocks noChangeArrowheads="1"/>
                </p:cNvSpPr>
                <p:nvPr/>
              </p:nvSpPr>
              <p:spPr bwMode="auto">
                <a:xfrm>
                  <a:off x="2177" y="1903"/>
                  <a:ext cx="4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88" name="Rectangle 815"/>
                <p:cNvSpPr>
                  <a:spLocks noChangeArrowheads="1"/>
                </p:cNvSpPr>
                <p:nvPr/>
              </p:nvSpPr>
              <p:spPr bwMode="auto">
                <a:xfrm>
                  <a:off x="2180" y="1903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89" name="Rectangle 816"/>
                <p:cNvSpPr>
                  <a:spLocks noChangeArrowheads="1"/>
                </p:cNvSpPr>
                <p:nvPr/>
              </p:nvSpPr>
              <p:spPr bwMode="auto">
                <a:xfrm>
                  <a:off x="2188" y="1903"/>
                  <a:ext cx="11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90" name="Freeform 817"/>
                <p:cNvSpPr>
                  <a:spLocks/>
                </p:cNvSpPr>
                <p:nvPr/>
              </p:nvSpPr>
              <p:spPr bwMode="auto">
                <a:xfrm>
                  <a:off x="2197" y="1903"/>
                  <a:ext cx="14" cy="13"/>
                </a:xfrm>
                <a:custGeom>
                  <a:avLst/>
                  <a:gdLst>
                    <a:gd name="T0" fmla="*/ 14 w 14"/>
                    <a:gd name="T1" fmla="*/ 8 h 13"/>
                    <a:gd name="T2" fmla="*/ 6 w 14"/>
                    <a:gd name="T3" fmla="*/ 0 h 13"/>
                    <a:gd name="T4" fmla="*/ 0 w 14"/>
                    <a:gd name="T5" fmla="*/ 0 h 13"/>
                    <a:gd name="T6" fmla="*/ 0 w 14"/>
                    <a:gd name="T7" fmla="*/ 13 h 13"/>
                    <a:gd name="T8" fmla="*/ 6 w 14"/>
                    <a:gd name="T9" fmla="*/ 13 h 13"/>
                    <a:gd name="T10" fmla="*/ 0 w 14"/>
                    <a:gd name="T11" fmla="*/ 8 h 13"/>
                    <a:gd name="T12" fmla="*/ 14 w 14"/>
                    <a:gd name="T13" fmla="*/ 8 h 13"/>
                    <a:gd name="T14" fmla="*/ 14 w 14"/>
                    <a:gd name="T15" fmla="*/ 0 h 13"/>
                    <a:gd name="T16" fmla="*/ 6 w 14"/>
                    <a:gd name="T17" fmla="*/ 0 h 13"/>
                    <a:gd name="T18" fmla="*/ 14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14" y="8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91" name="Freeform 818"/>
                <p:cNvSpPr>
                  <a:spLocks/>
                </p:cNvSpPr>
                <p:nvPr/>
              </p:nvSpPr>
              <p:spPr bwMode="auto">
                <a:xfrm>
                  <a:off x="2197" y="1908"/>
                  <a:ext cx="14" cy="16"/>
                </a:xfrm>
                <a:custGeom>
                  <a:avLst/>
                  <a:gdLst>
                    <a:gd name="T0" fmla="*/ 6 w 14"/>
                    <a:gd name="T1" fmla="*/ 0 h 16"/>
                    <a:gd name="T2" fmla="*/ 14 w 14"/>
                    <a:gd name="T3" fmla="*/ 8 h 16"/>
                    <a:gd name="T4" fmla="*/ 14 w 14"/>
                    <a:gd name="T5" fmla="*/ 3 h 16"/>
                    <a:gd name="T6" fmla="*/ 0 w 14"/>
                    <a:gd name="T7" fmla="*/ 3 h 16"/>
                    <a:gd name="T8" fmla="*/ 0 w 14"/>
                    <a:gd name="T9" fmla="*/ 8 h 16"/>
                    <a:gd name="T10" fmla="*/ 6 w 14"/>
                    <a:gd name="T11" fmla="*/ 16 h 16"/>
                    <a:gd name="T12" fmla="*/ 0 w 14"/>
                    <a:gd name="T13" fmla="*/ 8 h 16"/>
                    <a:gd name="T14" fmla="*/ 0 w 14"/>
                    <a:gd name="T15" fmla="*/ 16 h 16"/>
                    <a:gd name="T16" fmla="*/ 6 w 14"/>
                    <a:gd name="T17" fmla="*/ 16 h 16"/>
                    <a:gd name="T18" fmla="*/ 6 w 14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6" y="0"/>
                      </a:moveTo>
                      <a:lnTo>
                        <a:pt x="14" y="8"/>
                      </a:lnTo>
                      <a:lnTo>
                        <a:pt x="14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6" y="16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6" y="1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92" name="Rectangle 819"/>
                <p:cNvSpPr>
                  <a:spLocks noChangeArrowheads="1"/>
                </p:cNvSpPr>
                <p:nvPr/>
              </p:nvSpPr>
              <p:spPr bwMode="auto">
                <a:xfrm>
                  <a:off x="2203" y="1908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93" name="Rectangle 820"/>
                <p:cNvSpPr>
                  <a:spLocks noChangeArrowheads="1"/>
                </p:cNvSpPr>
                <p:nvPr/>
              </p:nvSpPr>
              <p:spPr bwMode="auto">
                <a:xfrm>
                  <a:off x="2208" y="1908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94" name="Rectangle 821"/>
                <p:cNvSpPr>
                  <a:spLocks noChangeArrowheads="1"/>
                </p:cNvSpPr>
                <p:nvPr/>
              </p:nvSpPr>
              <p:spPr bwMode="auto">
                <a:xfrm>
                  <a:off x="2218" y="1908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95" name="Rectangle 822"/>
                <p:cNvSpPr>
                  <a:spLocks noChangeArrowheads="1"/>
                </p:cNvSpPr>
                <p:nvPr/>
              </p:nvSpPr>
              <p:spPr bwMode="auto">
                <a:xfrm>
                  <a:off x="2223" y="1908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96" name="Rectangle 823"/>
                <p:cNvSpPr>
                  <a:spLocks noChangeArrowheads="1"/>
                </p:cNvSpPr>
                <p:nvPr/>
              </p:nvSpPr>
              <p:spPr bwMode="auto">
                <a:xfrm>
                  <a:off x="2231" y="1908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97" name="Rectangle 824"/>
                <p:cNvSpPr>
                  <a:spLocks noChangeArrowheads="1"/>
                </p:cNvSpPr>
                <p:nvPr/>
              </p:nvSpPr>
              <p:spPr bwMode="auto">
                <a:xfrm>
                  <a:off x="2237" y="1908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98" name="Freeform 825"/>
                <p:cNvSpPr>
                  <a:spLocks/>
                </p:cNvSpPr>
                <p:nvPr/>
              </p:nvSpPr>
              <p:spPr bwMode="auto">
                <a:xfrm>
                  <a:off x="2242" y="1908"/>
                  <a:ext cx="18" cy="16"/>
                </a:xfrm>
                <a:custGeom>
                  <a:avLst/>
                  <a:gdLst>
                    <a:gd name="T0" fmla="*/ 18 w 18"/>
                    <a:gd name="T1" fmla="*/ 8 h 16"/>
                    <a:gd name="T2" fmla="*/ 10 w 18"/>
                    <a:gd name="T3" fmla="*/ 0 h 16"/>
                    <a:gd name="T4" fmla="*/ 3 w 18"/>
                    <a:gd name="T5" fmla="*/ 0 h 16"/>
                    <a:gd name="T6" fmla="*/ 3 w 18"/>
                    <a:gd name="T7" fmla="*/ 16 h 16"/>
                    <a:gd name="T8" fmla="*/ 10 w 18"/>
                    <a:gd name="T9" fmla="*/ 16 h 16"/>
                    <a:gd name="T10" fmla="*/ 0 w 18"/>
                    <a:gd name="T11" fmla="*/ 8 h 16"/>
                    <a:gd name="T12" fmla="*/ 18 w 18"/>
                    <a:gd name="T13" fmla="*/ 8 h 16"/>
                    <a:gd name="T14" fmla="*/ 18 w 18"/>
                    <a:gd name="T15" fmla="*/ 0 h 16"/>
                    <a:gd name="T16" fmla="*/ 10 w 18"/>
                    <a:gd name="T17" fmla="*/ 0 h 16"/>
                    <a:gd name="T18" fmla="*/ 18 w 18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6"/>
                    <a:gd name="T32" fmla="*/ 18 w 18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6">
                      <a:moveTo>
                        <a:pt x="18" y="8"/>
                      </a:move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3" y="16"/>
                      </a:lnTo>
                      <a:lnTo>
                        <a:pt x="10" y="16"/>
                      </a:lnTo>
                      <a:lnTo>
                        <a:pt x="0" y="8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99" name="Freeform 826"/>
                <p:cNvSpPr>
                  <a:spLocks/>
                </p:cNvSpPr>
                <p:nvPr/>
              </p:nvSpPr>
              <p:spPr bwMode="auto">
                <a:xfrm>
                  <a:off x="2242" y="1913"/>
                  <a:ext cx="18" cy="17"/>
                </a:xfrm>
                <a:custGeom>
                  <a:avLst/>
                  <a:gdLst>
                    <a:gd name="T0" fmla="*/ 10 w 18"/>
                    <a:gd name="T1" fmla="*/ 0 h 17"/>
                    <a:gd name="T2" fmla="*/ 18 w 18"/>
                    <a:gd name="T3" fmla="*/ 9 h 17"/>
                    <a:gd name="T4" fmla="*/ 18 w 18"/>
                    <a:gd name="T5" fmla="*/ 3 h 17"/>
                    <a:gd name="T6" fmla="*/ 0 w 18"/>
                    <a:gd name="T7" fmla="*/ 3 h 17"/>
                    <a:gd name="T8" fmla="*/ 0 w 18"/>
                    <a:gd name="T9" fmla="*/ 9 h 17"/>
                    <a:gd name="T10" fmla="*/ 10 w 18"/>
                    <a:gd name="T11" fmla="*/ 17 h 17"/>
                    <a:gd name="T12" fmla="*/ 0 w 18"/>
                    <a:gd name="T13" fmla="*/ 9 h 17"/>
                    <a:gd name="T14" fmla="*/ 0 w 18"/>
                    <a:gd name="T15" fmla="*/ 17 h 17"/>
                    <a:gd name="T16" fmla="*/ 10 w 18"/>
                    <a:gd name="T17" fmla="*/ 17 h 17"/>
                    <a:gd name="T18" fmla="*/ 10 w 18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7"/>
                    <a:gd name="T32" fmla="*/ 18 w 18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7">
                      <a:moveTo>
                        <a:pt x="10" y="0"/>
                      </a:moveTo>
                      <a:lnTo>
                        <a:pt x="18" y="9"/>
                      </a:lnTo>
                      <a:lnTo>
                        <a:pt x="18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10" y="17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00" name="Rectangle 827"/>
                <p:cNvSpPr>
                  <a:spLocks noChangeArrowheads="1"/>
                </p:cNvSpPr>
                <p:nvPr/>
              </p:nvSpPr>
              <p:spPr bwMode="auto">
                <a:xfrm>
                  <a:off x="2252" y="1913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01" name="Freeform 828"/>
                <p:cNvSpPr>
                  <a:spLocks/>
                </p:cNvSpPr>
                <p:nvPr/>
              </p:nvSpPr>
              <p:spPr bwMode="auto">
                <a:xfrm>
                  <a:off x="2257" y="1913"/>
                  <a:ext cx="16" cy="17"/>
                </a:xfrm>
                <a:custGeom>
                  <a:avLst/>
                  <a:gdLst>
                    <a:gd name="T0" fmla="*/ 16 w 16"/>
                    <a:gd name="T1" fmla="*/ 9 h 17"/>
                    <a:gd name="T2" fmla="*/ 8 w 16"/>
                    <a:gd name="T3" fmla="*/ 0 h 17"/>
                    <a:gd name="T4" fmla="*/ 0 w 16"/>
                    <a:gd name="T5" fmla="*/ 0 h 17"/>
                    <a:gd name="T6" fmla="*/ 0 w 16"/>
                    <a:gd name="T7" fmla="*/ 17 h 17"/>
                    <a:gd name="T8" fmla="*/ 8 w 16"/>
                    <a:gd name="T9" fmla="*/ 17 h 17"/>
                    <a:gd name="T10" fmla="*/ 0 w 16"/>
                    <a:gd name="T11" fmla="*/ 9 h 17"/>
                    <a:gd name="T12" fmla="*/ 16 w 16"/>
                    <a:gd name="T13" fmla="*/ 9 h 17"/>
                    <a:gd name="T14" fmla="*/ 16 w 16"/>
                    <a:gd name="T15" fmla="*/ 0 h 17"/>
                    <a:gd name="T16" fmla="*/ 8 w 16"/>
                    <a:gd name="T17" fmla="*/ 0 h 17"/>
                    <a:gd name="T18" fmla="*/ 16 w 16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7"/>
                    <a:gd name="T32" fmla="*/ 16 w 16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7">
                      <a:moveTo>
                        <a:pt x="16" y="9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0" y="9"/>
                      </a:lnTo>
                      <a:lnTo>
                        <a:pt x="16" y="9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02" name="Freeform 829"/>
                <p:cNvSpPr>
                  <a:spLocks/>
                </p:cNvSpPr>
                <p:nvPr/>
              </p:nvSpPr>
              <p:spPr bwMode="auto">
                <a:xfrm>
                  <a:off x="2257" y="1922"/>
                  <a:ext cx="16" cy="17"/>
                </a:xfrm>
                <a:custGeom>
                  <a:avLst/>
                  <a:gdLst>
                    <a:gd name="T0" fmla="*/ 8 w 16"/>
                    <a:gd name="T1" fmla="*/ 0 h 17"/>
                    <a:gd name="T2" fmla="*/ 16 w 16"/>
                    <a:gd name="T3" fmla="*/ 8 h 17"/>
                    <a:gd name="T4" fmla="*/ 16 w 16"/>
                    <a:gd name="T5" fmla="*/ 0 h 17"/>
                    <a:gd name="T6" fmla="*/ 0 w 16"/>
                    <a:gd name="T7" fmla="*/ 0 h 17"/>
                    <a:gd name="T8" fmla="*/ 0 w 16"/>
                    <a:gd name="T9" fmla="*/ 8 h 17"/>
                    <a:gd name="T10" fmla="*/ 8 w 16"/>
                    <a:gd name="T11" fmla="*/ 17 h 17"/>
                    <a:gd name="T12" fmla="*/ 0 w 16"/>
                    <a:gd name="T13" fmla="*/ 8 h 17"/>
                    <a:gd name="T14" fmla="*/ 0 w 16"/>
                    <a:gd name="T15" fmla="*/ 17 h 17"/>
                    <a:gd name="T16" fmla="*/ 8 w 16"/>
                    <a:gd name="T17" fmla="*/ 17 h 17"/>
                    <a:gd name="T18" fmla="*/ 8 w 16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7"/>
                    <a:gd name="T32" fmla="*/ 16 w 16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7">
                      <a:moveTo>
                        <a:pt x="8" y="0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7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03" name="Rectangle 830"/>
                <p:cNvSpPr>
                  <a:spLocks noChangeArrowheads="1"/>
                </p:cNvSpPr>
                <p:nvPr/>
              </p:nvSpPr>
              <p:spPr bwMode="auto">
                <a:xfrm>
                  <a:off x="2265" y="1922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04" name="Freeform 831"/>
                <p:cNvSpPr>
                  <a:spLocks/>
                </p:cNvSpPr>
                <p:nvPr/>
              </p:nvSpPr>
              <p:spPr bwMode="auto">
                <a:xfrm>
                  <a:off x="2271" y="1922"/>
                  <a:ext cx="15" cy="17"/>
                </a:xfrm>
                <a:custGeom>
                  <a:avLst/>
                  <a:gdLst>
                    <a:gd name="T0" fmla="*/ 15 w 15"/>
                    <a:gd name="T1" fmla="*/ 8 h 17"/>
                    <a:gd name="T2" fmla="*/ 8 w 15"/>
                    <a:gd name="T3" fmla="*/ 0 h 17"/>
                    <a:gd name="T4" fmla="*/ 0 w 15"/>
                    <a:gd name="T5" fmla="*/ 0 h 17"/>
                    <a:gd name="T6" fmla="*/ 0 w 15"/>
                    <a:gd name="T7" fmla="*/ 17 h 17"/>
                    <a:gd name="T8" fmla="*/ 8 w 15"/>
                    <a:gd name="T9" fmla="*/ 17 h 17"/>
                    <a:gd name="T10" fmla="*/ 0 w 15"/>
                    <a:gd name="T11" fmla="*/ 8 h 17"/>
                    <a:gd name="T12" fmla="*/ 15 w 15"/>
                    <a:gd name="T13" fmla="*/ 8 h 17"/>
                    <a:gd name="T14" fmla="*/ 15 w 15"/>
                    <a:gd name="T15" fmla="*/ 0 h 17"/>
                    <a:gd name="T16" fmla="*/ 8 w 15"/>
                    <a:gd name="T17" fmla="*/ 0 h 17"/>
                    <a:gd name="T18" fmla="*/ 15 w 15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15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05" name="Freeform 832"/>
                <p:cNvSpPr>
                  <a:spLocks/>
                </p:cNvSpPr>
                <p:nvPr/>
              </p:nvSpPr>
              <p:spPr bwMode="auto">
                <a:xfrm>
                  <a:off x="2271" y="1930"/>
                  <a:ext cx="15" cy="15"/>
                </a:xfrm>
                <a:custGeom>
                  <a:avLst/>
                  <a:gdLst>
                    <a:gd name="T0" fmla="*/ 8 w 15"/>
                    <a:gd name="T1" fmla="*/ 0 h 15"/>
                    <a:gd name="T2" fmla="*/ 15 w 15"/>
                    <a:gd name="T3" fmla="*/ 6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6 h 15"/>
                    <a:gd name="T10" fmla="*/ 8 w 15"/>
                    <a:gd name="T11" fmla="*/ 15 h 15"/>
                    <a:gd name="T12" fmla="*/ 0 w 15"/>
                    <a:gd name="T13" fmla="*/ 6 h 15"/>
                    <a:gd name="T14" fmla="*/ 0 w 15"/>
                    <a:gd name="T15" fmla="*/ 15 h 15"/>
                    <a:gd name="T16" fmla="*/ 8 w 15"/>
                    <a:gd name="T17" fmla="*/ 15 h 15"/>
                    <a:gd name="T18" fmla="*/ 8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8" y="0"/>
                      </a:move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8" y="15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06" name="Rectangle 833"/>
                <p:cNvSpPr>
                  <a:spLocks noChangeArrowheads="1"/>
                </p:cNvSpPr>
                <p:nvPr/>
              </p:nvSpPr>
              <p:spPr bwMode="auto">
                <a:xfrm>
                  <a:off x="2280" y="1931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07" name="Freeform 834"/>
                <p:cNvSpPr>
                  <a:spLocks/>
                </p:cNvSpPr>
                <p:nvPr/>
              </p:nvSpPr>
              <p:spPr bwMode="auto">
                <a:xfrm>
                  <a:off x="2286" y="1930"/>
                  <a:ext cx="16" cy="15"/>
                </a:xfrm>
                <a:custGeom>
                  <a:avLst/>
                  <a:gdLst>
                    <a:gd name="T0" fmla="*/ 16 w 16"/>
                    <a:gd name="T1" fmla="*/ 6 h 15"/>
                    <a:gd name="T2" fmla="*/ 8 w 16"/>
                    <a:gd name="T3" fmla="*/ 0 h 15"/>
                    <a:gd name="T4" fmla="*/ 0 w 16"/>
                    <a:gd name="T5" fmla="*/ 0 h 15"/>
                    <a:gd name="T6" fmla="*/ 0 w 16"/>
                    <a:gd name="T7" fmla="*/ 15 h 15"/>
                    <a:gd name="T8" fmla="*/ 8 w 16"/>
                    <a:gd name="T9" fmla="*/ 15 h 15"/>
                    <a:gd name="T10" fmla="*/ 0 w 16"/>
                    <a:gd name="T11" fmla="*/ 6 h 15"/>
                    <a:gd name="T12" fmla="*/ 16 w 16"/>
                    <a:gd name="T13" fmla="*/ 6 h 15"/>
                    <a:gd name="T14" fmla="*/ 16 w 16"/>
                    <a:gd name="T15" fmla="*/ 0 h 15"/>
                    <a:gd name="T16" fmla="*/ 8 w 16"/>
                    <a:gd name="T17" fmla="*/ 0 h 15"/>
                    <a:gd name="T18" fmla="*/ 16 w 16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16" y="6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6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08" name="Freeform 835"/>
                <p:cNvSpPr>
                  <a:spLocks/>
                </p:cNvSpPr>
                <p:nvPr/>
              </p:nvSpPr>
              <p:spPr bwMode="auto">
                <a:xfrm>
                  <a:off x="2286" y="1936"/>
                  <a:ext cx="16" cy="14"/>
                </a:xfrm>
                <a:custGeom>
                  <a:avLst/>
                  <a:gdLst>
                    <a:gd name="T0" fmla="*/ 8 w 16"/>
                    <a:gd name="T1" fmla="*/ 0 h 14"/>
                    <a:gd name="T2" fmla="*/ 16 w 16"/>
                    <a:gd name="T3" fmla="*/ 9 h 14"/>
                    <a:gd name="T4" fmla="*/ 16 w 16"/>
                    <a:gd name="T5" fmla="*/ 0 h 14"/>
                    <a:gd name="T6" fmla="*/ 0 w 16"/>
                    <a:gd name="T7" fmla="*/ 0 h 14"/>
                    <a:gd name="T8" fmla="*/ 0 w 16"/>
                    <a:gd name="T9" fmla="*/ 9 h 14"/>
                    <a:gd name="T10" fmla="*/ 8 w 16"/>
                    <a:gd name="T11" fmla="*/ 14 h 14"/>
                    <a:gd name="T12" fmla="*/ 0 w 16"/>
                    <a:gd name="T13" fmla="*/ 9 h 14"/>
                    <a:gd name="T14" fmla="*/ 0 w 16"/>
                    <a:gd name="T15" fmla="*/ 14 h 14"/>
                    <a:gd name="T16" fmla="*/ 8 w 16"/>
                    <a:gd name="T17" fmla="*/ 14 h 14"/>
                    <a:gd name="T18" fmla="*/ 8 w 16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8" y="0"/>
                      </a:moveTo>
                      <a:lnTo>
                        <a:pt x="16" y="9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1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09" name="Rectangle 836"/>
                <p:cNvSpPr>
                  <a:spLocks noChangeArrowheads="1"/>
                </p:cNvSpPr>
                <p:nvPr/>
              </p:nvSpPr>
              <p:spPr bwMode="auto">
                <a:xfrm>
                  <a:off x="2294" y="1936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10" name="Freeform 837"/>
                <p:cNvSpPr>
                  <a:spLocks/>
                </p:cNvSpPr>
                <p:nvPr/>
              </p:nvSpPr>
              <p:spPr bwMode="auto">
                <a:xfrm>
                  <a:off x="2299" y="1936"/>
                  <a:ext cx="14" cy="14"/>
                </a:xfrm>
                <a:custGeom>
                  <a:avLst/>
                  <a:gdLst>
                    <a:gd name="T0" fmla="*/ 14 w 14"/>
                    <a:gd name="T1" fmla="*/ 9 h 14"/>
                    <a:gd name="T2" fmla="*/ 8 w 14"/>
                    <a:gd name="T3" fmla="*/ 0 h 14"/>
                    <a:gd name="T4" fmla="*/ 3 w 14"/>
                    <a:gd name="T5" fmla="*/ 0 h 14"/>
                    <a:gd name="T6" fmla="*/ 3 w 14"/>
                    <a:gd name="T7" fmla="*/ 14 h 14"/>
                    <a:gd name="T8" fmla="*/ 8 w 14"/>
                    <a:gd name="T9" fmla="*/ 14 h 14"/>
                    <a:gd name="T10" fmla="*/ 0 w 14"/>
                    <a:gd name="T11" fmla="*/ 9 h 14"/>
                    <a:gd name="T12" fmla="*/ 14 w 14"/>
                    <a:gd name="T13" fmla="*/ 9 h 14"/>
                    <a:gd name="T14" fmla="*/ 14 w 14"/>
                    <a:gd name="T15" fmla="*/ 0 h 14"/>
                    <a:gd name="T16" fmla="*/ 8 w 14"/>
                    <a:gd name="T17" fmla="*/ 0 h 14"/>
                    <a:gd name="T18" fmla="*/ 14 w 14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14" y="9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4"/>
                      </a:lnTo>
                      <a:lnTo>
                        <a:pt x="8" y="14"/>
                      </a:lnTo>
                      <a:lnTo>
                        <a:pt x="0" y="9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11" name="Freeform 838"/>
                <p:cNvSpPr>
                  <a:spLocks/>
                </p:cNvSpPr>
                <p:nvPr/>
              </p:nvSpPr>
              <p:spPr bwMode="auto">
                <a:xfrm>
                  <a:off x="2299" y="1945"/>
                  <a:ext cx="14" cy="13"/>
                </a:xfrm>
                <a:custGeom>
                  <a:avLst/>
                  <a:gdLst>
                    <a:gd name="T0" fmla="*/ 8 w 14"/>
                    <a:gd name="T1" fmla="*/ 0 h 13"/>
                    <a:gd name="T2" fmla="*/ 14 w 14"/>
                    <a:gd name="T3" fmla="*/ 5 h 13"/>
                    <a:gd name="T4" fmla="*/ 14 w 14"/>
                    <a:gd name="T5" fmla="*/ 0 h 13"/>
                    <a:gd name="T6" fmla="*/ 0 w 14"/>
                    <a:gd name="T7" fmla="*/ 0 h 13"/>
                    <a:gd name="T8" fmla="*/ 0 w 14"/>
                    <a:gd name="T9" fmla="*/ 5 h 13"/>
                    <a:gd name="T10" fmla="*/ 8 w 14"/>
                    <a:gd name="T11" fmla="*/ 13 h 13"/>
                    <a:gd name="T12" fmla="*/ 0 w 14"/>
                    <a:gd name="T13" fmla="*/ 5 h 13"/>
                    <a:gd name="T14" fmla="*/ 0 w 14"/>
                    <a:gd name="T15" fmla="*/ 13 h 13"/>
                    <a:gd name="T16" fmla="*/ 8 w 14"/>
                    <a:gd name="T17" fmla="*/ 13 h 13"/>
                    <a:gd name="T18" fmla="*/ 8 w 14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8" y="0"/>
                      </a:move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12" name="Rectangle 839"/>
                <p:cNvSpPr>
                  <a:spLocks noChangeArrowheads="1"/>
                </p:cNvSpPr>
                <p:nvPr/>
              </p:nvSpPr>
              <p:spPr bwMode="auto">
                <a:xfrm>
                  <a:off x="2307" y="1945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13" name="Freeform 840"/>
                <p:cNvSpPr>
                  <a:spLocks/>
                </p:cNvSpPr>
                <p:nvPr/>
              </p:nvSpPr>
              <p:spPr bwMode="auto">
                <a:xfrm>
                  <a:off x="2313" y="1945"/>
                  <a:ext cx="15" cy="13"/>
                </a:xfrm>
                <a:custGeom>
                  <a:avLst/>
                  <a:gdLst>
                    <a:gd name="T0" fmla="*/ 15 w 15"/>
                    <a:gd name="T1" fmla="*/ 5 h 13"/>
                    <a:gd name="T2" fmla="*/ 9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9 w 15"/>
                    <a:gd name="T9" fmla="*/ 13 h 13"/>
                    <a:gd name="T10" fmla="*/ 0 w 15"/>
                    <a:gd name="T11" fmla="*/ 5 h 13"/>
                    <a:gd name="T12" fmla="*/ 15 w 15"/>
                    <a:gd name="T13" fmla="*/ 5 h 13"/>
                    <a:gd name="T14" fmla="*/ 15 w 15"/>
                    <a:gd name="T15" fmla="*/ 0 h 13"/>
                    <a:gd name="T16" fmla="*/ 9 w 15"/>
                    <a:gd name="T17" fmla="*/ 0 h 13"/>
                    <a:gd name="T18" fmla="*/ 15 w 15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15" y="5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14" name="Freeform 841"/>
                <p:cNvSpPr>
                  <a:spLocks/>
                </p:cNvSpPr>
                <p:nvPr/>
              </p:nvSpPr>
              <p:spPr bwMode="auto">
                <a:xfrm>
                  <a:off x="2313" y="1950"/>
                  <a:ext cx="15" cy="14"/>
                </a:xfrm>
                <a:custGeom>
                  <a:avLst/>
                  <a:gdLst>
                    <a:gd name="T0" fmla="*/ 9 w 15"/>
                    <a:gd name="T1" fmla="*/ 0 h 14"/>
                    <a:gd name="T2" fmla="*/ 15 w 15"/>
                    <a:gd name="T3" fmla="*/ 8 h 14"/>
                    <a:gd name="T4" fmla="*/ 15 w 15"/>
                    <a:gd name="T5" fmla="*/ 0 h 14"/>
                    <a:gd name="T6" fmla="*/ 0 w 15"/>
                    <a:gd name="T7" fmla="*/ 0 h 14"/>
                    <a:gd name="T8" fmla="*/ 0 w 15"/>
                    <a:gd name="T9" fmla="*/ 8 h 14"/>
                    <a:gd name="T10" fmla="*/ 9 w 15"/>
                    <a:gd name="T11" fmla="*/ 14 h 14"/>
                    <a:gd name="T12" fmla="*/ 0 w 15"/>
                    <a:gd name="T13" fmla="*/ 8 h 14"/>
                    <a:gd name="T14" fmla="*/ 0 w 15"/>
                    <a:gd name="T15" fmla="*/ 14 h 14"/>
                    <a:gd name="T16" fmla="*/ 9 w 15"/>
                    <a:gd name="T17" fmla="*/ 14 h 14"/>
                    <a:gd name="T18" fmla="*/ 9 w 15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9" y="0"/>
                      </a:move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9" y="14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15" name="Rectangle 842"/>
                <p:cNvSpPr>
                  <a:spLocks noChangeArrowheads="1"/>
                </p:cNvSpPr>
                <p:nvPr/>
              </p:nvSpPr>
              <p:spPr bwMode="auto">
                <a:xfrm>
                  <a:off x="2322" y="195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16" name="Freeform 843"/>
                <p:cNvSpPr>
                  <a:spLocks/>
                </p:cNvSpPr>
                <p:nvPr/>
              </p:nvSpPr>
              <p:spPr bwMode="auto">
                <a:xfrm>
                  <a:off x="2328" y="1950"/>
                  <a:ext cx="13" cy="14"/>
                </a:xfrm>
                <a:custGeom>
                  <a:avLst/>
                  <a:gdLst>
                    <a:gd name="T0" fmla="*/ 13 w 13"/>
                    <a:gd name="T1" fmla="*/ 8 h 14"/>
                    <a:gd name="T2" fmla="*/ 5 w 13"/>
                    <a:gd name="T3" fmla="*/ 0 h 14"/>
                    <a:gd name="T4" fmla="*/ 0 w 13"/>
                    <a:gd name="T5" fmla="*/ 0 h 14"/>
                    <a:gd name="T6" fmla="*/ 0 w 13"/>
                    <a:gd name="T7" fmla="*/ 14 h 14"/>
                    <a:gd name="T8" fmla="*/ 5 w 13"/>
                    <a:gd name="T9" fmla="*/ 14 h 14"/>
                    <a:gd name="T10" fmla="*/ 0 w 13"/>
                    <a:gd name="T11" fmla="*/ 8 h 14"/>
                    <a:gd name="T12" fmla="*/ 13 w 13"/>
                    <a:gd name="T13" fmla="*/ 8 h 14"/>
                    <a:gd name="T14" fmla="*/ 13 w 13"/>
                    <a:gd name="T15" fmla="*/ 0 h 14"/>
                    <a:gd name="T16" fmla="*/ 5 w 13"/>
                    <a:gd name="T17" fmla="*/ 0 h 14"/>
                    <a:gd name="T18" fmla="*/ 13 w 13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13" y="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0" y="8"/>
                      </a:ln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17" name="Freeform 844"/>
                <p:cNvSpPr>
                  <a:spLocks/>
                </p:cNvSpPr>
                <p:nvPr/>
              </p:nvSpPr>
              <p:spPr bwMode="auto">
                <a:xfrm>
                  <a:off x="2328" y="1955"/>
                  <a:ext cx="13" cy="18"/>
                </a:xfrm>
                <a:custGeom>
                  <a:avLst/>
                  <a:gdLst>
                    <a:gd name="T0" fmla="*/ 5 w 13"/>
                    <a:gd name="T1" fmla="*/ 0 h 18"/>
                    <a:gd name="T2" fmla="*/ 13 w 13"/>
                    <a:gd name="T3" fmla="*/ 9 h 18"/>
                    <a:gd name="T4" fmla="*/ 13 w 13"/>
                    <a:gd name="T5" fmla="*/ 3 h 18"/>
                    <a:gd name="T6" fmla="*/ 0 w 13"/>
                    <a:gd name="T7" fmla="*/ 3 h 18"/>
                    <a:gd name="T8" fmla="*/ 0 w 13"/>
                    <a:gd name="T9" fmla="*/ 9 h 18"/>
                    <a:gd name="T10" fmla="*/ 5 w 13"/>
                    <a:gd name="T11" fmla="*/ 18 h 18"/>
                    <a:gd name="T12" fmla="*/ 0 w 13"/>
                    <a:gd name="T13" fmla="*/ 9 h 18"/>
                    <a:gd name="T14" fmla="*/ 0 w 13"/>
                    <a:gd name="T15" fmla="*/ 18 h 18"/>
                    <a:gd name="T16" fmla="*/ 5 w 13"/>
                    <a:gd name="T17" fmla="*/ 18 h 18"/>
                    <a:gd name="T18" fmla="*/ 5 w 13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5" y="0"/>
                      </a:moveTo>
                      <a:lnTo>
                        <a:pt x="13" y="9"/>
                      </a:lnTo>
                      <a:lnTo>
                        <a:pt x="13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18" name="Freeform 845"/>
                <p:cNvSpPr>
                  <a:spLocks/>
                </p:cNvSpPr>
                <p:nvPr/>
              </p:nvSpPr>
              <p:spPr bwMode="auto">
                <a:xfrm>
                  <a:off x="2333" y="1955"/>
                  <a:ext cx="18" cy="18"/>
                </a:xfrm>
                <a:custGeom>
                  <a:avLst/>
                  <a:gdLst>
                    <a:gd name="T0" fmla="*/ 18 w 18"/>
                    <a:gd name="T1" fmla="*/ 9 h 18"/>
                    <a:gd name="T2" fmla="*/ 8 w 18"/>
                    <a:gd name="T3" fmla="*/ 0 h 18"/>
                    <a:gd name="T4" fmla="*/ 0 w 18"/>
                    <a:gd name="T5" fmla="*/ 0 h 18"/>
                    <a:gd name="T6" fmla="*/ 0 w 18"/>
                    <a:gd name="T7" fmla="*/ 18 h 18"/>
                    <a:gd name="T8" fmla="*/ 8 w 18"/>
                    <a:gd name="T9" fmla="*/ 18 h 18"/>
                    <a:gd name="T10" fmla="*/ 0 w 18"/>
                    <a:gd name="T11" fmla="*/ 9 h 18"/>
                    <a:gd name="T12" fmla="*/ 18 w 18"/>
                    <a:gd name="T13" fmla="*/ 9 h 18"/>
                    <a:gd name="T14" fmla="*/ 18 w 18"/>
                    <a:gd name="T15" fmla="*/ 0 h 18"/>
                    <a:gd name="T16" fmla="*/ 8 w 18"/>
                    <a:gd name="T17" fmla="*/ 0 h 18"/>
                    <a:gd name="T18" fmla="*/ 18 w 18"/>
                    <a:gd name="T19" fmla="*/ 9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8"/>
                    <a:gd name="T32" fmla="*/ 18 w 18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8">
                      <a:moveTo>
                        <a:pt x="18" y="9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9"/>
                      </a:lnTo>
                      <a:lnTo>
                        <a:pt x="18" y="9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19" name="Freeform 846"/>
                <p:cNvSpPr>
                  <a:spLocks/>
                </p:cNvSpPr>
                <p:nvPr/>
              </p:nvSpPr>
              <p:spPr bwMode="auto">
                <a:xfrm>
                  <a:off x="2333" y="1964"/>
                  <a:ext cx="18" cy="15"/>
                </a:xfrm>
                <a:custGeom>
                  <a:avLst/>
                  <a:gdLst>
                    <a:gd name="T0" fmla="*/ 8 w 18"/>
                    <a:gd name="T1" fmla="*/ 0 h 15"/>
                    <a:gd name="T2" fmla="*/ 18 w 18"/>
                    <a:gd name="T3" fmla="*/ 6 h 15"/>
                    <a:gd name="T4" fmla="*/ 18 w 18"/>
                    <a:gd name="T5" fmla="*/ 0 h 15"/>
                    <a:gd name="T6" fmla="*/ 0 w 18"/>
                    <a:gd name="T7" fmla="*/ 0 h 15"/>
                    <a:gd name="T8" fmla="*/ 0 w 18"/>
                    <a:gd name="T9" fmla="*/ 6 h 15"/>
                    <a:gd name="T10" fmla="*/ 8 w 18"/>
                    <a:gd name="T11" fmla="*/ 15 h 15"/>
                    <a:gd name="T12" fmla="*/ 0 w 18"/>
                    <a:gd name="T13" fmla="*/ 6 h 15"/>
                    <a:gd name="T14" fmla="*/ 0 w 18"/>
                    <a:gd name="T15" fmla="*/ 15 h 15"/>
                    <a:gd name="T16" fmla="*/ 8 w 18"/>
                    <a:gd name="T17" fmla="*/ 15 h 15"/>
                    <a:gd name="T18" fmla="*/ 8 w 18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"/>
                    <a:gd name="T32" fmla="*/ 18 w 18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">
                      <a:moveTo>
                        <a:pt x="8" y="0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8" y="15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20" name="Rectangle 847"/>
                <p:cNvSpPr>
                  <a:spLocks noChangeArrowheads="1"/>
                </p:cNvSpPr>
                <p:nvPr/>
              </p:nvSpPr>
              <p:spPr bwMode="auto">
                <a:xfrm>
                  <a:off x="2341" y="1965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21" name="Rectangle 848"/>
                <p:cNvSpPr>
                  <a:spLocks noChangeArrowheads="1"/>
                </p:cNvSpPr>
                <p:nvPr/>
              </p:nvSpPr>
              <p:spPr bwMode="auto">
                <a:xfrm>
                  <a:off x="2348" y="196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22" name="Freeform 849"/>
                <p:cNvSpPr>
                  <a:spLocks/>
                </p:cNvSpPr>
                <p:nvPr/>
              </p:nvSpPr>
              <p:spPr bwMode="auto">
                <a:xfrm>
                  <a:off x="2356" y="1964"/>
                  <a:ext cx="14" cy="15"/>
                </a:xfrm>
                <a:custGeom>
                  <a:avLst/>
                  <a:gdLst>
                    <a:gd name="T0" fmla="*/ 14 w 14"/>
                    <a:gd name="T1" fmla="*/ 6 h 15"/>
                    <a:gd name="T2" fmla="*/ 6 w 14"/>
                    <a:gd name="T3" fmla="*/ 0 h 15"/>
                    <a:gd name="T4" fmla="*/ 0 w 14"/>
                    <a:gd name="T5" fmla="*/ 0 h 15"/>
                    <a:gd name="T6" fmla="*/ 0 w 14"/>
                    <a:gd name="T7" fmla="*/ 15 h 15"/>
                    <a:gd name="T8" fmla="*/ 6 w 14"/>
                    <a:gd name="T9" fmla="*/ 15 h 15"/>
                    <a:gd name="T10" fmla="*/ 0 w 14"/>
                    <a:gd name="T11" fmla="*/ 6 h 15"/>
                    <a:gd name="T12" fmla="*/ 14 w 14"/>
                    <a:gd name="T13" fmla="*/ 6 h 15"/>
                    <a:gd name="T14" fmla="*/ 14 w 14"/>
                    <a:gd name="T15" fmla="*/ 0 h 15"/>
                    <a:gd name="T16" fmla="*/ 6 w 14"/>
                    <a:gd name="T17" fmla="*/ 0 h 15"/>
                    <a:gd name="T18" fmla="*/ 14 w 14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14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0" y="6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23" name="Freeform 850"/>
                <p:cNvSpPr>
                  <a:spLocks/>
                </p:cNvSpPr>
                <p:nvPr/>
              </p:nvSpPr>
              <p:spPr bwMode="auto">
                <a:xfrm>
                  <a:off x="2356" y="1970"/>
                  <a:ext cx="14" cy="14"/>
                </a:xfrm>
                <a:custGeom>
                  <a:avLst/>
                  <a:gdLst>
                    <a:gd name="T0" fmla="*/ 6 w 14"/>
                    <a:gd name="T1" fmla="*/ 0 h 14"/>
                    <a:gd name="T2" fmla="*/ 14 w 14"/>
                    <a:gd name="T3" fmla="*/ 9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9 h 14"/>
                    <a:gd name="T10" fmla="*/ 6 w 14"/>
                    <a:gd name="T11" fmla="*/ 14 h 14"/>
                    <a:gd name="T12" fmla="*/ 0 w 14"/>
                    <a:gd name="T13" fmla="*/ 9 h 14"/>
                    <a:gd name="T14" fmla="*/ 0 w 14"/>
                    <a:gd name="T15" fmla="*/ 14 h 14"/>
                    <a:gd name="T16" fmla="*/ 6 w 14"/>
                    <a:gd name="T17" fmla="*/ 14 h 14"/>
                    <a:gd name="T18" fmla="*/ 6 w 14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6" y="0"/>
                      </a:move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" y="1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24" name="Freeform 851"/>
                <p:cNvSpPr>
                  <a:spLocks/>
                </p:cNvSpPr>
                <p:nvPr/>
              </p:nvSpPr>
              <p:spPr bwMode="auto">
                <a:xfrm>
                  <a:off x="2362" y="1970"/>
                  <a:ext cx="13" cy="14"/>
                </a:xfrm>
                <a:custGeom>
                  <a:avLst/>
                  <a:gdLst>
                    <a:gd name="T0" fmla="*/ 13 w 13"/>
                    <a:gd name="T1" fmla="*/ 9 h 14"/>
                    <a:gd name="T2" fmla="*/ 8 w 13"/>
                    <a:gd name="T3" fmla="*/ 0 h 14"/>
                    <a:gd name="T4" fmla="*/ 0 w 13"/>
                    <a:gd name="T5" fmla="*/ 0 h 14"/>
                    <a:gd name="T6" fmla="*/ 0 w 13"/>
                    <a:gd name="T7" fmla="*/ 14 h 14"/>
                    <a:gd name="T8" fmla="*/ 8 w 13"/>
                    <a:gd name="T9" fmla="*/ 14 h 14"/>
                    <a:gd name="T10" fmla="*/ 0 w 13"/>
                    <a:gd name="T11" fmla="*/ 9 h 14"/>
                    <a:gd name="T12" fmla="*/ 13 w 13"/>
                    <a:gd name="T13" fmla="*/ 9 h 14"/>
                    <a:gd name="T14" fmla="*/ 13 w 13"/>
                    <a:gd name="T15" fmla="*/ 0 h 14"/>
                    <a:gd name="T16" fmla="*/ 8 w 13"/>
                    <a:gd name="T17" fmla="*/ 0 h 14"/>
                    <a:gd name="T18" fmla="*/ 13 w 13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13" y="9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9"/>
                      </a:ln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25" name="Freeform 852"/>
                <p:cNvSpPr>
                  <a:spLocks/>
                </p:cNvSpPr>
                <p:nvPr/>
              </p:nvSpPr>
              <p:spPr bwMode="auto">
                <a:xfrm>
                  <a:off x="2362" y="1979"/>
                  <a:ext cx="13" cy="13"/>
                </a:xfrm>
                <a:custGeom>
                  <a:avLst/>
                  <a:gdLst>
                    <a:gd name="T0" fmla="*/ 8 w 13"/>
                    <a:gd name="T1" fmla="*/ 0 h 13"/>
                    <a:gd name="T2" fmla="*/ 13 w 13"/>
                    <a:gd name="T3" fmla="*/ 5 h 13"/>
                    <a:gd name="T4" fmla="*/ 13 w 13"/>
                    <a:gd name="T5" fmla="*/ 0 h 13"/>
                    <a:gd name="T6" fmla="*/ 0 w 13"/>
                    <a:gd name="T7" fmla="*/ 0 h 13"/>
                    <a:gd name="T8" fmla="*/ 0 w 13"/>
                    <a:gd name="T9" fmla="*/ 5 h 13"/>
                    <a:gd name="T10" fmla="*/ 8 w 13"/>
                    <a:gd name="T11" fmla="*/ 13 h 13"/>
                    <a:gd name="T12" fmla="*/ 0 w 13"/>
                    <a:gd name="T13" fmla="*/ 5 h 13"/>
                    <a:gd name="T14" fmla="*/ 0 w 13"/>
                    <a:gd name="T15" fmla="*/ 13 h 13"/>
                    <a:gd name="T16" fmla="*/ 8 w 13"/>
                    <a:gd name="T17" fmla="*/ 13 h 13"/>
                    <a:gd name="T18" fmla="*/ 8 w 13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8" y="0"/>
                      </a:move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26" name="Freeform 853"/>
                <p:cNvSpPr>
                  <a:spLocks/>
                </p:cNvSpPr>
                <p:nvPr/>
              </p:nvSpPr>
              <p:spPr bwMode="auto">
                <a:xfrm>
                  <a:off x="2367" y="1979"/>
                  <a:ext cx="18" cy="13"/>
                </a:xfrm>
                <a:custGeom>
                  <a:avLst/>
                  <a:gdLst>
                    <a:gd name="T0" fmla="*/ 18 w 18"/>
                    <a:gd name="T1" fmla="*/ 5 h 13"/>
                    <a:gd name="T2" fmla="*/ 8 w 18"/>
                    <a:gd name="T3" fmla="*/ 0 h 13"/>
                    <a:gd name="T4" fmla="*/ 3 w 18"/>
                    <a:gd name="T5" fmla="*/ 0 h 13"/>
                    <a:gd name="T6" fmla="*/ 3 w 18"/>
                    <a:gd name="T7" fmla="*/ 13 h 13"/>
                    <a:gd name="T8" fmla="*/ 8 w 18"/>
                    <a:gd name="T9" fmla="*/ 13 h 13"/>
                    <a:gd name="T10" fmla="*/ 0 w 18"/>
                    <a:gd name="T11" fmla="*/ 5 h 13"/>
                    <a:gd name="T12" fmla="*/ 18 w 18"/>
                    <a:gd name="T13" fmla="*/ 5 h 13"/>
                    <a:gd name="T14" fmla="*/ 18 w 18"/>
                    <a:gd name="T15" fmla="*/ 0 h 13"/>
                    <a:gd name="T16" fmla="*/ 8 w 18"/>
                    <a:gd name="T17" fmla="*/ 0 h 13"/>
                    <a:gd name="T18" fmla="*/ 18 w 18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8" y="5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3"/>
                      </a:lnTo>
                      <a:lnTo>
                        <a:pt x="8" y="13"/>
                      </a:lnTo>
                      <a:lnTo>
                        <a:pt x="0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27" name="Freeform 854"/>
                <p:cNvSpPr>
                  <a:spLocks/>
                </p:cNvSpPr>
                <p:nvPr/>
              </p:nvSpPr>
              <p:spPr bwMode="auto">
                <a:xfrm>
                  <a:off x="2367" y="1984"/>
                  <a:ext cx="18" cy="18"/>
                </a:xfrm>
                <a:custGeom>
                  <a:avLst/>
                  <a:gdLst>
                    <a:gd name="T0" fmla="*/ 8 w 18"/>
                    <a:gd name="T1" fmla="*/ 0 h 18"/>
                    <a:gd name="T2" fmla="*/ 18 w 18"/>
                    <a:gd name="T3" fmla="*/ 8 h 18"/>
                    <a:gd name="T4" fmla="*/ 18 w 18"/>
                    <a:gd name="T5" fmla="*/ 0 h 18"/>
                    <a:gd name="T6" fmla="*/ 0 w 18"/>
                    <a:gd name="T7" fmla="*/ 0 h 18"/>
                    <a:gd name="T8" fmla="*/ 0 w 18"/>
                    <a:gd name="T9" fmla="*/ 8 h 18"/>
                    <a:gd name="T10" fmla="*/ 8 w 18"/>
                    <a:gd name="T11" fmla="*/ 18 h 18"/>
                    <a:gd name="T12" fmla="*/ 0 w 18"/>
                    <a:gd name="T13" fmla="*/ 8 h 18"/>
                    <a:gd name="T14" fmla="*/ 0 w 18"/>
                    <a:gd name="T15" fmla="*/ 18 h 18"/>
                    <a:gd name="T16" fmla="*/ 8 w 18"/>
                    <a:gd name="T17" fmla="*/ 18 h 18"/>
                    <a:gd name="T18" fmla="*/ 8 w 18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8"/>
                    <a:gd name="T32" fmla="*/ 18 w 18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8">
                      <a:moveTo>
                        <a:pt x="8" y="0"/>
                      </a:move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8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28" name="Rectangle 855"/>
                <p:cNvSpPr>
                  <a:spLocks noChangeArrowheads="1"/>
                </p:cNvSpPr>
                <p:nvPr/>
              </p:nvSpPr>
              <p:spPr bwMode="auto">
                <a:xfrm>
                  <a:off x="2375" y="1984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29" name="Freeform 856"/>
                <p:cNvSpPr>
                  <a:spLocks/>
                </p:cNvSpPr>
                <p:nvPr/>
              </p:nvSpPr>
              <p:spPr bwMode="auto">
                <a:xfrm>
                  <a:off x="2381" y="1984"/>
                  <a:ext cx="17" cy="18"/>
                </a:xfrm>
                <a:custGeom>
                  <a:avLst/>
                  <a:gdLst>
                    <a:gd name="T0" fmla="*/ 17 w 17"/>
                    <a:gd name="T1" fmla="*/ 8 h 18"/>
                    <a:gd name="T2" fmla="*/ 9 w 17"/>
                    <a:gd name="T3" fmla="*/ 0 h 18"/>
                    <a:gd name="T4" fmla="*/ 0 w 17"/>
                    <a:gd name="T5" fmla="*/ 0 h 18"/>
                    <a:gd name="T6" fmla="*/ 0 w 17"/>
                    <a:gd name="T7" fmla="*/ 18 h 18"/>
                    <a:gd name="T8" fmla="*/ 9 w 17"/>
                    <a:gd name="T9" fmla="*/ 18 h 18"/>
                    <a:gd name="T10" fmla="*/ 0 w 17"/>
                    <a:gd name="T11" fmla="*/ 8 h 18"/>
                    <a:gd name="T12" fmla="*/ 17 w 17"/>
                    <a:gd name="T13" fmla="*/ 8 h 18"/>
                    <a:gd name="T14" fmla="*/ 17 w 17"/>
                    <a:gd name="T15" fmla="*/ 0 h 18"/>
                    <a:gd name="T16" fmla="*/ 9 w 17"/>
                    <a:gd name="T17" fmla="*/ 0 h 18"/>
                    <a:gd name="T18" fmla="*/ 17 w 17"/>
                    <a:gd name="T19" fmla="*/ 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8"/>
                    <a:gd name="T32" fmla="*/ 17 w 17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8">
                      <a:moveTo>
                        <a:pt x="17" y="8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9" y="18"/>
                      </a:lnTo>
                      <a:lnTo>
                        <a:pt x="0" y="8"/>
                      </a:lnTo>
                      <a:lnTo>
                        <a:pt x="17" y="8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30" name="Rectangle 857"/>
                <p:cNvSpPr>
                  <a:spLocks noChangeArrowheads="1"/>
                </p:cNvSpPr>
                <p:nvPr/>
              </p:nvSpPr>
              <p:spPr bwMode="auto">
                <a:xfrm>
                  <a:off x="2382" y="1992"/>
                  <a:ext cx="18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31" name="Freeform 858"/>
                <p:cNvSpPr>
                  <a:spLocks/>
                </p:cNvSpPr>
                <p:nvPr/>
              </p:nvSpPr>
              <p:spPr bwMode="auto">
                <a:xfrm>
                  <a:off x="2381" y="1998"/>
                  <a:ext cx="17" cy="17"/>
                </a:xfrm>
                <a:custGeom>
                  <a:avLst/>
                  <a:gdLst>
                    <a:gd name="T0" fmla="*/ 9 w 17"/>
                    <a:gd name="T1" fmla="*/ 0 h 17"/>
                    <a:gd name="T2" fmla="*/ 17 w 17"/>
                    <a:gd name="T3" fmla="*/ 6 h 17"/>
                    <a:gd name="T4" fmla="*/ 17 w 17"/>
                    <a:gd name="T5" fmla="*/ 4 h 17"/>
                    <a:gd name="T6" fmla="*/ 0 w 17"/>
                    <a:gd name="T7" fmla="*/ 4 h 17"/>
                    <a:gd name="T8" fmla="*/ 0 w 17"/>
                    <a:gd name="T9" fmla="*/ 6 h 17"/>
                    <a:gd name="T10" fmla="*/ 9 w 17"/>
                    <a:gd name="T11" fmla="*/ 17 h 17"/>
                    <a:gd name="T12" fmla="*/ 0 w 17"/>
                    <a:gd name="T13" fmla="*/ 6 h 17"/>
                    <a:gd name="T14" fmla="*/ 0 w 17"/>
                    <a:gd name="T15" fmla="*/ 17 h 17"/>
                    <a:gd name="T16" fmla="*/ 9 w 17"/>
                    <a:gd name="T17" fmla="*/ 17 h 17"/>
                    <a:gd name="T18" fmla="*/ 9 w 17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9" y="0"/>
                      </a:move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9" y="17"/>
                      </a:ln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32" name="Freeform 859"/>
                <p:cNvSpPr>
                  <a:spLocks/>
                </p:cNvSpPr>
                <p:nvPr/>
              </p:nvSpPr>
              <p:spPr bwMode="auto">
                <a:xfrm>
                  <a:off x="2390" y="1998"/>
                  <a:ext cx="14" cy="17"/>
                </a:xfrm>
                <a:custGeom>
                  <a:avLst/>
                  <a:gdLst>
                    <a:gd name="T0" fmla="*/ 14 w 14"/>
                    <a:gd name="T1" fmla="*/ 6 h 17"/>
                    <a:gd name="T2" fmla="*/ 5 w 14"/>
                    <a:gd name="T3" fmla="*/ 0 h 17"/>
                    <a:gd name="T4" fmla="*/ 0 w 14"/>
                    <a:gd name="T5" fmla="*/ 0 h 17"/>
                    <a:gd name="T6" fmla="*/ 0 w 14"/>
                    <a:gd name="T7" fmla="*/ 17 h 17"/>
                    <a:gd name="T8" fmla="*/ 5 w 14"/>
                    <a:gd name="T9" fmla="*/ 17 h 17"/>
                    <a:gd name="T10" fmla="*/ 0 w 14"/>
                    <a:gd name="T11" fmla="*/ 6 h 17"/>
                    <a:gd name="T12" fmla="*/ 14 w 14"/>
                    <a:gd name="T13" fmla="*/ 6 h 17"/>
                    <a:gd name="T14" fmla="*/ 14 w 14"/>
                    <a:gd name="T15" fmla="*/ 0 h 17"/>
                    <a:gd name="T16" fmla="*/ 5 w 14"/>
                    <a:gd name="T17" fmla="*/ 0 h 17"/>
                    <a:gd name="T18" fmla="*/ 14 w 14"/>
                    <a:gd name="T19" fmla="*/ 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14" y="6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0" y="6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33" name="Rectangle 860"/>
                <p:cNvSpPr>
                  <a:spLocks noChangeArrowheads="1"/>
                </p:cNvSpPr>
                <p:nvPr/>
              </p:nvSpPr>
              <p:spPr bwMode="auto">
                <a:xfrm>
                  <a:off x="2390" y="2004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34" name="Freeform 861"/>
                <p:cNvSpPr>
                  <a:spLocks/>
                </p:cNvSpPr>
                <p:nvPr/>
              </p:nvSpPr>
              <p:spPr bwMode="auto">
                <a:xfrm>
                  <a:off x="2390" y="2012"/>
                  <a:ext cx="14" cy="14"/>
                </a:xfrm>
                <a:custGeom>
                  <a:avLst/>
                  <a:gdLst>
                    <a:gd name="T0" fmla="*/ 5 w 14"/>
                    <a:gd name="T1" fmla="*/ 0 h 14"/>
                    <a:gd name="T2" fmla="*/ 14 w 14"/>
                    <a:gd name="T3" fmla="*/ 9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9 h 14"/>
                    <a:gd name="T10" fmla="*/ 5 w 14"/>
                    <a:gd name="T11" fmla="*/ 14 h 14"/>
                    <a:gd name="T12" fmla="*/ 0 w 14"/>
                    <a:gd name="T13" fmla="*/ 9 h 14"/>
                    <a:gd name="T14" fmla="*/ 0 w 14"/>
                    <a:gd name="T15" fmla="*/ 14 h 14"/>
                    <a:gd name="T16" fmla="*/ 5 w 14"/>
                    <a:gd name="T17" fmla="*/ 14 h 14"/>
                    <a:gd name="T18" fmla="*/ 5 w 14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5" y="0"/>
                      </a:move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35" name="Rectangle 862"/>
                <p:cNvSpPr>
                  <a:spLocks noChangeArrowheads="1"/>
                </p:cNvSpPr>
                <p:nvPr/>
              </p:nvSpPr>
              <p:spPr bwMode="auto">
                <a:xfrm>
                  <a:off x="2395" y="2012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36" name="Freeform 863"/>
                <p:cNvSpPr>
                  <a:spLocks/>
                </p:cNvSpPr>
                <p:nvPr/>
              </p:nvSpPr>
              <p:spPr bwMode="auto">
                <a:xfrm>
                  <a:off x="2404" y="2012"/>
                  <a:ext cx="15" cy="14"/>
                </a:xfrm>
                <a:custGeom>
                  <a:avLst/>
                  <a:gdLst>
                    <a:gd name="T0" fmla="*/ 15 w 15"/>
                    <a:gd name="T1" fmla="*/ 9 h 14"/>
                    <a:gd name="T2" fmla="*/ 8 w 15"/>
                    <a:gd name="T3" fmla="*/ 0 h 14"/>
                    <a:gd name="T4" fmla="*/ 0 w 15"/>
                    <a:gd name="T5" fmla="*/ 0 h 14"/>
                    <a:gd name="T6" fmla="*/ 0 w 15"/>
                    <a:gd name="T7" fmla="*/ 14 h 14"/>
                    <a:gd name="T8" fmla="*/ 8 w 15"/>
                    <a:gd name="T9" fmla="*/ 14 h 14"/>
                    <a:gd name="T10" fmla="*/ 0 w 15"/>
                    <a:gd name="T11" fmla="*/ 9 h 14"/>
                    <a:gd name="T12" fmla="*/ 15 w 15"/>
                    <a:gd name="T13" fmla="*/ 9 h 14"/>
                    <a:gd name="T14" fmla="*/ 15 w 15"/>
                    <a:gd name="T15" fmla="*/ 0 h 14"/>
                    <a:gd name="T16" fmla="*/ 8 w 15"/>
                    <a:gd name="T17" fmla="*/ 0 h 14"/>
                    <a:gd name="T18" fmla="*/ 15 w 15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5" y="9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9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37" name="Freeform 864"/>
                <p:cNvSpPr>
                  <a:spLocks/>
                </p:cNvSpPr>
                <p:nvPr/>
              </p:nvSpPr>
              <p:spPr bwMode="auto">
                <a:xfrm>
                  <a:off x="2404" y="2021"/>
                  <a:ext cx="15" cy="14"/>
                </a:xfrm>
                <a:custGeom>
                  <a:avLst/>
                  <a:gdLst>
                    <a:gd name="T0" fmla="*/ 8 w 15"/>
                    <a:gd name="T1" fmla="*/ 0 h 14"/>
                    <a:gd name="T2" fmla="*/ 15 w 15"/>
                    <a:gd name="T3" fmla="*/ 5 h 14"/>
                    <a:gd name="T4" fmla="*/ 15 w 15"/>
                    <a:gd name="T5" fmla="*/ 0 h 14"/>
                    <a:gd name="T6" fmla="*/ 0 w 15"/>
                    <a:gd name="T7" fmla="*/ 0 h 14"/>
                    <a:gd name="T8" fmla="*/ 0 w 15"/>
                    <a:gd name="T9" fmla="*/ 5 h 14"/>
                    <a:gd name="T10" fmla="*/ 8 w 15"/>
                    <a:gd name="T11" fmla="*/ 14 h 14"/>
                    <a:gd name="T12" fmla="*/ 0 w 15"/>
                    <a:gd name="T13" fmla="*/ 5 h 14"/>
                    <a:gd name="T14" fmla="*/ 0 w 15"/>
                    <a:gd name="T15" fmla="*/ 14 h 14"/>
                    <a:gd name="T16" fmla="*/ 8 w 15"/>
                    <a:gd name="T17" fmla="*/ 14 h 14"/>
                    <a:gd name="T18" fmla="*/ 8 w 15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8" y="0"/>
                      </a:move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4"/>
                      </a:ln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38" name="Freeform 865"/>
                <p:cNvSpPr>
                  <a:spLocks/>
                </p:cNvSpPr>
                <p:nvPr/>
              </p:nvSpPr>
              <p:spPr bwMode="auto">
                <a:xfrm>
                  <a:off x="2412" y="2021"/>
                  <a:ext cx="15" cy="14"/>
                </a:xfrm>
                <a:custGeom>
                  <a:avLst/>
                  <a:gdLst>
                    <a:gd name="T0" fmla="*/ 15 w 15"/>
                    <a:gd name="T1" fmla="*/ 5 h 14"/>
                    <a:gd name="T2" fmla="*/ 7 w 15"/>
                    <a:gd name="T3" fmla="*/ 0 h 14"/>
                    <a:gd name="T4" fmla="*/ 0 w 15"/>
                    <a:gd name="T5" fmla="*/ 0 h 14"/>
                    <a:gd name="T6" fmla="*/ 0 w 15"/>
                    <a:gd name="T7" fmla="*/ 14 h 14"/>
                    <a:gd name="T8" fmla="*/ 7 w 15"/>
                    <a:gd name="T9" fmla="*/ 14 h 14"/>
                    <a:gd name="T10" fmla="*/ 0 w 15"/>
                    <a:gd name="T11" fmla="*/ 5 h 14"/>
                    <a:gd name="T12" fmla="*/ 15 w 15"/>
                    <a:gd name="T13" fmla="*/ 5 h 14"/>
                    <a:gd name="T14" fmla="*/ 15 w 15"/>
                    <a:gd name="T15" fmla="*/ 0 h 14"/>
                    <a:gd name="T16" fmla="*/ 7 w 15"/>
                    <a:gd name="T17" fmla="*/ 0 h 14"/>
                    <a:gd name="T18" fmla="*/ 15 w 15"/>
                    <a:gd name="T19" fmla="*/ 5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5" y="5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0" y="5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39" name="Rectangle 866"/>
                <p:cNvSpPr>
                  <a:spLocks noChangeArrowheads="1"/>
                </p:cNvSpPr>
                <p:nvPr/>
              </p:nvSpPr>
              <p:spPr bwMode="auto">
                <a:xfrm>
                  <a:off x="2412" y="2026"/>
                  <a:ext cx="16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40" name="Rectangle 867"/>
                <p:cNvSpPr>
                  <a:spLocks noChangeArrowheads="1"/>
                </p:cNvSpPr>
                <p:nvPr/>
              </p:nvSpPr>
              <p:spPr bwMode="auto">
                <a:xfrm>
                  <a:off x="2412" y="2035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41" name="Rectangle 868"/>
                <p:cNvSpPr>
                  <a:spLocks noChangeArrowheads="1"/>
                </p:cNvSpPr>
                <p:nvPr/>
              </p:nvSpPr>
              <p:spPr bwMode="auto">
                <a:xfrm>
                  <a:off x="2412" y="2041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42" name="Freeform 869"/>
                <p:cNvSpPr>
                  <a:spLocks/>
                </p:cNvSpPr>
                <p:nvPr/>
              </p:nvSpPr>
              <p:spPr bwMode="auto">
                <a:xfrm>
                  <a:off x="2412" y="2046"/>
                  <a:ext cx="15" cy="17"/>
                </a:xfrm>
                <a:custGeom>
                  <a:avLst/>
                  <a:gdLst>
                    <a:gd name="T0" fmla="*/ 7 w 15"/>
                    <a:gd name="T1" fmla="*/ 0 h 17"/>
                    <a:gd name="T2" fmla="*/ 15 w 15"/>
                    <a:gd name="T3" fmla="*/ 8 h 17"/>
                    <a:gd name="T4" fmla="*/ 15 w 15"/>
                    <a:gd name="T5" fmla="*/ 0 h 17"/>
                    <a:gd name="T6" fmla="*/ 0 w 15"/>
                    <a:gd name="T7" fmla="*/ 0 h 17"/>
                    <a:gd name="T8" fmla="*/ 0 w 15"/>
                    <a:gd name="T9" fmla="*/ 8 h 17"/>
                    <a:gd name="T10" fmla="*/ 7 w 15"/>
                    <a:gd name="T11" fmla="*/ 17 h 17"/>
                    <a:gd name="T12" fmla="*/ 0 w 15"/>
                    <a:gd name="T13" fmla="*/ 8 h 17"/>
                    <a:gd name="T14" fmla="*/ 0 w 15"/>
                    <a:gd name="T15" fmla="*/ 17 h 17"/>
                    <a:gd name="T16" fmla="*/ 7 w 15"/>
                    <a:gd name="T17" fmla="*/ 17 h 17"/>
                    <a:gd name="T18" fmla="*/ 7 w 15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7" y="0"/>
                      </a:move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7" y="17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7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43" name="Freeform 870"/>
                <p:cNvSpPr>
                  <a:spLocks/>
                </p:cNvSpPr>
                <p:nvPr/>
              </p:nvSpPr>
              <p:spPr bwMode="auto">
                <a:xfrm>
                  <a:off x="2414" y="2046"/>
                  <a:ext cx="18" cy="17"/>
                </a:xfrm>
                <a:custGeom>
                  <a:avLst/>
                  <a:gdLst>
                    <a:gd name="T0" fmla="*/ 18 w 18"/>
                    <a:gd name="T1" fmla="*/ 8 h 17"/>
                    <a:gd name="T2" fmla="*/ 13 w 18"/>
                    <a:gd name="T3" fmla="*/ 0 h 17"/>
                    <a:gd name="T4" fmla="*/ 5 w 18"/>
                    <a:gd name="T5" fmla="*/ 0 h 17"/>
                    <a:gd name="T6" fmla="*/ 5 w 18"/>
                    <a:gd name="T7" fmla="*/ 17 h 17"/>
                    <a:gd name="T8" fmla="*/ 13 w 18"/>
                    <a:gd name="T9" fmla="*/ 17 h 17"/>
                    <a:gd name="T10" fmla="*/ 0 w 18"/>
                    <a:gd name="T11" fmla="*/ 8 h 17"/>
                    <a:gd name="T12" fmla="*/ 18 w 18"/>
                    <a:gd name="T13" fmla="*/ 8 h 17"/>
                    <a:gd name="T14" fmla="*/ 18 w 18"/>
                    <a:gd name="T15" fmla="*/ 0 h 17"/>
                    <a:gd name="T16" fmla="*/ 13 w 18"/>
                    <a:gd name="T17" fmla="*/ 0 h 17"/>
                    <a:gd name="T18" fmla="*/ 18 w 18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7"/>
                    <a:gd name="T32" fmla="*/ 18 w 18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7">
                      <a:moveTo>
                        <a:pt x="18" y="8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5" y="17"/>
                      </a:lnTo>
                      <a:lnTo>
                        <a:pt x="13" y="17"/>
                      </a:lnTo>
                      <a:lnTo>
                        <a:pt x="0" y="8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44" name="Rectangle 871"/>
                <p:cNvSpPr>
                  <a:spLocks noChangeArrowheads="1"/>
                </p:cNvSpPr>
                <p:nvPr/>
              </p:nvSpPr>
              <p:spPr bwMode="auto">
                <a:xfrm>
                  <a:off x="2416" y="2054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45" name="Rectangle 872"/>
                <p:cNvSpPr>
                  <a:spLocks noChangeArrowheads="1"/>
                </p:cNvSpPr>
                <p:nvPr/>
              </p:nvSpPr>
              <p:spPr bwMode="auto">
                <a:xfrm>
                  <a:off x="2416" y="2060"/>
                  <a:ext cx="17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46" name="Rectangle 873"/>
                <p:cNvSpPr>
                  <a:spLocks noChangeArrowheads="1"/>
                </p:cNvSpPr>
                <p:nvPr/>
              </p:nvSpPr>
              <p:spPr bwMode="auto">
                <a:xfrm>
                  <a:off x="2416" y="2069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47" name="Rectangle 874"/>
                <p:cNvSpPr>
                  <a:spLocks noChangeArrowheads="1"/>
                </p:cNvSpPr>
                <p:nvPr/>
              </p:nvSpPr>
              <p:spPr bwMode="auto">
                <a:xfrm>
                  <a:off x="2416" y="2075"/>
                  <a:ext cx="17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48" name="Rectangle 875"/>
                <p:cNvSpPr>
                  <a:spLocks noChangeArrowheads="1"/>
                </p:cNvSpPr>
                <p:nvPr/>
              </p:nvSpPr>
              <p:spPr bwMode="auto">
                <a:xfrm>
                  <a:off x="2416" y="2083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49" name="Rectangle 876"/>
                <p:cNvSpPr>
                  <a:spLocks noChangeArrowheads="1"/>
                </p:cNvSpPr>
                <p:nvPr/>
              </p:nvSpPr>
              <p:spPr bwMode="auto">
                <a:xfrm>
                  <a:off x="2416" y="2088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50" name="Rectangle 877"/>
                <p:cNvSpPr>
                  <a:spLocks noChangeArrowheads="1"/>
                </p:cNvSpPr>
                <p:nvPr/>
              </p:nvSpPr>
              <p:spPr bwMode="auto">
                <a:xfrm>
                  <a:off x="2416" y="2094"/>
                  <a:ext cx="17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51" name="Rectangle 878"/>
                <p:cNvSpPr>
                  <a:spLocks noChangeArrowheads="1"/>
                </p:cNvSpPr>
                <p:nvPr/>
              </p:nvSpPr>
              <p:spPr bwMode="auto">
                <a:xfrm>
                  <a:off x="2416" y="2103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52" name="Rectangle 879"/>
                <p:cNvSpPr>
                  <a:spLocks noChangeArrowheads="1"/>
                </p:cNvSpPr>
                <p:nvPr/>
              </p:nvSpPr>
              <p:spPr bwMode="auto">
                <a:xfrm>
                  <a:off x="2416" y="2109"/>
                  <a:ext cx="17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53" name="Rectangle 880"/>
                <p:cNvSpPr>
                  <a:spLocks noChangeArrowheads="1"/>
                </p:cNvSpPr>
                <p:nvPr/>
              </p:nvSpPr>
              <p:spPr bwMode="auto">
                <a:xfrm>
                  <a:off x="2416" y="2117"/>
                  <a:ext cx="17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54" name="Rectangle 881"/>
                <p:cNvSpPr>
                  <a:spLocks noChangeArrowheads="1"/>
                </p:cNvSpPr>
                <p:nvPr/>
              </p:nvSpPr>
              <p:spPr bwMode="auto">
                <a:xfrm>
                  <a:off x="2416" y="2125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55" name="Rectangle 882"/>
                <p:cNvSpPr>
                  <a:spLocks noChangeArrowheads="1"/>
                </p:cNvSpPr>
                <p:nvPr/>
              </p:nvSpPr>
              <p:spPr bwMode="auto">
                <a:xfrm>
                  <a:off x="2416" y="2130"/>
                  <a:ext cx="17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56" name="Rectangle 883"/>
                <p:cNvSpPr>
                  <a:spLocks noChangeArrowheads="1"/>
                </p:cNvSpPr>
                <p:nvPr/>
              </p:nvSpPr>
              <p:spPr bwMode="auto">
                <a:xfrm>
                  <a:off x="2416" y="2137"/>
                  <a:ext cx="17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57" name="Freeform 884"/>
                <p:cNvSpPr>
                  <a:spLocks/>
                </p:cNvSpPr>
                <p:nvPr/>
              </p:nvSpPr>
              <p:spPr bwMode="auto">
                <a:xfrm>
                  <a:off x="2414" y="2145"/>
                  <a:ext cx="18" cy="14"/>
                </a:xfrm>
                <a:custGeom>
                  <a:avLst/>
                  <a:gdLst>
                    <a:gd name="T0" fmla="*/ 13 w 18"/>
                    <a:gd name="T1" fmla="*/ 14 h 14"/>
                    <a:gd name="T2" fmla="*/ 18 w 18"/>
                    <a:gd name="T3" fmla="*/ 6 h 14"/>
                    <a:gd name="T4" fmla="*/ 18 w 18"/>
                    <a:gd name="T5" fmla="*/ 0 h 14"/>
                    <a:gd name="T6" fmla="*/ 0 w 18"/>
                    <a:gd name="T7" fmla="*/ 0 h 14"/>
                    <a:gd name="T8" fmla="*/ 0 w 18"/>
                    <a:gd name="T9" fmla="*/ 6 h 14"/>
                    <a:gd name="T10" fmla="*/ 13 w 18"/>
                    <a:gd name="T11" fmla="*/ 0 h 14"/>
                    <a:gd name="T12" fmla="*/ 13 w 18"/>
                    <a:gd name="T13" fmla="*/ 14 h 14"/>
                    <a:gd name="T14" fmla="*/ 18 w 18"/>
                    <a:gd name="T15" fmla="*/ 14 h 14"/>
                    <a:gd name="T16" fmla="*/ 18 w 18"/>
                    <a:gd name="T17" fmla="*/ 6 h 14"/>
                    <a:gd name="T18" fmla="*/ 13 w 18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3" y="14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0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18" y="6"/>
                      </a:ln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58" name="Rectangle 885"/>
                <p:cNvSpPr>
                  <a:spLocks noChangeArrowheads="1"/>
                </p:cNvSpPr>
                <p:nvPr/>
              </p:nvSpPr>
              <p:spPr bwMode="auto">
                <a:xfrm>
                  <a:off x="2419" y="214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59" name="Freeform 886"/>
                <p:cNvSpPr>
                  <a:spLocks/>
                </p:cNvSpPr>
                <p:nvPr/>
              </p:nvSpPr>
              <p:spPr bwMode="auto">
                <a:xfrm>
                  <a:off x="2404" y="2145"/>
                  <a:ext cx="15" cy="14"/>
                </a:xfrm>
                <a:custGeom>
                  <a:avLst/>
                  <a:gdLst>
                    <a:gd name="T0" fmla="*/ 15 w 15"/>
                    <a:gd name="T1" fmla="*/ 6 h 14"/>
                    <a:gd name="T2" fmla="*/ 8 w 15"/>
                    <a:gd name="T3" fmla="*/ 14 h 14"/>
                    <a:gd name="T4" fmla="*/ 15 w 15"/>
                    <a:gd name="T5" fmla="*/ 14 h 14"/>
                    <a:gd name="T6" fmla="*/ 15 w 15"/>
                    <a:gd name="T7" fmla="*/ 0 h 14"/>
                    <a:gd name="T8" fmla="*/ 8 w 15"/>
                    <a:gd name="T9" fmla="*/ 0 h 14"/>
                    <a:gd name="T10" fmla="*/ 0 w 15"/>
                    <a:gd name="T11" fmla="*/ 6 h 14"/>
                    <a:gd name="T12" fmla="*/ 8 w 15"/>
                    <a:gd name="T13" fmla="*/ 0 h 14"/>
                    <a:gd name="T14" fmla="*/ 0 w 15"/>
                    <a:gd name="T15" fmla="*/ 0 h 14"/>
                    <a:gd name="T16" fmla="*/ 0 w 15"/>
                    <a:gd name="T17" fmla="*/ 6 h 14"/>
                    <a:gd name="T18" fmla="*/ 15 w 15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5" y="6"/>
                      </a:moveTo>
                      <a:lnTo>
                        <a:pt x="8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60" name="Freeform 887"/>
                <p:cNvSpPr>
                  <a:spLocks/>
                </p:cNvSpPr>
                <p:nvPr/>
              </p:nvSpPr>
              <p:spPr bwMode="auto">
                <a:xfrm>
                  <a:off x="2404" y="2151"/>
                  <a:ext cx="15" cy="13"/>
                </a:xfrm>
                <a:custGeom>
                  <a:avLst/>
                  <a:gdLst>
                    <a:gd name="T0" fmla="*/ 8 w 15"/>
                    <a:gd name="T1" fmla="*/ 13 h 13"/>
                    <a:gd name="T2" fmla="*/ 15 w 15"/>
                    <a:gd name="T3" fmla="*/ 8 h 13"/>
                    <a:gd name="T4" fmla="*/ 15 w 15"/>
                    <a:gd name="T5" fmla="*/ 0 h 13"/>
                    <a:gd name="T6" fmla="*/ 0 w 15"/>
                    <a:gd name="T7" fmla="*/ 0 h 13"/>
                    <a:gd name="T8" fmla="*/ 0 w 15"/>
                    <a:gd name="T9" fmla="*/ 8 h 13"/>
                    <a:gd name="T10" fmla="*/ 8 w 15"/>
                    <a:gd name="T11" fmla="*/ 0 h 13"/>
                    <a:gd name="T12" fmla="*/ 8 w 15"/>
                    <a:gd name="T13" fmla="*/ 13 h 13"/>
                    <a:gd name="T14" fmla="*/ 15 w 15"/>
                    <a:gd name="T15" fmla="*/ 13 h 13"/>
                    <a:gd name="T16" fmla="*/ 15 w 15"/>
                    <a:gd name="T17" fmla="*/ 8 h 13"/>
                    <a:gd name="T18" fmla="*/ 8 w 15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8" y="13"/>
                      </a:move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13"/>
                      </a:lnTo>
                      <a:lnTo>
                        <a:pt x="15" y="13"/>
                      </a:lnTo>
                      <a:lnTo>
                        <a:pt x="15" y="8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61" name="Rectangle 888"/>
                <p:cNvSpPr>
                  <a:spLocks noChangeArrowheads="1"/>
                </p:cNvSpPr>
                <p:nvPr/>
              </p:nvSpPr>
              <p:spPr bwMode="auto">
                <a:xfrm>
                  <a:off x="2404" y="2151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62" name="Freeform 889"/>
                <p:cNvSpPr>
                  <a:spLocks/>
                </p:cNvSpPr>
                <p:nvPr/>
              </p:nvSpPr>
              <p:spPr bwMode="auto">
                <a:xfrm>
                  <a:off x="2390" y="2151"/>
                  <a:ext cx="14" cy="13"/>
                </a:xfrm>
                <a:custGeom>
                  <a:avLst/>
                  <a:gdLst>
                    <a:gd name="T0" fmla="*/ 14 w 14"/>
                    <a:gd name="T1" fmla="*/ 8 h 13"/>
                    <a:gd name="T2" fmla="*/ 5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5 w 14"/>
                    <a:gd name="T9" fmla="*/ 0 h 13"/>
                    <a:gd name="T10" fmla="*/ 0 w 14"/>
                    <a:gd name="T11" fmla="*/ 8 h 13"/>
                    <a:gd name="T12" fmla="*/ 5 w 14"/>
                    <a:gd name="T13" fmla="*/ 0 h 13"/>
                    <a:gd name="T14" fmla="*/ 0 w 14"/>
                    <a:gd name="T15" fmla="*/ 0 h 13"/>
                    <a:gd name="T16" fmla="*/ 0 w 14"/>
                    <a:gd name="T17" fmla="*/ 8 h 13"/>
                    <a:gd name="T18" fmla="*/ 14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14" y="8"/>
                      </a:moveTo>
                      <a:lnTo>
                        <a:pt x="5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63" name="Freeform 890"/>
                <p:cNvSpPr>
                  <a:spLocks/>
                </p:cNvSpPr>
                <p:nvPr/>
              </p:nvSpPr>
              <p:spPr bwMode="auto">
                <a:xfrm>
                  <a:off x="2390" y="2156"/>
                  <a:ext cx="14" cy="18"/>
                </a:xfrm>
                <a:custGeom>
                  <a:avLst/>
                  <a:gdLst>
                    <a:gd name="T0" fmla="*/ 5 w 14"/>
                    <a:gd name="T1" fmla="*/ 0 h 18"/>
                    <a:gd name="T2" fmla="*/ 14 w 14"/>
                    <a:gd name="T3" fmla="*/ 8 h 18"/>
                    <a:gd name="T4" fmla="*/ 14 w 14"/>
                    <a:gd name="T5" fmla="*/ 3 h 18"/>
                    <a:gd name="T6" fmla="*/ 0 w 14"/>
                    <a:gd name="T7" fmla="*/ 3 h 18"/>
                    <a:gd name="T8" fmla="*/ 0 w 14"/>
                    <a:gd name="T9" fmla="*/ 8 h 18"/>
                    <a:gd name="T10" fmla="*/ 5 w 14"/>
                    <a:gd name="T11" fmla="*/ 18 h 18"/>
                    <a:gd name="T12" fmla="*/ 0 w 14"/>
                    <a:gd name="T13" fmla="*/ 8 h 18"/>
                    <a:gd name="T14" fmla="*/ 0 w 14"/>
                    <a:gd name="T15" fmla="*/ 18 h 18"/>
                    <a:gd name="T16" fmla="*/ 5 w 14"/>
                    <a:gd name="T17" fmla="*/ 18 h 18"/>
                    <a:gd name="T18" fmla="*/ 5 w 14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5" y="0"/>
                      </a:moveTo>
                      <a:lnTo>
                        <a:pt x="14" y="8"/>
                      </a:lnTo>
                      <a:lnTo>
                        <a:pt x="14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18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64" name="Freeform 891"/>
                <p:cNvSpPr>
                  <a:spLocks/>
                </p:cNvSpPr>
                <p:nvPr/>
              </p:nvSpPr>
              <p:spPr bwMode="auto">
                <a:xfrm>
                  <a:off x="2395" y="2156"/>
                  <a:ext cx="9" cy="18"/>
                </a:xfrm>
                <a:custGeom>
                  <a:avLst/>
                  <a:gdLst>
                    <a:gd name="T0" fmla="*/ 9 w 9"/>
                    <a:gd name="T1" fmla="*/ 18 h 18"/>
                    <a:gd name="T2" fmla="*/ 9 w 9"/>
                    <a:gd name="T3" fmla="*/ 0 h 18"/>
                    <a:gd name="T4" fmla="*/ 0 w 9"/>
                    <a:gd name="T5" fmla="*/ 0 h 18"/>
                    <a:gd name="T6" fmla="*/ 0 w 9"/>
                    <a:gd name="T7" fmla="*/ 18 h 18"/>
                    <a:gd name="T8" fmla="*/ 9 w 9"/>
                    <a:gd name="T9" fmla="*/ 18 h 18"/>
                    <a:gd name="T10" fmla="*/ 9 w 9"/>
                    <a:gd name="T11" fmla="*/ 0 h 18"/>
                    <a:gd name="T12" fmla="*/ 9 w 9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18"/>
                    <a:gd name="T23" fmla="*/ 9 w 9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18">
                      <a:moveTo>
                        <a:pt x="9" y="18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9" y="18"/>
                      </a:lnTo>
                      <a:lnTo>
                        <a:pt x="9" y="0"/>
                      </a:lnTo>
                      <a:lnTo>
                        <a:pt x="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65" name="Rectangle 892"/>
                <p:cNvSpPr>
                  <a:spLocks noChangeArrowheads="1"/>
                </p:cNvSpPr>
                <p:nvPr/>
              </p:nvSpPr>
              <p:spPr bwMode="auto">
                <a:xfrm>
                  <a:off x="2395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66" name="Rectangle 893"/>
                <p:cNvSpPr>
                  <a:spLocks noChangeArrowheads="1"/>
                </p:cNvSpPr>
                <p:nvPr/>
              </p:nvSpPr>
              <p:spPr bwMode="auto">
                <a:xfrm>
                  <a:off x="2390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67" name="Rectangle 894"/>
                <p:cNvSpPr>
                  <a:spLocks noChangeArrowheads="1"/>
                </p:cNvSpPr>
                <p:nvPr/>
              </p:nvSpPr>
              <p:spPr bwMode="auto">
                <a:xfrm>
                  <a:off x="2382" y="2156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68" name="Rectangle 895"/>
                <p:cNvSpPr>
                  <a:spLocks noChangeArrowheads="1"/>
                </p:cNvSpPr>
                <p:nvPr/>
              </p:nvSpPr>
              <p:spPr bwMode="auto">
                <a:xfrm>
                  <a:off x="2375" y="2156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69" name="Rectangle 896"/>
                <p:cNvSpPr>
                  <a:spLocks noChangeArrowheads="1"/>
                </p:cNvSpPr>
                <p:nvPr/>
              </p:nvSpPr>
              <p:spPr bwMode="auto">
                <a:xfrm>
                  <a:off x="2370" y="2156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70" name="Rectangle 897"/>
                <p:cNvSpPr>
                  <a:spLocks noChangeArrowheads="1"/>
                </p:cNvSpPr>
                <p:nvPr/>
              </p:nvSpPr>
              <p:spPr bwMode="auto">
                <a:xfrm>
                  <a:off x="2356" y="2156"/>
                  <a:ext cx="15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71" name="Rectangle 898"/>
                <p:cNvSpPr>
                  <a:spLocks noChangeArrowheads="1"/>
                </p:cNvSpPr>
                <p:nvPr/>
              </p:nvSpPr>
              <p:spPr bwMode="auto">
                <a:xfrm>
                  <a:off x="2348" y="2156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72" name="Rectangle 899"/>
                <p:cNvSpPr>
                  <a:spLocks noChangeArrowheads="1"/>
                </p:cNvSpPr>
                <p:nvPr/>
              </p:nvSpPr>
              <p:spPr bwMode="auto">
                <a:xfrm>
                  <a:off x="2341" y="2156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73" name="Rectangle 900"/>
                <p:cNvSpPr>
                  <a:spLocks noChangeArrowheads="1"/>
                </p:cNvSpPr>
                <p:nvPr/>
              </p:nvSpPr>
              <p:spPr bwMode="auto">
                <a:xfrm>
                  <a:off x="2333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74" name="Rectangle 901"/>
                <p:cNvSpPr>
                  <a:spLocks noChangeArrowheads="1"/>
                </p:cNvSpPr>
                <p:nvPr/>
              </p:nvSpPr>
              <p:spPr bwMode="auto">
                <a:xfrm>
                  <a:off x="2328" y="2156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75" name="Rectangle 902"/>
                <p:cNvSpPr>
                  <a:spLocks noChangeArrowheads="1"/>
                </p:cNvSpPr>
                <p:nvPr/>
              </p:nvSpPr>
              <p:spPr bwMode="auto">
                <a:xfrm>
                  <a:off x="2322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76" name="Rectangle 903"/>
                <p:cNvSpPr>
                  <a:spLocks noChangeArrowheads="1"/>
                </p:cNvSpPr>
                <p:nvPr/>
              </p:nvSpPr>
              <p:spPr bwMode="auto">
                <a:xfrm>
                  <a:off x="2314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77" name="Rectangle 904"/>
                <p:cNvSpPr>
                  <a:spLocks noChangeArrowheads="1"/>
                </p:cNvSpPr>
                <p:nvPr/>
              </p:nvSpPr>
              <p:spPr bwMode="auto">
                <a:xfrm>
                  <a:off x="2307" y="2156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78" name="Rectangle 905"/>
                <p:cNvSpPr>
                  <a:spLocks noChangeArrowheads="1"/>
                </p:cNvSpPr>
                <p:nvPr/>
              </p:nvSpPr>
              <p:spPr bwMode="auto">
                <a:xfrm>
                  <a:off x="2302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79" name="Rectangle 906"/>
                <p:cNvSpPr>
                  <a:spLocks noChangeArrowheads="1"/>
                </p:cNvSpPr>
                <p:nvPr/>
              </p:nvSpPr>
              <p:spPr bwMode="auto">
                <a:xfrm>
                  <a:off x="2294" y="2156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80" name="Rectangle 907"/>
                <p:cNvSpPr>
                  <a:spLocks noChangeArrowheads="1"/>
                </p:cNvSpPr>
                <p:nvPr/>
              </p:nvSpPr>
              <p:spPr bwMode="auto">
                <a:xfrm>
                  <a:off x="2286" y="2156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81" name="Rectangle 908"/>
                <p:cNvSpPr>
                  <a:spLocks noChangeArrowheads="1"/>
                </p:cNvSpPr>
                <p:nvPr/>
              </p:nvSpPr>
              <p:spPr bwMode="auto">
                <a:xfrm>
                  <a:off x="2280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82" name="Rectangle 909"/>
                <p:cNvSpPr>
                  <a:spLocks noChangeArrowheads="1"/>
                </p:cNvSpPr>
                <p:nvPr/>
              </p:nvSpPr>
              <p:spPr bwMode="auto">
                <a:xfrm>
                  <a:off x="2271" y="2156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83" name="Rectangle 910"/>
                <p:cNvSpPr>
                  <a:spLocks noChangeArrowheads="1"/>
                </p:cNvSpPr>
                <p:nvPr/>
              </p:nvSpPr>
              <p:spPr bwMode="auto">
                <a:xfrm>
                  <a:off x="2265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84" name="Rectangle 911"/>
                <p:cNvSpPr>
                  <a:spLocks noChangeArrowheads="1"/>
                </p:cNvSpPr>
                <p:nvPr/>
              </p:nvSpPr>
              <p:spPr bwMode="auto">
                <a:xfrm>
                  <a:off x="2257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85" name="Rectangle 912"/>
                <p:cNvSpPr>
                  <a:spLocks noChangeArrowheads="1"/>
                </p:cNvSpPr>
                <p:nvPr/>
              </p:nvSpPr>
              <p:spPr bwMode="auto">
                <a:xfrm>
                  <a:off x="2252" y="2156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86" name="Rectangle 913"/>
                <p:cNvSpPr>
                  <a:spLocks noChangeArrowheads="1"/>
                </p:cNvSpPr>
                <p:nvPr/>
              </p:nvSpPr>
              <p:spPr bwMode="auto">
                <a:xfrm>
                  <a:off x="2246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87" name="Rectangle 914"/>
                <p:cNvSpPr>
                  <a:spLocks noChangeArrowheads="1"/>
                </p:cNvSpPr>
                <p:nvPr/>
              </p:nvSpPr>
              <p:spPr bwMode="auto">
                <a:xfrm>
                  <a:off x="2237" y="2156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88" name="Freeform 915"/>
                <p:cNvSpPr>
                  <a:spLocks/>
                </p:cNvSpPr>
                <p:nvPr/>
              </p:nvSpPr>
              <p:spPr bwMode="auto">
                <a:xfrm>
                  <a:off x="2231" y="2156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18 h 18"/>
                    <a:gd name="T4" fmla="*/ 6 w 6"/>
                    <a:gd name="T5" fmla="*/ 18 h 18"/>
                    <a:gd name="T6" fmla="*/ 6 w 6"/>
                    <a:gd name="T7" fmla="*/ 0 h 18"/>
                    <a:gd name="T8" fmla="*/ 0 w 6"/>
                    <a:gd name="T9" fmla="*/ 0 h 18"/>
                    <a:gd name="T10" fmla="*/ 0 w 6"/>
                    <a:gd name="T11" fmla="*/ 18 h 18"/>
                    <a:gd name="T12" fmla="*/ 0 w 6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8"/>
                    <a:gd name="T23" fmla="*/ 6 w 6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89" name="Freeform 916"/>
                <p:cNvSpPr>
                  <a:spLocks/>
                </p:cNvSpPr>
                <p:nvPr/>
              </p:nvSpPr>
              <p:spPr bwMode="auto">
                <a:xfrm>
                  <a:off x="2231" y="2156"/>
                  <a:ext cx="6" cy="18"/>
                </a:xfrm>
                <a:custGeom>
                  <a:avLst/>
                  <a:gdLst>
                    <a:gd name="T0" fmla="*/ 6 w 6"/>
                    <a:gd name="T1" fmla="*/ 18 h 18"/>
                    <a:gd name="T2" fmla="*/ 6 w 6"/>
                    <a:gd name="T3" fmla="*/ 0 h 18"/>
                    <a:gd name="T4" fmla="*/ 0 w 6"/>
                    <a:gd name="T5" fmla="*/ 0 h 18"/>
                    <a:gd name="T6" fmla="*/ 0 w 6"/>
                    <a:gd name="T7" fmla="*/ 18 h 18"/>
                    <a:gd name="T8" fmla="*/ 6 w 6"/>
                    <a:gd name="T9" fmla="*/ 18 h 18"/>
                    <a:gd name="T10" fmla="*/ 6 w 6"/>
                    <a:gd name="T11" fmla="*/ 0 h 18"/>
                    <a:gd name="T12" fmla="*/ 6 w 6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8"/>
                    <a:gd name="T23" fmla="*/ 6 w 6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8">
                      <a:moveTo>
                        <a:pt x="6" y="18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90" name="Rectangle 917"/>
                <p:cNvSpPr>
                  <a:spLocks noChangeArrowheads="1"/>
                </p:cNvSpPr>
                <p:nvPr/>
              </p:nvSpPr>
              <p:spPr bwMode="auto">
                <a:xfrm>
                  <a:off x="2231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91" name="Rectangle 918"/>
                <p:cNvSpPr>
                  <a:spLocks noChangeArrowheads="1"/>
                </p:cNvSpPr>
                <p:nvPr/>
              </p:nvSpPr>
              <p:spPr bwMode="auto">
                <a:xfrm>
                  <a:off x="2218" y="2156"/>
                  <a:ext cx="15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92" name="Rectangle 919"/>
                <p:cNvSpPr>
                  <a:spLocks noChangeArrowheads="1"/>
                </p:cNvSpPr>
                <p:nvPr/>
              </p:nvSpPr>
              <p:spPr bwMode="auto">
                <a:xfrm>
                  <a:off x="2208" y="2156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93" name="Freeform 920"/>
                <p:cNvSpPr>
                  <a:spLocks/>
                </p:cNvSpPr>
                <p:nvPr/>
              </p:nvSpPr>
              <p:spPr bwMode="auto">
                <a:xfrm>
                  <a:off x="2203" y="2156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18 h 18"/>
                    <a:gd name="T4" fmla="*/ 5 w 5"/>
                    <a:gd name="T5" fmla="*/ 18 h 18"/>
                    <a:gd name="T6" fmla="*/ 5 w 5"/>
                    <a:gd name="T7" fmla="*/ 0 h 18"/>
                    <a:gd name="T8" fmla="*/ 0 w 5"/>
                    <a:gd name="T9" fmla="*/ 0 h 18"/>
                    <a:gd name="T10" fmla="*/ 0 w 5"/>
                    <a:gd name="T11" fmla="*/ 18 h 18"/>
                    <a:gd name="T12" fmla="*/ 0 w 5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8"/>
                    <a:gd name="T23" fmla="*/ 5 w 5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94" name="Freeform 921"/>
                <p:cNvSpPr>
                  <a:spLocks/>
                </p:cNvSpPr>
                <p:nvPr/>
              </p:nvSpPr>
              <p:spPr bwMode="auto">
                <a:xfrm>
                  <a:off x="2203" y="2156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0 h 18"/>
                    <a:gd name="T4" fmla="*/ 0 w 5"/>
                    <a:gd name="T5" fmla="*/ 0 h 18"/>
                    <a:gd name="T6" fmla="*/ 0 w 5"/>
                    <a:gd name="T7" fmla="*/ 18 h 18"/>
                    <a:gd name="T8" fmla="*/ 5 w 5"/>
                    <a:gd name="T9" fmla="*/ 18 h 18"/>
                    <a:gd name="T10" fmla="*/ 5 w 5"/>
                    <a:gd name="T11" fmla="*/ 0 h 18"/>
                    <a:gd name="T12" fmla="*/ 5 w 5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8"/>
                    <a:gd name="T23" fmla="*/ 5 w 5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8">
                      <a:moveTo>
                        <a:pt x="5" y="1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5" y="0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95" name="Rectangle 922"/>
                <p:cNvSpPr>
                  <a:spLocks noChangeArrowheads="1"/>
                </p:cNvSpPr>
                <p:nvPr/>
              </p:nvSpPr>
              <p:spPr bwMode="auto">
                <a:xfrm>
                  <a:off x="2203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96" name="Rectangle 923"/>
                <p:cNvSpPr>
                  <a:spLocks noChangeArrowheads="1"/>
                </p:cNvSpPr>
                <p:nvPr/>
              </p:nvSpPr>
              <p:spPr bwMode="auto">
                <a:xfrm>
                  <a:off x="2197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97" name="Rectangle 924"/>
                <p:cNvSpPr>
                  <a:spLocks noChangeArrowheads="1"/>
                </p:cNvSpPr>
                <p:nvPr/>
              </p:nvSpPr>
              <p:spPr bwMode="auto">
                <a:xfrm>
                  <a:off x="2188" y="2156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98" name="Rectangle 925"/>
                <p:cNvSpPr>
                  <a:spLocks noChangeArrowheads="1"/>
                </p:cNvSpPr>
                <p:nvPr/>
              </p:nvSpPr>
              <p:spPr bwMode="auto">
                <a:xfrm>
                  <a:off x="2180" y="2156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99" name="Rectangle 926"/>
                <p:cNvSpPr>
                  <a:spLocks noChangeArrowheads="1"/>
                </p:cNvSpPr>
                <p:nvPr/>
              </p:nvSpPr>
              <p:spPr bwMode="auto">
                <a:xfrm>
                  <a:off x="2177" y="2156"/>
                  <a:ext cx="4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00" name="Rectangle 927"/>
                <p:cNvSpPr>
                  <a:spLocks noChangeArrowheads="1"/>
                </p:cNvSpPr>
                <p:nvPr/>
              </p:nvSpPr>
              <p:spPr bwMode="auto">
                <a:xfrm>
                  <a:off x="2169" y="2156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01" name="Rectangle 928"/>
                <p:cNvSpPr>
                  <a:spLocks noChangeArrowheads="1"/>
                </p:cNvSpPr>
                <p:nvPr/>
              </p:nvSpPr>
              <p:spPr bwMode="auto">
                <a:xfrm>
                  <a:off x="2161" y="2156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02" name="Rectangle 929"/>
                <p:cNvSpPr>
                  <a:spLocks noChangeArrowheads="1"/>
                </p:cNvSpPr>
                <p:nvPr/>
              </p:nvSpPr>
              <p:spPr bwMode="auto">
                <a:xfrm>
                  <a:off x="2154" y="2156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03" name="Rectangle 930"/>
                <p:cNvSpPr>
                  <a:spLocks noChangeArrowheads="1"/>
                </p:cNvSpPr>
                <p:nvPr/>
              </p:nvSpPr>
              <p:spPr bwMode="auto">
                <a:xfrm>
                  <a:off x="2140" y="2156"/>
                  <a:ext cx="15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04" name="Rectangle 931"/>
                <p:cNvSpPr>
                  <a:spLocks noChangeArrowheads="1"/>
                </p:cNvSpPr>
                <p:nvPr/>
              </p:nvSpPr>
              <p:spPr bwMode="auto">
                <a:xfrm>
                  <a:off x="2132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05" name="Rectangle 932"/>
                <p:cNvSpPr>
                  <a:spLocks noChangeArrowheads="1"/>
                </p:cNvSpPr>
                <p:nvPr/>
              </p:nvSpPr>
              <p:spPr bwMode="auto">
                <a:xfrm>
                  <a:off x="2127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06" name="Rectangle 933"/>
                <p:cNvSpPr>
                  <a:spLocks noChangeArrowheads="1"/>
                </p:cNvSpPr>
                <p:nvPr/>
              </p:nvSpPr>
              <p:spPr bwMode="auto">
                <a:xfrm>
                  <a:off x="2120" y="2156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07" name="Rectangle 934"/>
                <p:cNvSpPr>
                  <a:spLocks noChangeArrowheads="1"/>
                </p:cNvSpPr>
                <p:nvPr/>
              </p:nvSpPr>
              <p:spPr bwMode="auto">
                <a:xfrm>
                  <a:off x="2112" y="2156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08" name="Rectangle 935"/>
                <p:cNvSpPr>
                  <a:spLocks noChangeArrowheads="1"/>
                </p:cNvSpPr>
                <p:nvPr/>
              </p:nvSpPr>
              <p:spPr bwMode="auto">
                <a:xfrm>
                  <a:off x="2106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09" name="Rectangle 936"/>
                <p:cNvSpPr>
                  <a:spLocks noChangeArrowheads="1"/>
                </p:cNvSpPr>
                <p:nvPr/>
              </p:nvSpPr>
              <p:spPr bwMode="auto">
                <a:xfrm>
                  <a:off x="2098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10" name="Rectangle 937"/>
                <p:cNvSpPr>
                  <a:spLocks noChangeArrowheads="1"/>
                </p:cNvSpPr>
                <p:nvPr/>
              </p:nvSpPr>
              <p:spPr bwMode="auto">
                <a:xfrm>
                  <a:off x="2083" y="2156"/>
                  <a:ext cx="1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11" name="Rectangle 938"/>
                <p:cNvSpPr>
                  <a:spLocks noChangeArrowheads="1"/>
                </p:cNvSpPr>
                <p:nvPr/>
              </p:nvSpPr>
              <p:spPr bwMode="auto">
                <a:xfrm>
                  <a:off x="2078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12" name="Rectangle 939"/>
                <p:cNvSpPr>
                  <a:spLocks noChangeArrowheads="1"/>
                </p:cNvSpPr>
                <p:nvPr/>
              </p:nvSpPr>
              <p:spPr bwMode="auto">
                <a:xfrm>
                  <a:off x="2073" y="2156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13" name="Rectangle 940"/>
                <p:cNvSpPr>
                  <a:spLocks noChangeArrowheads="1"/>
                </p:cNvSpPr>
                <p:nvPr/>
              </p:nvSpPr>
              <p:spPr bwMode="auto">
                <a:xfrm>
                  <a:off x="2064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14" name="Rectangle 941"/>
                <p:cNvSpPr>
                  <a:spLocks noChangeArrowheads="1"/>
                </p:cNvSpPr>
                <p:nvPr/>
              </p:nvSpPr>
              <p:spPr bwMode="auto">
                <a:xfrm>
                  <a:off x="2056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15" name="Rectangle 942"/>
                <p:cNvSpPr>
                  <a:spLocks noChangeArrowheads="1"/>
                </p:cNvSpPr>
                <p:nvPr/>
              </p:nvSpPr>
              <p:spPr bwMode="auto">
                <a:xfrm>
                  <a:off x="2050" y="2156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16" name="Rectangle 943"/>
                <p:cNvSpPr>
                  <a:spLocks noChangeArrowheads="1"/>
                </p:cNvSpPr>
                <p:nvPr/>
              </p:nvSpPr>
              <p:spPr bwMode="auto">
                <a:xfrm>
                  <a:off x="2044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17" name="Rectangle 944"/>
                <p:cNvSpPr>
                  <a:spLocks noChangeArrowheads="1"/>
                </p:cNvSpPr>
                <p:nvPr/>
              </p:nvSpPr>
              <p:spPr bwMode="auto">
                <a:xfrm>
                  <a:off x="2036" y="2156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18" name="Rectangle 945"/>
                <p:cNvSpPr>
                  <a:spLocks noChangeArrowheads="1"/>
                </p:cNvSpPr>
                <p:nvPr/>
              </p:nvSpPr>
              <p:spPr bwMode="auto">
                <a:xfrm>
                  <a:off x="2031" y="2156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19" name="Rectangle 946"/>
                <p:cNvSpPr>
                  <a:spLocks noChangeArrowheads="1"/>
                </p:cNvSpPr>
                <p:nvPr/>
              </p:nvSpPr>
              <p:spPr bwMode="auto">
                <a:xfrm>
                  <a:off x="2022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20" name="Rectangle 947"/>
                <p:cNvSpPr>
                  <a:spLocks noChangeArrowheads="1"/>
                </p:cNvSpPr>
                <p:nvPr/>
              </p:nvSpPr>
              <p:spPr bwMode="auto">
                <a:xfrm>
                  <a:off x="2016" y="2156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21" name="Rectangle 948"/>
                <p:cNvSpPr>
                  <a:spLocks noChangeArrowheads="1"/>
                </p:cNvSpPr>
                <p:nvPr/>
              </p:nvSpPr>
              <p:spPr bwMode="auto">
                <a:xfrm>
                  <a:off x="2007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22" name="Rectangle 949"/>
                <p:cNvSpPr>
                  <a:spLocks noChangeArrowheads="1"/>
                </p:cNvSpPr>
                <p:nvPr/>
              </p:nvSpPr>
              <p:spPr bwMode="auto">
                <a:xfrm>
                  <a:off x="1997" y="2156"/>
                  <a:ext cx="12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23" name="Rectangle 950"/>
                <p:cNvSpPr>
                  <a:spLocks noChangeArrowheads="1"/>
                </p:cNvSpPr>
                <p:nvPr/>
              </p:nvSpPr>
              <p:spPr bwMode="auto">
                <a:xfrm>
                  <a:off x="1988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24" name="Rectangle 951"/>
                <p:cNvSpPr>
                  <a:spLocks noChangeArrowheads="1"/>
                </p:cNvSpPr>
                <p:nvPr/>
              </p:nvSpPr>
              <p:spPr bwMode="auto">
                <a:xfrm>
                  <a:off x="1982" y="2156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25" name="Rectangle 952"/>
                <p:cNvSpPr>
                  <a:spLocks noChangeArrowheads="1"/>
                </p:cNvSpPr>
                <p:nvPr/>
              </p:nvSpPr>
              <p:spPr bwMode="auto">
                <a:xfrm>
                  <a:off x="1974" y="2156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26" name="Rectangle 953"/>
                <p:cNvSpPr>
                  <a:spLocks noChangeArrowheads="1"/>
                </p:cNvSpPr>
                <p:nvPr/>
              </p:nvSpPr>
              <p:spPr bwMode="auto">
                <a:xfrm>
                  <a:off x="1965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27" name="Freeform 954"/>
                <p:cNvSpPr>
                  <a:spLocks/>
                </p:cNvSpPr>
                <p:nvPr/>
              </p:nvSpPr>
              <p:spPr bwMode="auto">
                <a:xfrm>
                  <a:off x="1960" y="2156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18 h 18"/>
                    <a:gd name="T4" fmla="*/ 5 w 5"/>
                    <a:gd name="T5" fmla="*/ 18 h 18"/>
                    <a:gd name="T6" fmla="*/ 5 w 5"/>
                    <a:gd name="T7" fmla="*/ 0 h 18"/>
                    <a:gd name="T8" fmla="*/ 0 w 5"/>
                    <a:gd name="T9" fmla="*/ 0 h 18"/>
                    <a:gd name="T10" fmla="*/ 0 w 5"/>
                    <a:gd name="T11" fmla="*/ 18 h 18"/>
                    <a:gd name="T12" fmla="*/ 0 w 5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8"/>
                    <a:gd name="T23" fmla="*/ 5 w 5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28" name="Freeform 955"/>
                <p:cNvSpPr>
                  <a:spLocks/>
                </p:cNvSpPr>
                <p:nvPr/>
              </p:nvSpPr>
              <p:spPr bwMode="auto">
                <a:xfrm>
                  <a:off x="1960" y="2156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0 h 18"/>
                    <a:gd name="T4" fmla="*/ 0 w 5"/>
                    <a:gd name="T5" fmla="*/ 0 h 18"/>
                    <a:gd name="T6" fmla="*/ 0 w 5"/>
                    <a:gd name="T7" fmla="*/ 18 h 18"/>
                    <a:gd name="T8" fmla="*/ 5 w 5"/>
                    <a:gd name="T9" fmla="*/ 18 h 18"/>
                    <a:gd name="T10" fmla="*/ 5 w 5"/>
                    <a:gd name="T11" fmla="*/ 0 h 18"/>
                    <a:gd name="T12" fmla="*/ 5 w 5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8"/>
                    <a:gd name="T23" fmla="*/ 5 w 5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8">
                      <a:moveTo>
                        <a:pt x="5" y="1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5" y="0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29" name="Freeform 956"/>
                <p:cNvSpPr>
                  <a:spLocks/>
                </p:cNvSpPr>
                <p:nvPr/>
              </p:nvSpPr>
              <p:spPr bwMode="auto">
                <a:xfrm>
                  <a:off x="1960" y="2156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18 h 18"/>
                    <a:gd name="T4" fmla="*/ 5 w 5"/>
                    <a:gd name="T5" fmla="*/ 18 h 18"/>
                    <a:gd name="T6" fmla="*/ 5 w 5"/>
                    <a:gd name="T7" fmla="*/ 0 h 18"/>
                    <a:gd name="T8" fmla="*/ 0 w 5"/>
                    <a:gd name="T9" fmla="*/ 0 h 18"/>
                    <a:gd name="T10" fmla="*/ 0 w 5"/>
                    <a:gd name="T11" fmla="*/ 18 h 18"/>
                    <a:gd name="T12" fmla="*/ 0 w 5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8"/>
                    <a:gd name="T23" fmla="*/ 5 w 5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30" name="Freeform 957"/>
                <p:cNvSpPr>
                  <a:spLocks/>
                </p:cNvSpPr>
                <p:nvPr/>
              </p:nvSpPr>
              <p:spPr bwMode="auto">
                <a:xfrm>
                  <a:off x="1960" y="2156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0 h 18"/>
                    <a:gd name="T4" fmla="*/ 0 w 5"/>
                    <a:gd name="T5" fmla="*/ 0 h 18"/>
                    <a:gd name="T6" fmla="*/ 0 w 5"/>
                    <a:gd name="T7" fmla="*/ 18 h 18"/>
                    <a:gd name="T8" fmla="*/ 5 w 5"/>
                    <a:gd name="T9" fmla="*/ 18 h 18"/>
                    <a:gd name="T10" fmla="*/ 5 w 5"/>
                    <a:gd name="T11" fmla="*/ 0 h 18"/>
                    <a:gd name="T12" fmla="*/ 5 w 5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8"/>
                    <a:gd name="T23" fmla="*/ 5 w 5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8">
                      <a:moveTo>
                        <a:pt x="5" y="1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5" y="0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31" name="Rectangle 958"/>
                <p:cNvSpPr>
                  <a:spLocks noChangeArrowheads="1"/>
                </p:cNvSpPr>
                <p:nvPr/>
              </p:nvSpPr>
              <p:spPr bwMode="auto">
                <a:xfrm>
                  <a:off x="1960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32" name="Rectangle 959"/>
                <p:cNvSpPr>
                  <a:spLocks noChangeArrowheads="1"/>
                </p:cNvSpPr>
                <p:nvPr/>
              </p:nvSpPr>
              <p:spPr bwMode="auto">
                <a:xfrm>
                  <a:off x="1945" y="2156"/>
                  <a:ext cx="1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33" name="Rectangle 960"/>
                <p:cNvSpPr>
                  <a:spLocks noChangeArrowheads="1"/>
                </p:cNvSpPr>
                <p:nvPr/>
              </p:nvSpPr>
              <p:spPr bwMode="auto">
                <a:xfrm>
                  <a:off x="1940" y="2156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34" name="Rectangle 961"/>
                <p:cNvSpPr>
                  <a:spLocks noChangeArrowheads="1"/>
                </p:cNvSpPr>
                <p:nvPr/>
              </p:nvSpPr>
              <p:spPr bwMode="auto">
                <a:xfrm>
                  <a:off x="1931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35" name="Rectangle 962"/>
                <p:cNvSpPr>
                  <a:spLocks noChangeArrowheads="1"/>
                </p:cNvSpPr>
                <p:nvPr/>
              </p:nvSpPr>
              <p:spPr bwMode="auto">
                <a:xfrm>
                  <a:off x="1926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36" name="Rectangle 963"/>
                <p:cNvSpPr>
                  <a:spLocks noChangeArrowheads="1"/>
                </p:cNvSpPr>
                <p:nvPr/>
              </p:nvSpPr>
              <p:spPr bwMode="auto">
                <a:xfrm>
                  <a:off x="1921" y="2156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37" name="Rectangle 964"/>
                <p:cNvSpPr>
                  <a:spLocks noChangeArrowheads="1"/>
                </p:cNvSpPr>
                <p:nvPr/>
              </p:nvSpPr>
              <p:spPr bwMode="auto">
                <a:xfrm>
                  <a:off x="1911" y="2156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38" name="Rectangle 965"/>
                <p:cNvSpPr>
                  <a:spLocks noChangeArrowheads="1"/>
                </p:cNvSpPr>
                <p:nvPr/>
              </p:nvSpPr>
              <p:spPr bwMode="auto">
                <a:xfrm>
                  <a:off x="1906" y="2156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39" name="Rectangle 966"/>
                <p:cNvSpPr>
                  <a:spLocks noChangeArrowheads="1"/>
                </p:cNvSpPr>
                <p:nvPr/>
              </p:nvSpPr>
              <p:spPr bwMode="auto">
                <a:xfrm>
                  <a:off x="1898" y="2156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40" name="Rectangle 967"/>
                <p:cNvSpPr>
                  <a:spLocks noChangeArrowheads="1"/>
                </p:cNvSpPr>
                <p:nvPr/>
              </p:nvSpPr>
              <p:spPr bwMode="auto">
                <a:xfrm>
                  <a:off x="1892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41" name="Rectangle 968"/>
                <p:cNvSpPr>
                  <a:spLocks noChangeArrowheads="1"/>
                </p:cNvSpPr>
                <p:nvPr/>
              </p:nvSpPr>
              <p:spPr bwMode="auto">
                <a:xfrm>
                  <a:off x="1883" y="2156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42" name="Freeform 969"/>
                <p:cNvSpPr>
                  <a:spLocks/>
                </p:cNvSpPr>
                <p:nvPr/>
              </p:nvSpPr>
              <p:spPr bwMode="auto">
                <a:xfrm>
                  <a:off x="1877" y="2156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18 h 18"/>
                    <a:gd name="T4" fmla="*/ 6 w 6"/>
                    <a:gd name="T5" fmla="*/ 18 h 18"/>
                    <a:gd name="T6" fmla="*/ 6 w 6"/>
                    <a:gd name="T7" fmla="*/ 0 h 18"/>
                    <a:gd name="T8" fmla="*/ 0 w 6"/>
                    <a:gd name="T9" fmla="*/ 0 h 18"/>
                    <a:gd name="T10" fmla="*/ 0 w 6"/>
                    <a:gd name="T11" fmla="*/ 18 h 18"/>
                    <a:gd name="T12" fmla="*/ 0 w 6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8"/>
                    <a:gd name="T23" fmla="*/ 6 w 6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43" name="Freeform 970"/>
                <p:cNvSpPr>
                  <a:spLocks/>
                </p:cNvSpPr>
                <p:nvPr/>
              </p:nvSpPr>
              <p:spPr bwMode="auto">
                <a:xfrm>
                  <a:off x="1877" y="2156"/>
                  <a:ext cx="6" cy="18"/>
                </a:xfrm>
                <a:custGeom>
                  <a:avLst/>
                  <a:gdLst>
                    <a:gd name="T0" fmla="*/ 6 w 6"/>
                    <a:gd name="T1" fmla="*/ 18 h 18"/>
                    <a:gd name="T2" fmla="*/ 6 w 6"/>
                    <a:gd name="T3" fmla="*/ 0 h 18"/>
                    <a:gd name="T4" fmla="*/ 0 w 6"/>
                    <a:gd name="T5" fmla="*/ 0 h 18"/>
                    <a:gd name="T6" fmla="*/ 0 w 6"/>
                    <a:gd name="T7" fmla="*/ 18 h 18"/>
                    <a:gd name="T8" fmla="*/ 6 w 6"/>
                    <a:gd name="T9" fmla="*/ 18 h 18"/>
                    <a:gd name="T10" fmla="*/ 6 w 6"/>
                    <a:gd name="T11" fmla="*/ 0 h 18"/>
                    <a:gd name="T12" fmla="*/ 6 w 6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8"/>
                    <a:gd name="T23" fmla="*/ 6 w 6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8">
                      <a:moveTo>
                        <a:pt x="6" y="18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44" name="Rectangle 971"/>
                <p:cNvSpPr>
                  <a:spLocks noChangeArrowheads="1"/>
                </p:cNvSpPr>
                <p:nvPr/>
              </p:nvSpPr>
              <p:spPr bwMode="auto">
                <a:xfrm>
                  <a:off x="1877" y="2156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45" name="Freeform 972"/>
                <p:cNvSpPr>
                  <a:spLocks/>
                </p:cNvSpPr>
                <p:nvPr/>
              </p:nvSpPr>
              <p:spPr bwMode="auto">
                <a:xfrm>
                  <a:off x="1866" y="2156"/>
                  <a:ext cx="11" cy="18"/>
                </a:xfrm>
                <a:custGeom>
                  <a:avLst/>
                  <a:gdLst>
                    <a:gd name="T0" fmla="*/ 0 w 11"/>
                    <a:gd name="T1" fmla="*/ 15 h 18"/>
                    <a:gd name="T2" fmla="*/ 6 w 11"/>
                    <a:gd name="T3" fmla="*/ 18 h 18"/>
                    <a:gd name="T4" fmla="*/ 11 w 11"/>
                    <a:gd name="T5" fmla="*/ 18 h 18"/>
                    <a:gd name="T6" fmla="*/ 11 w 11"/>
                    <a:gd name="T7" fmla="*/ 0 h 18"/>
                    <a:gd name="T8" fmla="*/ 6 w 11"/>
                    <a:gd name="T9" fmla="*/ 0 h 18"/>
                    <a:gd name="T10" fmla="*/ 8 w 11"/>
                    <a:gd name="T11" fmla="*/ 3 h 18"/>
                    <a:gd name="T12" fmla="*/ 0 w 11"/>
                    <a:gd name="T13" fmla="*/ 15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18"/>
                    <a:gd name="T23" fmla="*/ 11 w 11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18">
                      <a:moveTo>
                        <a:pt x="0" y="15"/>
                      </a:moveTo>
                      <a:lnTo>
                        <a:pt x="6" y="18"/>
                      </a:lnTo>
                      <a:lnTo>
                        <a:pt x="11" y="18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8" y="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46" name="Freeform 973"/>
                <p:cNvSpPr>
                  <a:spLocks/>
                </p:cNvSpPr>
                <p:nvPr/>
              </p:nvSpPr>
              <p:spPr bwMode="auto">
                <a:xfrm>
                  <a:off x="1858" y="2151"/>
                  <a:ext cx="16" cy="20"/>
                </a:xfrm>
                <a:custGeom>
                  <a:avLst/>
                  <a:gdLst>
                    <a:gd name="T0" fmla="*/ 6 w 16"/>
                    <a:gd name="T1" fmla="*/ 13 h 20"/>
                    <a:gd name="T2" fmla="*/ 0 w 16"/>
                    <a:gd name="T3" fmla="*/ 13 h 20"/>
                    <a:gd name="T4" fmla="*/ 8 w 16"/>
                    <a:gd name="T5" fmla="*/ 20 h 20"/>
                    <a:gd name="T6" fmla="*/ 16 w 16"/>
                    <a:gd name="T7" fmla="*/ 8 h 20"/>
                    <a:gd name="T8" fmla="*/ 11 w 16"/>
                    <a:gd name="T9" fmla="*/ 3 h 20"/>
                    <a:gd name="T10" fmla="*/ 6 w 16"/>
                    <a:gd name="T11" fmla="*/ 0 h 20"/>
                    <a:gd name="T12" fmla="*/ 6 w 16"/>
                    <a:gd name="T13" fmla="*/ 13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20"/>
                    <a:gd name="T23" fmla="*/ 16 w 16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20">
                      <a:moveTo>
                        <a:pt x="6" y="13"/>
                      </a:moveTo>
                      <a:lnTo>
                        <a:pt x="0" y="13"/>
                      </a:lnTo>
                      <a:lnTo>
                        <a:pt x="8" y="20"/>
                      </a:lnTo>
                      <a:lnTo>
                        <a:pt x="16" y="8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47" name="Rectangle 974"/>
                <p:cNvSpPr>
                  <a:spLocks noChangeArrowheads="1"/>
                </p:cNvSpPr>
                <p:nvPr/>
              </p:nvSpPr>
              <p:spPr bwMode="auto">
                <a:xfrm>
                  <a:off x="1858" y="2151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48" name="Rectangle 975"/>
                <p:cNvSpPr>
                  <a:spLocks noChangeArrowheads="1"/>
                </p:cNvSpPr>
                <p:nvPr/>
              </p:nvSpPr>
              <p:spPr bwMode="auto">
                <a:xfrm>
                  <a:off x="1849" y="2151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49" name="Rectangle 976"/>
                <p:cNvSpPr>
                  <a:spLocks noChangeArrowheads="1"/>
                </p:cNvSpPr>
                <p:nvPr/>
              </p:nvSpPr>
              <p:spPr bwMode="auto">
                <a:xfrm>
                  <a:off x="1841" y="2151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50" name="Rectangle 977"/>
                <p:cNvSpPr>
                  <a:spLocks noChangeArrowheads="1"/>
                </p:cNvSpPr>
                <p:nvPr/>
              </p:nvSpPr>
              <p:spPr bwMode="auto">
                <a:xfrm>
                  <a:off x="1835" y="2151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51" name="Rectangle 978"/>
                <p:cNvSpPr>
                  <a:spLocks noChangeArrowheads="1"/>
                </p:cNvSpPr>
                <p:nvPr/>
              </p:nvSpPr>
              <p:spPr bwMode="auto">
                <a:xfrm>
                  <a:off x="1830" y="2151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52" name="Rectangle 979"/>
                <p:cNvSpPr>
                  <a:spLocks noChangeArrowheads="1"/>
                </p:cNvSpPr>
                <p:nvPr/>
              </p:nvSpPr>
              <p:spPr bwMode="auto">
                <a:xfrm>
                  <a:off x="1822" y="2151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53" name="Rectangle 980"/>
                <p:cNvSpPr>
                  <a:spLocks noChangeArrowheads="1"/>
                </p:cNvSpPr>
                <p:nvPr/>
              </p:nvSpPr>
              <p:spPr bwMode="auto">
                <a:xfrm>
                  <a:off x="1815" y="2151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54" name="Rectangle 981"/>
                <p:cNvSpPr>
                  <a:spLocks noChangeArrowheads="1"/>
                </p:cNvSpPr>
                <p:nvPr/>
              </p:nvSpPr>
              <p:spPr bwMode="auto">
                <a:xfrm>
                  <a:off x="1807" y="2151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55" name="Rectangle 982"/>
                <p:cNvSpPr>
                  <a:spLocks noChangeArrowheads="1"/>
                </p:cNvSpPr>
                <p:nvPr/>
              </p:nvSpPr>
              <p:spPr bwMode="auto">
                <a:xfrm>
                  <a:off x="1801" y="2151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56" name="Rectangle 983"/>
                <p:cNvSpPr>
                  <a:spLocks noChangeArrowheads="1"/>
                </p:cNvSpPr>
                <p:nvPr/>
              </p:nvSpPr>
              <p:spPr bwMode="auto">
                <a:xfrm>
                  <a:off x="1796" y="2151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57" name="Rectangle 984"/>
                <p:cNvSpPr>
                  <a:spLocks noChangeArrowheads="1"/>
                </p:cNvSpPr>
                <p:nvPr/>
              </p:nvSpPr>
              <p:spPr bwMode="auto">
                <a:xfrm>
                  <a:off x="1781" y="2151"/>
                  <a:ext cx="1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58" name="Freeform 985"/>
                <p:cNvSpPr>
                  <a:spLocks/>
                </p:cNvSpPr>
                <p:nvPr/>
              </p:nvSpPr>
              <p:spPr bwMode="auto">
                <a:xfrm>
                  <a:off x="1767" y="2151"/>
                  <a:ext cx="14" cy="13"/>
                </a:xfrm>
                <a:custGeom>
                  <a:avLst/>
                  <a:gdLst>
                    <a:gd name="T0" fmla="*/ 0 w 14"/>
                    <a:gd name="T1" fmla="*/ 8 h 13"/>
                    <a:gd name="T2" fmla="*/ 6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6 w 14"/>
                    <a:gd name="T9" fmla="*/ 0 h 13"/>
                    <a:gd name="T10" fmla="*/ 14 w 14"/>
                    <a:gd name="T11" fmla="*/ 8 h 13"/>
                    <a:gd name="T12" fmla="*/ 0 w 14"/>
                    <a:gd name="T13" fmla="*/ 8 h 13"/>
                    <a:gd name="T14" fmla="*/ 0 w 14"/>
                    <a:gd name="T15" fmla="*/ 13 h 13"/>
                    <a:gd name="T16" fmla="*/ 6 w 14"/>
                    <a:gd name="T17" fmla="*/ 13 h 13"/>
                    <a:gd name="T18" fmla="*/ 0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8"/>
                      </a:moveTo>
                      <a:lnTo>
                        <a:pt x="6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59" name="Freeform 986"/>
                <p:cNvSpPr>
                  <a:spLocks/>
                </p:cNvSpPr>
                <p:nvPr/>
              </p:nvSpPr>
              <p:spPr bwMode="auto">
                <a:xfrm>
                  <a:off x="1767" y="2145"/>
                  <a:ext cx="14" cy="14"/>
                </a:xfrm>
                <a:custGeom>
                  <a:avLst/>
                  <a:gdLst>
                    <a:gd name="T0" fmla="*/ 6 w 14"/>
                    <a:gd name="T1" fmla="*/ 14 h 14"/>
                    <a:gd name="T2" fmla="*/ 0 w 14"/>
                    <a:gd name="T3" fmla="*/ 6 h 14"/>
                    <a:gd name="T4" fmla="*/ 0 w 14"/>
                    <a:gd name="T5" fmla="*/ 14 h 14"/>
                    <a:gd name="T6" fmla="*/ 14 w 14"/>
                    <a:gd name="T7" fmla="*/ 14 h 14"/>
                    <a:gd name="T8" fmla="*/ 14 w 14"/>
                    <a:gd name="T9" fmla="*/ 6 h 14"/>
                    <a:gd name="T10" fmla="*/ 6 w 14"/>
                    <a:gd name="T11" fmla="*/ 0 h 14"/>
                    <a:gd name="T12" fmla="*/ 14 w 14"/>
                    <a:gd name="T13" fmla="*/ 6 h 14"/>
                    <a:gd name="T14" fmla="*/ 14 w 14"/>
                    <a:gd name="T15" fmla="*/ 0 h 14"/>
                    <a:gd name="T16" fmla="*/ 6 w 14"/>
                    <a:gd name="T17" fmla="*/ 0 h 14"/>
                    <a:gd name="T18" fmla="*/ 6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6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6"/>
                      </a:lnTo>
                      <a:lnTo>
                        <a:pt x="6" y="0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60" name="Rectangle 987"/>
                <p:cNvSpPr>
                  <a:spLocks noChangeArrowheads="1"/>
                </p:cNvSpPr>
                <p:nvPr/>
              </p:nvSpPr>
              <p:spPr bwMode="auto">
                <a:xfrm>
                  <a:off x="1767" y="214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61" name="Rectangle 988"/>
                <p:cNvSpPr>
                  <a:spLocks noChangeArrowheads="1"/>
                </p:cNvSpPr>
                <p:nvPr/>
              </p:nvSpPr>
              <p:spPr bwMode="auto">
                <a:xfrm>
                  <a:off x="1759" y="2145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62" name="Freeform 989"/>
                <p:cNvSpPr>
                  <a:spLocks/>
                </p:cNvSpPr>
                <p:nvPr/>
              </p:nvSpPr>
              <p:spPr bwMode="auto">
                <a:xfrm>
                  <a:off x="1744" y="2145"/>
                  <a:ext cx="18" cy="14"/>
                </a:xfrm>
                <a:custGeom>
                  <a:avLst/>
                  <a:gdLst>
                    <a:gd name="T0" fmla="*/ 0 w 18"/>
                    <a:gd name="T1" fmla="*/ 6 h 14"/>
                    <a:gd name="T2" fmla="*/ 10 w 18"/>
                    <a:gd name="T3" fmla="*/ 14 h 14"/>
                    <a:gd name="T4" fmla="*/ 15 w 18"/>
                    <a:gd name="T5" fmla="*/ 14 h 14"/>
                    <a:gd name="T6" fmla="*/ 15 w 18"/>
                    <a:gd name="T7" fmla="*/ 0 h 14"/>
                    <a:gd name="T8" fmla="*/ 10 w 18"/>
                    <a:gd name="T9" fmla="*/ 0 h 14"/>
                    <a:gd name="T10" fmla="*/ 18 w 18"/>
                    <a:gd name="T11" fmla="*/ 6 h 14"/>
                    <a:gd name="T12" fmla="*/ 0 w 18"/>
                    <a:gd name="T13" fmla="*/ 6 h 14"/>
                    <a:gd name="T14" fmla="*/ 0 w 18"/>
                    <a:gd name="T15" fmla="*/ 14 h 14"/>
                    <a:gd name="T16" fmla="*/ 10 w 18"/>
                    <a:gd name="T17" fmla="*/ 14 h 14"/>
                    <a:gd name="T18" fmla="*/ 0 w 18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0" y="6"/>
                      </a:move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8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63" name="Freeform 990"/>
                <p:cNvSpPr>
                  <a:spLocks/>
                </p:cNvSpPr>
                <p:nvPr/>
              </p:nvSpPr>
              <p:spPr bwMode="auto">
                <a:xfrm>
                  <a:off x="1744" y="2137"/>
                  <a:ext cx="18" cy="14"/>
                </a:xfrm>
                <a:custGeom>
                  <a:avLst/>
                  <a:gdLst>
                    <a:gd name="T0" fmla="*/ 10 w 18"/>
                    <a:gd name="T1" fmla="*/ 14 h 14"/>
                    <a:gd name="T2" fmla="*/ 0 w 18"/>
                    <a:gd name="T3" fmla="*/ 8 h 14"/>
                    <a:gd name="T4" fmla="*/ 0 w 18"/>
                    <a:gd name="T5" fmla="*/ 14 h 14"/>
                    <a:gd name="T6" fmla="*/ 18 w 18"/>
                    <a:gd name="T7" fmla="*/ 14 h 14"/>
                    <a:gd name="T8" fmla="*/ 18 w 18"/>
                    <a:gd name="T9" fmla="*/ 8 h 14"/>
                    <a:gd name="T10" fmla="*/ 10 w 18"/>
                    <a:gd name="T11" fmla="*/ 0 h 14"/>
                    <a:gd name="T12" fmla="*/ 18 w 18"/>
                    <a:gd name="T13" fmla="*/ 8 h 14"/>
                    <a:gd name="T14" fmla="*/ 18 w 18"/>
                    <a:gd name="T15" fmla="*/ 0 h 14"/>
                    <a:gd name="T16" fmla="*/ 10 w 18"/>
                    <a:gd name="T17" fmla="*/ 0 h 14"/>
                    <a:gd name="T18" fmla="*/ 10 w 18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0" y="14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8" y="14"/>
                      </a:lnTo>
                      <a:lnTo>
                        <a:pt x="18" y="8"/>
                      </a:lnTo>
                      <a:lnTo>
                        <a:pt x="10" y="0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64" name="Rectangle 991"/>
                <p:cNvSpPr>
                  <a:spLocks noChangeArrowheads="1"/>
                </p:cNvSpPr>
                <p:nvPr/>
              </p:nvSpPr>
              <p:spPr bwMode="auto">
                <a:xfrm>
                  <a:off x="1747" y="2137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65" name="Rectangle 992"/>
                <p:cNvSpPr>
                  <a:spLocks noChangeArrowheads="1"/>
                </p:cNvSpPr>
                <p:nvPr/>
              </p:nvSpPr>
              <p:spPr bwMode="auto">
                <a:xfrm>
                  <a:off x="1739" y="2137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66" name="Rectangle 993"/>
                <p:cNvSpPr>
                  <a:spLocks noChangeArrowheads="1"/>
                </p:cNvSpPr>
                <p:nvPr/>
              </p:nvSpPr>
              <p:spPr bwMode="auto">
                <a:xfrm>
                  <a:off x="1731" y="2137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67" name="Freeform 994"/>
                <p:cNvSpPr>
                  <a:spLocks/>
                </p:cNvSpPr>
                <p:nvPr/>
              </p:nvSpPr>
              <p:spPr bwMode="auto">
                <a:xfrm>
                  <a:off x="1725" y="2137"/>
                  <a:ext cx="6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4 h 14"/>
                    <a:gd name="T4" fmla="*/ 6 w 6"/>
                    <a:gd name="T5" fmla="*/ 14 h 14"/>
                    <a:gd name="T6" fmla="*/ 6 w 6"/>
                    <a:gd name="T7" fmla="*/ 0 h 14"/>
                    <a:gd name="T8" fmla="*/ 0 w 6"/>
                    <a:gd name="T9" fmla="*/ 0 h 14"/>
                    <a:gd name="T10" fmla="*/ 0 w 6"/>
                    <a:gd name="T11" fmla="*/ 14 h 14"/>
                    <a:gd name="T12" fmla="*/ 0 w 6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4"/>
                    <a:gd name="T23" fmla="*/ 6 w 6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4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68" name="Freeform 995"/>
                <p:cNvSpPr>
                  <a:spLocks/>
                </p:cNvSpPr>
                <p:nvPr/>
              </p:nvSpPr>
              <p:spPr bwMode="auto">
                <a:xfrm>
                  <a:off x="1725" y="2137"/>
                  <a:ext cx="6" cy="14"/>
                </a:xfrm>
                <a:custGeom>
                  <a:avLst/>
                  <a:gdLst>
                    <a:gd name="T0" fmla="*/ 6 w 6"/>
                    <a:gd name="T1" fmla="*/ 14 h 14"/>
                    <a:gd name="T2" fmla="*/ 6 w 6"/>
                    <a:gd name="T3" fmla="*/ 0 h 14"/>
                    <a:gd name="T4" fmla="*/ 0 w 6"/>
                    <a:gd name="T5" fmla="*/ 0 h 14"/>
                    <a:gd name="T6" fmla="*/ 0 w 6"/>
                    <a:gd name="T7" fmla="*/ 14 h 14"/>
                    <a:gd name="T8" fmla="*/ 6 w 6"/>
                    <a:gd name="T9" fmla="*/ 14 h 14"/>
                    <a:gd name="T10" fmla="*/ 6 w 6"/>
                    <a:gd name="T11" fmla="*/ 0 h 14"/>
                    <a:gd name="T12" fmla="*/ 6 w 6"/>
                    <a:gd name="T13" fmla="*/ 14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4"/>
                    <a:gd name="T23" fmla="*/ 6 w 6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4">
                      <a:moveTo>
                        <a:pt x="6" y="14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6" y="0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69" name="Rectangle 996"/>
                <p:cNvSpPr>
                  <a:spLocks noChangeArrowheads="1"/>
                </p:cNvSpPr>
                <p:nvPr/>
              </p:nvSpPr>
              <p:spPr bwMode="auto">
                <a:xfrm>
                  <a:off x="1725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70" name="Rectangle 997"/>
                <p:cNvSpPr>
                  <a:spLocks noChangeArrowheads="1"/>
                </p:cNvSpPr>
                <p:nvPr/>
              </p:nvSpPr>
              <p:spPr bwMode="auto">
                <a:xfrm>
                  <a:off x="1710" y="2137"/>
                  <a:ext cx="1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71" name="Rectangle 998"/>
                <p:cNvSpPr>
                  <a:spLocks noChangeArrowheads="1"/>
                </p:cNvSpPr>
                <p:nvPr/>
              </p:nvSpPr>
              <p:spPr bwMode="auto">
                <a:xfrm>
                  <a:off x="1705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72" name="Rectangle 999"/>
                <p:cNvSpPr>
                  <a:spLocks noChangeArrowheads="1"/>
                </p:cNvSpPr>
                <p:nvPr/>
              </p:nvSpPr>
              <p:spPr bwMode="auto">
                <a:xfrm>
                  <a:off x="1697" y="2137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73" name="Rectangle 1000"/>
                <p:cNvSpPr>
                  <a:spLocks noChangeArrowheads="1"/>
                </p:cNvSpPr>
                <p:nvPr/>
              </p:nvSpPr>
              <p:spPr bwMode="auto">
                <a:xfrm>
                  <a:off x="1683" y="2137"/>
                  <a:ext cx="15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74" name="Rectangle 1001"/>
                <p:cNvSpPr>
                  <a:spLocks noChangeArrowheads="1"/>
                </p:cNvSpPr>
                <p:nvPr/>
              </p:nvSpPr>
              <p:spPr bwMode="auto">
                <a:xfrm>
                  <a:off x="1676" y="2137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75" name="Rectangle 1002"/>
                <p:cNvSpPr>
                  <a:spLocks noChangeArrowheads="1"/>
                </p:cNvSpPr>
                <p:nvPr/>
              </p:nvSpPr>
              <p:spPr bwMode="auto">
                <a:xfrm>
                  <a:off x="1668" y="2137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76" name="Rectangle 1003"/>
                <p:cNvSpPr>
                  <a:spLocks noChangeArrowheads="1"/>
                </p:cNvSpPr>
                <p:nvPr/>
              </p:nvSpPr>
              <p:spPr bwMode="auto">
                <a:xfrm>
                  <a:off x="1663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77" name="Rectangle 1004"/>
                <p:cNvSpPr>
                  <a:spLocks noChangeArrowheads="1"/>
                </p:cNvSpPr>
                <p:nvPr/>
              </p:nvSpPr>
              <p:spPr bwMode="auto">
                <a:xfrm>
                  <a:off x="1657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78" name="Rectangle 1005"/>
                <p:cNvSpPr>
                  <a:spLocks noChangeArrowheads="1"/>
                </p:cNvSpPr>
                <p:nvPr/>
              </p:nvSpPr>
              <p:spPr bwMode="auto">
                <a:xfrm>
                  <a:off x="1649" y="2137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79" name="Rectangle 1006"/>
                <p:cNvSpPr>
                  <a:spLocks noChangeArrowheads="1"/>
                </p:cNvSpPr>
                <p:nvPr/>
              </p:nvSpPr>
              <p:spPr bwMode="auto">
                <a:xfrm>
                  <a:off x="1643" y="2137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80" name="Rectangle 1007"/>
                <p:cNvSpPr>
                  <a:spLocks noChangeArrowheads="1"/>
                </p:cNvSpPr>
                <p:nvPr/>
              </p:nvSpPr>
              <p:spPr bwMode="auto">
                <a:xfrm>
                  <a:off x="1634" y="2137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81" name="Rectangle 1008"/>
                <p:cNvSpPr>
                  <a:spLocks noChangeArrowheads="1"/>
                </p:cNvSpPr>
                <p:nvPr/>
              </p:nvSpPr>
              <p:spPr bwMode="auto">
                <a:xfrm>
                  <a:off x="1626" y="2137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82" name="Rectangle 1009"/>
                <p:cNvSpPr>
                  <a:spLocks noChangeArrowheads="1"/>
                </p:cNvSpPr>
                <p:nvPr/>
              </p:nvSpPr>
              <p:spPr bwMode="auto">
                <a:xfrm>
                  <a:off x="1621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83" name="Rectangle 1010"/>
                <p:cNvSpPr>
                  <a:spLocks noChangeArrowheads="1"/>
                </p:cNvSpPr>
                <p:nvPr/>
              </p:nvSpPr>
              <p:spPr bwMode="auto">
                <a:xfrm>
                  <a:off x="1606" y="2137"/>
                  <a:ext cx="1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84" name="Rectangle 1011"/>
                <p:cNvSpPr>
                  <a:spLocks noChangeArrowheads="1"/>
                </p:cNvSpPr>
                <p:nvPr/>
              </p:nvSpPr>
              <p:spPr bwMode="auto">
                <a:xfrm>
                  <a:off x="1600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85" name="Rectangle 1012"/>
                <p:cNvSpPr>
                  <a:spLocks noChangeArrowheads="1"/>
                </p:cNvSpPr>
                <p:nvPr/>
              </p:nvSpPr>
              <p:spPr bwMode="auto">
                <a:xfrm>
                  <a:off x="1592" y="2137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86" name="Rectangle 1013"/>
                <p:cNvSpPr>
                  <a:spLocks noChangeArrowheads="1"/>
                </p:cNvSpPr>
                <p:nvPr/>
              </p:nvSpPr>
              <p:spPr bwMode="auto">
                <a:xfrm>
                  <a:off x="1587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87" name="Rectangle 1014"/>
                <p:cNvSpPr>
                  <a:spLocks noChangeArrowheads="1"/>
                </p:cNvSpPr>
                <p:nvPr/>
              </p:nvSpPr>
              <p:spPr bwMode="auto">
                <a:xfrm>
                  <a:off x="1581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88" name="Rectangle 1015"/>
                <p:cNvSpPr>
                  <a:spLocks noChangeArrowheads="1"/>
                </p:cNvSpPr>
                <p:nvPr/>
              </p:nvSpPr>
              <p:spPr bwMode="auto">
                <a:xfrm>
                  <a:off x="1572" y="2137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89" name="Rectangle 1016"/>
                <p:cNvSpPr>
                  <a:spLocks noChangeArrowheads="1"/>
                </p:cNvSpPr>
                <p:nvPr/>
              </p:nvSpPr>
              <p:spPr bwMode="auto">
                <a:xfrm>
                  <a:off x="1567" y="2137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90" name="Rectangle 1017"/>
                <p:cNvSpPr>
                  <a:spLocks noChangeArrowheads="1"/>
                </p:cNvSpPr>
                <p:nvPr/>
              </p:nvSpPr>
              <p:spPr bwMode="auto">
                <a:xfrm>
                  <a:off x="1553" y="2137"/>
                  <a:ext cx="15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91" name="Rectangle 1018"/>
                <p:cNvSpPr>
                  <a:spLocks noChangeArrowheads="1"/>
                </p:cNvSpPr>
                <p:nvPr/>
              </p:nvSpPr>
              <p:spPr bwMode="auto">
                <a:xfrm>
                  <a:off x="1543" y="2137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92" name="Rectangle 1019"/>
                <p:cNvSpPr>
                  <a:spLocks noChangeArrowheads="1"/>
                </p:cNvSpPr>
                <p:nvPr/>
              </p:nvSpPr>
              <p:spPr bwMode="auto">
                <a:xfrm>
                  <a:off x="1538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93" name="Rectangle 1020"/>
                <p:cNvSpPr>
                  <a:spLocks noChangeArrowheads="1"/>
                </p:cNvSpPr>
                <p:nvPr/>
              </p:nvSpPr>
              <p:spPr bwMode="auto">
                <a:xfrm>
                  <a:off x="1533" y="2137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94" name="Rectangle 1021"/>
                <p:cNvSpPr>
                  <a:spLocks noChangeArrowheads="1"/>
                </p:cNvSpPr>
                <p:nvPr/>
              </p:nvSpPr>
              <p:spPr bwMode="auto">
                <a:xfrm>
                  <a:off x="1524" y="2137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95" name="Rectangle 1022"/>
                <p:cNvSpPr>
                  <a:spLocks noChangeArrowheads="1"/>
                </p:cNvSpPr>
                <p:nvPr/>
              </p:nvSpPr>
              <p:spPr bwMode="auto">
                <a:xfrm>
                  <a:off x="1519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96" name="Rectangle 1023"/>
                <p:cNvSpPr>
                  <a:spLocks noChangeArrowheads="1"/>
                </p:cNvSpPr>
                <p:nvPr/>
              </p:nvSpPr>
              <p:spPr bwMode="auto">
                <a:xfrm>
                  <a:off x="1510" y="2137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97" name="Rectangle 1024"/>
                <p:cNvSpPr>
                  <a:spLocks noChangeArrowheads="1"/>
                </p:cNvSpPr>
                <p:nvPr/>
              </p:nvSpPr>
              <p:spPr bwMode="auto">
                <a:xfrm>
                  <a:off x="1501" y="2137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98" name="Rectangle 1025"/>
                <p:cNvSpPr>
                  <a:spLocks noChangeArrowheads="1"/>
                </p:cNvSpPr>
                <p:nvPr/>
              </p:nvSpPr>
              <p:spPr bwMode="auto">
                <a:xfrm>
                  <a:off x="1496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99" name="Rectangle 1026"/>
                <p:cNvSpPr>
                  <a:spLocks noChangeArrowheads="1"/>
                </p:cNvSpPr>
                <p:nvPr/>
              </p:nvSpPr>
              <p:spPr bwMode="auto">
                <a:xfrm>
                  <a:off x="1491" y="2137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00" name="Rectangle 1027"/>
                <p:cNvSpPr>
                  <a:spLocks noChangeArrowheads="1"/>
                </p:cNvSpPr>
                <p:nvPr/>
              </p:nvSpPr>
              <p:spPr bwMode="auto">
                <a:xfrm>
                  <a:off x="1482" y="2137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01" name="Rectangle 1028"/>
                <p:cNvSpPr>
                  <a:spLocks noChangeArrowheads="1"/>
                </p:cNvSpPr>
                <p:nvPr/>
              </p:nvSpPr>
              <p:spPr bwMode="auto">
                <a:xfrm>
                  <a:off x="1476" y="2137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02" name="Rectangle 1029"/>
                <p:cNvSpPr>
                  <a:spLocks noChangeArrowheads="1"/>
                </p:cNvSpPr>
                <p:nvPr/>
              </p:nvSpPr>
              <p:spPr bwMode="auto">
                <a:xfrm>
                  <a:off x="1467" y="2137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03" name="Rectangle 1030"/>
                <p:cNvSpPr>
                  <a:spLocks noChangeArrowheads="1"/>
                </p:cNvSpPr>
                <p:nvPr/>
              </p:nvSpPr>
              <p:spPr bwMode="auto">
                <a:xfrm>
                  <a:off x="1462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04" name="Rectangle 1031"/>
                <p:cNvSpPr>
                  <a:spLocks noChangeArrowheads="1"/>
                </p:cNvSpPr>
                <p:nvPr/>
              </p:nvSpPr>
              <p:spPr bwMode="auto">
                <a:xfrm>
                  <a:off x="1455" y="2137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05" name="Rectangle 1032"/>
                <p:cNvSpPr>
                  <a:spLocks noChangeArrowheads="1"/>
                </p:cNvSpPr>
                <p:nvPr/>
              </p:nvSpPr>
              <p:spPr bwMode="auto">
                <a:xfrm>
                  <a:off x="1447" y="2137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06" name="Rectangle 1033"/>
                <p:cNvSpPr>
                  <a:spLocks noChangeArrowheads="1"/>
                </p:cNvSpPr>
                <p:nvPr/>
              </p:nvSpPr>
              <p:spPr bwMode="auto">
                <a:xfrm>
                  <a:off x="1442" y="2137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07" name="Rectangle 1034"/>
                <p:cNvSpPr>
                  <a:spLocks noChangeArrowheads="1"/>
                </p:cNvSpPr>
                <p:nvPr/>
              </p:nvSpPr>
              <p:spPr bwMode="auto">
                <a:xfrm>
                  <a:off x="1434" y="2137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08" name="Rectangle 1035"/>
                <p:cNvSpPr>
                  <a:spLocks noChangeArrowheads="1"/>
                </p:cNvSpPr>
                <p:nvPr/>
              </p:nvSpPr>
              <p:spPr bwMode="auto">
                <a:xfrm>
                  <a:off x="1428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09" name="Rectangle 1036"/>
                <p:cNvSpPr>
                  <a:spLocks noChangeArrowheads="1"/>
                </p:cNvSpPr>
                <p:nvPr/>
              </p:nvSpPr>
              <p:spPr bwMode="auto">
                <a:xfrm>
                  <a:off x="1413" y="2137"/>
                  <a:ext cx="1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10" name="Rectangle 1037"/>
                <p:cNvSpPr>
                  <a:spLocks noChangeArrowheads="1"/>
                </p:cNvSpPr>
                <p:nvPr/>
              </p:nvSpPr>
              <p:spPr bwMode="auto">
                <a:xfrm>
                  <a:off x="1408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11" name="Rectangle 1038"/>
                <p:cNvSpPr>
                  <a:spLocks noChangeArrowheads="1"/>
                </p:cNvSpPr>
                <p:nvPr/>
              </p:nvSpPr>
              <p:spPr bwMode="auto">
                <a:xfrm>
                  <a:off x="1400" y="2137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12" name="Rectangle 1039"/>
                <p:cNvSpPr>
                  <a:spLocks noChangeArrowheads="1"/>
                </p:cNvSpPr>
                <p:nvPr/>
              </p:nvSpPr>
              <p:spPr bwMode="auto">
                <a:xfrm>
                  <a:off x="1392" y="2137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13" name="Rectangle 1040"/>
                <p:cNvSpPr>
                  <a:spLocks noChangeArrowheads="1"/>
                </p:cNvSpPr>
                <p:nvPr/>
              </p:nvSpPr>
              <p:spPr bwMode="auto">
                <a:xfrm>
                  <a:off x="1385" y="2137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14" name="Rectangle 1041"/>
                <p:cNvSpPr>
                  <a:spLocks noChangeArrowheads="1"/>
                </p:cNvSpPr>
                <p:nvPr/>
              </p:nvSpPr>
              <p:spPr bwMode="auto">
                <a:xfrm>
                  <a:off x="1377" y="2137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15" name="Rectangle 1042"/>
                <p:cNvSpPr>
                  <a:spLocks noChangeArrowheads="1"/>
                </p:cNvSpPr>
                <p:nvPr/>
              </p:nvSpPr>
              <p:spPr bwMode="auto">
                <a:xfrm>
                  <a:off x="1371" y="2137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16" name="Rectangle 1043"/>
                <p:cNvSpPr>
                  <a:spLocks noChangeArrowheads="1"/>
                </p:cNvSpPr>
                <p:nvPr/>
              </p:nvSpPr>
              <p:spPr bwMode="auto">
                <a:xfrm>
                  <a:off x="1358" y="2137"/>
                  <a:ext cx="15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17" name="Rectangle 1044"/>
                <p:cNvSpPr>
                  <a:spLocks noChangeArrowheads="1"/>
                </p:cNvSpPr>
                <p:nvPr/>
              </p:nvSpPr>
              <p:spPr bwMode="auto">
                <a:xfrm>
                  <a:off x="1351" y="2137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18" name="Freeform 1045"/>
                <p:cNvSpPr>
                  <a:spLocks/>
                </p:cNvSpPr>
                <p:nvPr/>
              </p:nvSpPr>
              <p:spPr bwMode="auto">
                <a:xfrm>
                  <a:off x="1337" y="2137"/>
                  <a:ext cx="14" cy="14"/>
                </a:xfrm>
                <a:custGeom>
                  <a:avLst/>
                  <a:gdLst>
                    <a:gd name="T0" fmla="*/ 14 w 14"/>
                    <a:gd name="T1" fmla="*/ 8 h 14"/>
                    <a:gd name="T2" fmla="*/ 6 w 14"/>
                    <a:gd name="T3" fmla="*/ 14 h 14"/>
                    <a:gd name="T4" fmla="*/ 14 w 14"/>
                    <a:gd name="T5" fmla="*/ 14 h 14"/>
                    <a:gd name="T6" fmla="*/ 14 w 14"/>
                    <a:gd name="T7" fmla="*/ 0 h 14"/>
                    <a:gd name="T8" fmla="*/ 6 w 14"/>
                    <a:gd name="T9" fmla="*/ 0 h 14"/>
                    <a:gd name="T10" fmla="*/ 0 w 14"/>
                    <a:gd name="T11" fmla="*/ 8 h 14"/>
                    <a:gd name="T12" fmla="*/ 6 w 14"/>
                    <a:gd name="T13" fmla="*/ 0 h 14"/>
                    <a:gd name="T14" fmla="*/ 0 w 14"/>
                    <a:gd name="T15" fmla="*/ 0 h 14"/>
                    <a:gd name="T16" fmla="*/ 0 w 14"/>
                    <a:gd name="T17" fmla="*/ 8 h 14"/>
                    <a:gd name="T18" fmla="*/ 14 w 14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14" y="8"/>
                      </a:moveTo>
                      <a:lnTo>
                        <a:pt x="6" y="14"/>
                      </a:lnTo>
                      <a:lnTo>
                        <a:pt x="14" y="14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19" name="Freeform 1046"/>
                <p:cNvSpPr>
                  <a:spLocks/>
                </p:cNvSpPr>
                <p:nvPr/>
              </p:nvSpPr>
              <p:spPr bwMode="auto">
                <a:xfrm>
                  <a:off x="1337" y="2145"/>
                  <a:ext cx="14" cy="14"/>
                </a:xfrm>
                <a:custGeom>
                  <a:avLst/>
                  <a:gdLst>
                    <a:gd name="T0" fmla="*/ 6 w 14"/>
                    <a:gd name="T1" fmla="*/ 14 h 14"/>
                    <a:gd name="T2" fmla="*/ 14 w 14"/>
                    <a:gd name="T3" fmla="*/ 6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6 h 14"/>
                    <a:gd name="T10" fmla="*/ 6 w 14"/>
                    <a:gd name="T11" fmla="*/ 0 h 14"/>
                    <a:gd name="T12" fmla="*/ 6 w 14"/>
                    <a:gd name="T13" fmla="*/ 14 h 14"/>
                    <a:gd name="T14" fmla="*/ 14 w 14"/>
                    <a:gd name="T15" fmla="*/ 14 h 14"/>
                    <a:gd name="T16" fmla="*/ 14 w 14"/>
                    <a:gd name="T17" fmla="*/ 6 h 14"/>
                    <a:gd name="T18" fmla="*/ 6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6" y="14"/>
                      </a:move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14"/>
                      </a:lnTo>
                      <a:lnTo>
                        <a:pt x="14" y="14"/>
                      </a:lnTo>
                      <a:lnTo>
                        <a:pt x="14" y="6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20" name="Rectangle 1047"/>
                <p:cNvSpPr>
                  <a:spLocks noChangeArrowheads="1"/>
                </p:cNvSpPr>
                <p:nvPr/>
              </p:nvSpPr>
              <p:spPr bwMode="auto">
                <a:xfrm>
                  <a:off x="1332" y="2145"/>
                  <a:ext cx="12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21" name="Rectangle 1048"/>
                <p:cNvSpPr>
                  <a:spLocks noChangeArrowheads="1"/>
                </p:cNvSpPr>
                <p:nvPr/>
              </p:nvSpPr>
              <p:spPr bwMode="auto">
                <a:xfrm>
                  <a:off x="1324" y="214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22" name="Freeform 1049"/>
                <p:cNvSpPr>
                  <a:spLocks/>
                </p:cNvSpPr>
                <p:nvPr/>
              </p:nvSpPr>
              <p:spPr bwMode="auto">
                <a:xfrm>
                  <a:off x="1309" y="2145"/>
                  <a:ext cx="13" cy="14"/>
                </a:xfrm>
                <a:custGeom>
                  <a:avLst/>
                  <a:gdLst>
                    <a:gd name="T0" fmla="*/ 13 w 13"/>
                    <a:gd name="T1" fmla="*/ 6 h 14"/>
                    <a:gd name="T2" fmla="*/ 8 w 13"/>
                    <a:gd name="T3" fmla="*/ 14 h 14"/>
                    <a:gd name="T4" fmla="*/ 13 w 13"/>
                    <a:gd name="T5" fmla="*/ 14 h 14"/>
                    <a:gd name="T6" fmla="*/ 13 w 13"/>
                    <a:gd name="T7" fmla="*/ 0 h 14"/>
                    <a:gd name="T8" fmla="*/ 8 w 13"/>
                    <a:gd name="T9" fmla="*/ 0 h 14"/>
                    <a:gd name="T10" fmla="*/ 0 w 13"/>
                    <a:gd name="T11" fmla="*/ 6 h 14"/>
                    <a:gd name="T12" fmla="*/ 8 w 13"/>
                    <a:gd name="T13" fmla="*/ 0 h 14"/>
                    <a:gd name="T14" fmla="*/ 0 w 13"/>
                    <a:gd name="T15" fmla="*/ 0 h 14"/>
                    <a:gd name="T16" fmla="*/ 0 w 13"/>
                    <a:gd name="T17" fmla="*/ 6 h 14"/>
                    <a:gd name="T18" fmla="*/ 13 w 13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13" y="6"/>
                      </a:move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23" name="Rectangle 1050"/>
                <p:cNvSpPr>
                  <a:spLocks noChangeArrowheads="1"/>
                </p:cNvSpPr>
                <p:nvPr/>
              </p:nvSpPr>
              <p:spPr bwMode="auto">
                <a:xfrm>
                  <a:off x="1309" y="2151"/>
                  <a:ext cx="16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24" name="Rectangle 1051"/>
                <p:cNvSpPr>
                  <a:spLocks noChangeArrowheads="1"/>
                </p:cNvSpPr>
                <p:nvPr/>
              </p:nvSpPr>
              <p:spPr bwMode="auto">
                <a:xfrm>
                  <a:off x="1309" y="2159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25" name="Freeform 1052"/>
                <p:cNvSpPr>
                  <a:spLocks/>
                </p:cNvSpPr>
                <p:nvPr/>
              </p:nvSpPr>
              <p:spPr bwMode="auto">
                <a:xfrm>
                  <a:off x="1309" y="2164"/>
                  <a:ext cx="13" cy="15"/>
                </a:xfrm>
                <a:custGeom>
                  <a:avLst/>
                  <a:gdLst>
                    <a:gd name="T0" fmla="*/ 8 w 13"/>
                    <a:gd name="T1" fmla="*/ 15 h 15"/>
                    <a:gd name="T2" fmla="*/ 13 w 13"/>
                    <a:gd name="T3" fmla="*/ 7 h 15"/>
                    <a:gd name="T4" fmla="*/ 13 w 13"/>
                    <a:gd name="T5" fmla="*/ 0 h 15"/>
                    <a:gd name="T6" fmla="*/ 0 w 13"/>
                    <a:gd name="T7" fmla="*/ 0 h 15"/>
                    <a:gd name="T8" fmla="*/ 0 w 13"/>
                    <a:gd name="T9" fmla="*/ 7 h 15"/>
                    <a:gd name="T10" fmla="*/ 8 w 13"/>
                    <a:gd name="T11" fmla="*/ 0 h 15"/>
                    <a:gd name="T12" fmla="*/ 8 w 13"/>
                    <a:gd name="T13" fmla="*/ 15 h 15"/>
                    <a:gd name="T14" fmla="*/ 13 w 13"/>
                    <a:gd name="T15" fmla="*/ 15 h 15"/>
                    <a:gd name="T16" fmla="*/ 13 w 13"/>
                    <a:gd name="T17" fmla="*/ 7 h 15"/>
                    <a:gd name="T18" fmla="*/ 8 w 13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15"/>
                      </a:moveTo>
                      <a:lnTo>
                        <a:pt x="13" y="7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15"/>
                      </a:lnTo>
                      <a:lnTo>
                        <a:pt x="13" y="15"/>
                      </a:lnTo>
                      <a:lnTo>
                        <a:pt x="13" y="7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26" name="Rectangle 1053"/>
                <p:cNvSpPr>
                  <a:spLocks noChangeArrowheads="1"/>
                </p:cNvSpPr>
                <p:nvPr/>
              </p:nvSpPr>
              <p:spPr bwMode="auto">
                <a:xfrm>
                  <a:off x="1309" y="2164"/>
                  <a:ext cx="9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27" name="Freeform 1054"/>
                <p:cNvSpPr>
                  <a:spLocks/>
                </p:cNvSpPr>
                <p:nvPr/>
              </p:nvSpPr>
              <p:spPr bwMode="auto">
                <a:xfrm>
                  <a:off x="1295" y="2164"/>
                  <a:ext cx="14" cy="15"/>
                </a:xfrm>
                <a:custGeom>
                  <a:avLst/>
                  <a:gdLst>
                    <a:gd name="T0" fmla="*/ 14 w 14"/>
                    <a:gd name="T1" fmla="*/ 7 h 15"/>
                    <a:gd name="T2" fmla="*/ 8 w 14"/>
                    <a:gd name="T3" fmla="*/ 15 h 15"/>
                    <a:gd name="T4" fmla="*/ 14 w 14"/>
                    <a:gd name="T5" fmla="*/ 15 h 15"/>
                    <a:gd name="T6" fmla="*/ 14 w 14"/>
                    <a:gd name="T7" fmla="*/ 0 h 15"/>
                    <a:gd name="T8" fmla="*/ 8 w 14"/>
                    <a:gd name="T9" fmla="*/ 0 h 15"/>
                    <a:gd name="T10" fmla="*/ 0 w 14"/>
                    <a:gd name="T11" fmla="*/ 7 h 15"/>
                    <a:gd name="T12" fmla="*/ 8 w 14"/>
                    <a:gd name="T13" fmla="*/ 0 h 15"/>
                    <a:gd name="T14" fmla="*/ 0 w 14"/>
                    <a:gd name="T15" fmla="*/ 0 h 15"/>
                    <a:gd name="T16" fmla="*/ 0 w 14"/>
                    <a:gd name="T17" fmla="*/ 7 h 15"/>
                    <a:gd name="T18" fmla="*/ 14 w 14"/>
                    <a:gd name="T19" fmla="*/ 7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14" y="7"/>
                      </a:move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28" name="Rectangle 1055"/>
                <p:cNvSpPr>
                  <a:spLocks noChangeArrowheads="1"/>
                </p:cNvSpPr>
                <p:nvPr/>
              </p:nvSpPr>
              <p:spPr bwMode="auto">
                <a:xfrm>
                  <a:off x="1295" y="2171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29" name="Freeform 1056"/>
                <p:cNvSpPr>
                  <a:spLocks/>
                </p:cNvSpPr>
                <p:nvPr/>
              </p:nvSpPr>
              <p:spPr bwMode="auto">
                <a:xfrm>
                  <a:off x="1295" y="2179"/>
                  <a:ext cx="14" cy="14"/>
                </a:xfrm>
                <a:custGeom>
                  <a:avLst/>
                  <a:gdLst>
                    <a:gd name="T0" fmla="*/ 8 w 14"/>
                    <a:gd name="T1" fmla="*/ 0 h 14"/>
                    <a:gd name="T2" fmla="*/ 14 w 14"/>
                    <a:gd name="T3" fmla="*/ 6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6 h 14"/>
                    <a:gd name="T10" fmla="*/ 8 w 14"/>
                    <a:gd name="T11" fmla="*/ 14 h 14"/>
                    <a:gd name="T12" fmla="*/ 0 w 14"/>
                    <a:gd name="T13" fmla="*/ 6 h 14"/>
                    <a:gd name="T14" fmla="*/ 0 w 14"/>
                    <a:gd name="T15" fmla="*/ 14 h 14"/>
                    <a:gd name="T16" fmla="*/ 8 w 14"/>
                    <a:gd name="T17" fmla="*/ 14 h 14"/>
                    <a:gd name="T18" fmla="*/ 8 w 14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8" y="0"/>
                      </a:move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8" y="14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30" name="Freeform 1057"/>
                <p:cNvSpPr>
                  <a:spLocks/>
                </p:cNvSpPr>
                <p:nvPr/>
              </p:nvSpPr>
              <p:spPr bwMode="auto">
                <a:xfrm>
                  <a:off x="1303" y="2179"/>
                  <a:ext cx="14" cy="14"/>
                </a:xfrm>
                <a:custGeom>
                  <a:avLst/>
                  <a:gdLst>
                    <a:gd name="T0" fmla="*/ 14 w 14"/>
                    <a:gd name="T1" fmla="*/ 6 h 14"/>
                    <a:gd name="T2" fmla="*/ 6 w 14"/>
                    <a:gd name="T3" fmla="*/ 0 h 14"/>
                    <a:gd name="T4" fmla="*/ 0 w 14"/>
                    <a:gd name="T5" fmla="*/ 0 h 14"/>
                    <a:gd name="T6" fmla="*/ 0 w 14"/>
                    <a:gd name="T7" fmla="*/ 14 h 14"/>
                    <a:gd name="T8" fmla="*/ 6 w 14"/>
                    <a:gd name="T9" fmla="*/ 14 h 14"/>
                    <a:gd name="T10" fmla="*/ 0 w 14"/>
                    <a:gd name="T11" fmla="*/ 6 h 14"/>
                    <a:gd name="T12" fmla="*/ 14 w 14"/>
                    <a:gd name="T13" fmla="*/ 6 h 14"/>
                    <a:gd name="T14" fmla="*/ 14 w 14"/>
                    <a:gd name="T15" fmla="*/ 0 h 14"/>
                    <a:gd name="T16" fmla="*/ 6 w 14"/>
                    <a:gd name="T17" fmla="*/ 0 h 14"/>
                    <a:gd name="T18" fmla="*/ 14 w 14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14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0" y="6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31" name="Rectangle 1058"/>
                <p:cNvSpPr>
                  <a:spLocks noChangeArrowheads="1"/>
                </p:cNvSpPr>
                <p:nvPr/>
              </p:nvSpPr>
              <p:spPr bwMode="auto">
                <a:xfrm>
                  <a:off x="1303" y="2185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32" name="Rectangle 1059"/>
                <p:cNvSpPr>
                  <a:spLocks noChangeArrowheads="1"/>
                </p:cNvSpPr>
                <p:nvPr/>
              </p:nvSpPr>
              <p:spPr bwMode="auto">
                <a:xfrm>
                  <a:off x="1303" y="2193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33" name="Freeform 1060"/>
                <p:cNvSpPr>
                  <a:spLocks/>
                </p:cNvSpPr>
                <p:nvPr/>
              </p:nvSpPr>
              <p:spPr bwMode="auto">
                <a:xfrm>
                  <a:off x="1303" y="2198"/>
                  <a:ext cx="14" cy="18"/>
                </a:xfrm>
                <a:custGeom>
                  <a:avLst/>
                  <a:gdLst>
                    <a:gd name="T0" fmla="*/ 6 w 14"/>
                    <a:gd name="T1" fmla="*/ 0 h 18"/>
                    <a:gd name="T2" fmla="*/ 14 w 14"/>
                    <a:gd name="T3" fmla="*/ 10 h 18"/>
                    <a:gd name="T4" fmla="*/ 14 w 14"/>
                    <a:gd name="T5" fmla="*/ 0 h 18"/>
                    <a:gd name="T6" fmla="*/ 0 w 14"/>
                    <a:gd name="T7" fmla="*/ 0 h 18"/>
                    <a:gd name="T8" fmla="*/ 0 w 14"/>
                    <a:gd name="T9" fmla="*/ 10 h 18"/>
                    <a:gd name="T10" fmla="*/ 6 w 14"/>
                    <a:gd name="T11" fmla="*/ 18 h 18"/>
                    <a:gd name="T12" fmla="*/ 0 w 14"/>
                    <a:gd name="T13" fmla="*/ 10 h 18"/>
                    <a:gd name="T14" fmla="*/ 0 w 14"/>
                    <a:gd name="T15" fmla="*/ 18 h 18"/>
                    <a:gd name="T16" fmla="*/ 6 w 14"/>
                    <a:gd name="T17" fmla="*/ 18 h 18"/>
                    <a:gd name="T18" fmla="*/ 6 w 14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6" y="0"/>
                      </a:move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6" y="18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34" name="Freeform 1061"/>
                <p:cNvSpPr>
                  <a:spLocks/>
                </p:cNvSpPr>
                <p:nvPr/>
              </p:nvSpPr>
              <p:spPr bwMode="auto">
                <a:xfrm>
                  <a:off x="1309" y="2198"/>
                  <a:ext cx="13" cy="18"/>
                </a:xfrm>
                <a:custGeom>
                  <a:avLst/>
                  <a:gdLst>
                    <a:gd name="T0" fmla="*/ 13 w 13"/>
                    <a:gd name="T1" fmla="*/ 10 h 18"/>
                    <a:gd name="T2" fmla="*/ 8 w 13"/>
                    <a:gd name="T3" fmla="*/ 0 h 18"/>
                    <a:gd name="T4" fmla="*/ 0 w 13"/>
                    <a:gd name="T5" fmla="*/ 0 h 18"/>
                    <a:gd name="T6" fmla="*/ 0 w 13"/>
                    <a:gd name="T7" fmla="*/ 18 h 18"/>
                    <a:gd name="T8" fmla="*/ 8 w 13"/>
                    <a:gd name="T9" fmla="*/ 18 h 18"/>
                    <a:gd name="T10" fmla="*/ 0 w 13"/>
                    <a:gd name="T11" fmla="*/ 10 h 18"/>
                    <a:gd name="T12" fmla="*/ 13 w 13"/>
                    <a:gd name="T13" fmla="*/ 10 h 18"/>
                    <a:gd name="T14" fmla="*/ 13 w 13"/>
                    <a:gd name="T15" fmla="*/ 0 h 18"/>
                    <a:gd name="T16" fmla="*/ 8 w 13"/>
                    <a:gd name="T17" fmla="*/ 0 h 18"/>
                    <a:gd name="T18" fmla="*/ 13 w 13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13" y="1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35" name="Freeform 1062"/>
                <p:cNvSpPr>
                  <a:spLocks/>
                </p:cNvSpPr>
                <p:nvPr/>
              </p:nvSpPr>
              <p:spPr bwMode="auto">
                <a:xfrm>
                  <a:off x="1309" y="2205"/>
                  <a:ext cx="13" cy="16"/>
                </a:xfrm>
                <a:custGeom>
                  <a:avLst/>
                  <a:gdLst>
                    <a:gd name="T0" fmla="*/ 8 w 13"/>
                    <a:gd name="T1" fmla="*/ 0 h 16"/>
                    <a:gd name="T2" fmla="*/ 13 w 13"/>
                    <a:gd name="T3" fmla="*/ 11 h 16"/>
                    <a:gd name="T4" fmla="*/ 13 w 13"/>
                    <a:gd name="T5" fmla="*/ 3 h 16"/>
                    <a:gd name="T6" fmla="*/ 0 w 13"/>
                    <a:gd name="T7" fmla="*/ 3 h 16"/>
                    <a:gd name="T8" fmla="*/ 0 w 13"/>
                    <a:gd name="T9" fmla="*/ 11 h 16"/>
                    <a:gd name="T10" fmla="*/ 8 w 13"/>
                    <a:gd name="T11" fmla="*/ 16 h 16"/>
                    <a:gd name="T12" fmla="*/ 0 w 13"/>
                    <a:gd name="T13" fmla="*/ 11 h 16"/>
                    <a:gd name="T14" fmla="*/ 0 w 13"/>
                    <a:gd name="T15" fmla="*/ 16 h 16"/>
                    <a:gd name="T16" fmla="*/ 8 w 13"/>
                    <a:gd name="T17" fmla="*/ 16 h 16"/>
                    <a:gd name="T18" fmla="*/ 8 w 13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6"/>
                    <a:gd name="T32" fmla="*/ 13 w 13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6">
                      <a:moveTo>
                        <a:pt x="8" y="0"/>
                      </a:moveTo>
                      <a:lnTo>
                        <a:pt x="13" y="11"/>
                      </a:lnTo>
                      <a:lnTo>
                        <a:pt x="13" y="3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8" y="16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36" name="Rectangle 1063"/>
                <p:cNvSpPr>
                  <a:spLocks noChangeArrowheads="1"/>
                </p:cNvSpPr>
                <p:nvPr/>
              </p:nvSpPr>
              <p:spPr bwMode="auto">
                <a:xfrm>
                  <a:off x="1317" y="2205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37" name="Rectangle 1064"/>
                <p:cNvSpPr>
                  <a:spLocks noChangeArrowheads="1"/>
                </p:cNvSpPr>
                <p:nvPr/>
              </p:nvSpPr>
              <p:spPr bwMode="auto">
                <a:xfrm>
                  <a:off x="1324" y="2205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38" name="Freeform 1065"/>
                <p:cNvSpPr>
                  <a:spLocks/>
                </p:cNvSpPr>
                <p:nvPr/>
              </p:nvSpPr>
              <p:spPr bwMode="auto">
                <a:xfrm>
                  <a:off x="1329" y="2205"/>
                  <a:ext cx="14" cy="16"/>
                </a:xfrm>
                <a:custGeom>
                  <a:avLst/>
                  <a:gdLst>
                    <a:gd name="T0" fmla="*/ 14 w 14"/>
                    <a:gd name="T1" fmla="*/ 11 h 16"/>
                    <a:gd name="T2" fmla="*/ 8 w 14"/>
                    <a:gd name="T3" fmla="*/ 0 h 16"/>
                    <a:gd name="T4" fmla="*/ 3 w 14"/>
                    <a:gd name="T5" fmla="*/ 0 h 16"/>
                    <a:gd name="T6" fmla="*/ 3 w 14"/>
                    <a:gd name="T7" fmla="*/ 16 h 16"/>
                    <a:gd name="T8" fmla="*/ 8 w 14"/>
                    <a:gd name="T9" fmla="*/ 16 h 16"/>
                    <a:gd name="T10" fmla="*/ 0 w 14"/>
                    <a:gd name="T11" fmla="*/ 11 h 16"/>
                    <a:gd name="T12" fmla="*/ 14 w 14"/>
                    <a:gd name="T13" fmla="*/ 11 h 16"/>
                    <a:gd name="T14" fmla="*/ 14 w 14"/>
                    <a:gd name="T15" fmla="*/ 0 h 16"/>
                    <a:gd name="T16" fmla="*/ 8 w 14"/>
                    <a:gd name="T17" fmla="*/ 0 h 16"/>
                    <a:gd name="T18" fmla="*/ 14 w 14"/>
                    <a:gd name="T19" fmla="*/ 11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14" y="11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6"/>
                      </a:lnTo>
                      <a:lnTo>
                        <a:pt x="8" y="16"/>
                      </a:lnTo>
                      <a:lnTo>
                        <a:pt x="0" y="11"/>
                      </a:lnTo>
                      <a:lnTo>
                        <a:pt x="14" y="1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39" name="Freeform 1066"/>
                <p:cNvSpPr>
                  <a:spLocks/>
                </p:cNvSpPr>
                <p:nvPr/>
              </p:nvSpPr>
              <p:spPr bwMode="auto">
                <a:xfrm>
                  <a:off x="1329" y="2213"/>
                  <a:ext cx="14" cy="16"/>
                </a:xfrm>
                <a:custGeom>
                  <a:avLst/>
                  <a:gdLst>
                    <a:gd name="T0" fmla="*/ 8 w 14"/>
                    <a:gd name="T1" fmla="*/ 0 h 16"/>
                    <a:gd name="T2" fmla="*/ 14 w 14"/>
                    <a:gd name="T3" fmla="*/ 6 h 16"/>
                    <a:gd name="T4" fmla="*/ 14 w 14"/>
                    <a:gd name="T5" fmla="*/ 3 h 16"/>
                    <a:gd name="T6" fmla="*/ 0 w 14"/>
                    <a:gd name="T7" fmla="*/ 3 h 16"/>
                    <a:gd name="T8" fmla="*/ 0 w 14"/>
                    <a:gd name="T9" fmla="*/ 6 h 16"/>
                    <a:gd name="T10" fmla="*/ 8 w 14"/>
                    <a:gd name="T11" fmla="*/ 16 h 16"/>
                    <a:gd name="T12" fmla="*/ 0 w 14"/>
                    <a:gd name="T13" fmla="*/ 6 h 16"/>
                    <a:gd name="T14" fmla="*/ 0 w 14"/>
                    <a:gd name="T15" fmla="*/ 16 h 16"/>
                    <a:gd name="T16" fmla="*/ 8 w 14"/>
                    <a:gd name="T17" fmla="*/ 16 h 16"/>
                    <a:gd name="T18" fmla="*/ 8 w 14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8" y="0"/>
                      </a:move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8" y="16"/>
                      </a:lnTo>
                      <a:lnTo>
                        <a:pt x="0" y="6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0" name="Freeform 1067"/>
                <p:cNvSpPr>
                  <a:spLocks/>
                </p:cNvSpPr>
                <p:nvPr/>
              </p:nvSpPr>
              <p:spPr bwMode="auto">
                <a:xfrm>
                  <a:off x="1337" y="2213"/>
                  <a:ext cx="14" cy="16"/>
                </a:xfrm>
                <a:custGeom>
                  <a:avLst/>
                  <a:gdLst>
                    <a:gd name="T0" fmla="*/ 14 w 14"/>
                    <a:gd name="T1" fmla="*/ 6 h 16"/>
                    <a:gd name="T2" fmla="*/ 6 w 14"/>
                    <a:gd name="T3" fmla="*/ 0 h 16"/>
                    <a:gd name="T4" fmla="*/ 0 w 14"/>
                    <a:gd name="T5" fmla="*/ 0 h 16"/>
                    <a:gd name="T6" fmla="*/ 0 w 14"/>
                    <a:gd name="T7" fmla="*/ 16 h 16"/>
                    <a:gd name="T8" fmla="*/ 6 w 14"/>
                    <a:gd name="T9" fmla="*/ 16 h 16"/>
                    <a:gd name="T10" fmla="*/ 0 w 14"/>
                    <a:gd name="T11" fmla="*/ 6 h 16"/>
                    <a:gd name="T12" fmla="*/ 14 w 14"/>
                    <a:gd name="T13" fmla="*/ 6 h 16"/>
                    <a:gd name="T14" fmla="*/ 14 w 14"/>
                    <a:gd name="T15" fmla="*/ 0 h 16"/>
                    <a:gd name="T16" fmla="*/ 6 w 14"/>
                    <a:gd name="T17" fmla="*/ 0 h 16"/>
                    <a:gd name="T18" fmla="*/ 14 w 14"/>
                    <a:gd name="T19" fmla="*/ 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14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6" y="16"/>
                      </a:lnTo>
                      <a:lnTo>
                        <a:pt x="0" y="6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1" name="Freeform 1068"/>
                <p:cNvSpPr>
                  <a:spLocks/>
                </p:cNvSpPr>
                <p:nvPr/>
              </p:nvSpPr>
              <p:spPr bwMode="auto">
                <a:xfrm>
                  <a:off x="1337" y="2219"/>
                  <a:ext cx="14" cy="16"/>
                </a:xfrm>
                <a:custGeom>
                  <a:avLst/>
                  <a:gdLst>
                    <a:gd name="T0" fmla="*/ 6 w 14"/>
                    <a:gd name="T1" fmla="*/ 0 h 16"/>
                    <a:gd name="T2" fmla="*/ 14 w 14"/>
                    <a:gd name="T3" fmla="*/ 8 h 16"/>
                    <a:gd name="T4" fmla="*/ 14 w 14"/>
                    <a:gd name="T5" fmla="*/ 0 h 16"/>
                    <a:gd name="T6" fmla="*/ 0 w 14"/>
                    <a:gd name="T7" fmla="*/ 0 h 16"/>
                    <a:gd name="T8" fmla="*/ 0 w 14"/>
                    <a:gd name="T9" fmla="*/ 8 h 16"/>
                    <a:gd name="T10" fmla="*/ 6 w 14"/>
                    <a:gd name="T11" fmla="*/ 16 h 16"/>
                    <a:gd name="T12" fmla="*/ 0 w 14"/>
                    <a:gd name="T13" fmla="*/ 8 h 16"/>
                    <a:gd name="T14" fmla="*/ 0 w 14"/>
                    <a:gd name="T15" fmla="*/ 16 h 16"/>
                    <a:gd name="T16" fmla="*/ 6 w 14"/>
                    <a:gd name="T17" fmla="*/ 16 h 16"/>
                    <a:gd name="T18" fmla="*/ 6 w 14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6" y="0"/>
                      </a:move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6" y="16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6" y="1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2" name="Rectangle 1069"/>
                <p:cNvSpPr>
                  <a:spLocks noChangeArrowheads="1"/>
                </p:cNvSpPr>
                <p:nvPr/>
              </p:nvSpPr>
              <p:spPr bwMode="auto">
                <a:xfrm>
                  <a:off x="1343" y="2219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3" name="Rectangle 1070"/>
                <p:cNvSpPr>
                  <a:spLocks noChangeArrowheads="1"/>
                </p:cNvSpPr>
                <p:nvPr/>
              </p:nvSpPr>
              <p:spPr bwMode="auto">
                <a:xfrm>
                  <a:off x="1351" y="2219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4" name="Freeform 1071"/>
                <p:cNvSpPr>
                  <a:spLocks/>
                </p:cNvSpPr>
                <p:nvPr/>
              </p:nvSpPr>
              <p:spPr bwMode="auto">
                <a:xfrm>
                  <a:off x="1356" y="2219"/>
                  <a:ext cx="15" cy="16"/>
                </a:xfrm>
                <a:custGeom>
                  <a:avLst/>
                  <a:gdLst>
                    <a:gd name="T0" fmla="*/ 15 w 15"/>
                    <a:gd name="T1" fmla="*/ 8 h 16"/>
                    <a:gd name="T2" fmla="*/ 10 w 15"/>
                    <a:gd name="T3" fmla="*/ 0 h 16"/>
                    <a:gd name="T4" fmla="*/ 0 w 15"/>
                    <a:gd name="T5" fmla="*/ 0 h 16"/>
                    <a:gd name="T6" fmla="*/ 0 w 15"/>
                    <a:gd name="T7" fmla="*/ 16 h 16"/>
                    <a:gd name="T8" fmla="*/ 10 w 15"/>
                    <a:gd name="T9" fmla="*/ 16 h 16"/>
                    <a:gd name="T10" fmla="*/ 0 w 15"/>
                    <a:gd name="T11" fmla="*/ 8 h 16"/>
                    <a:gd name="T12" fmla="*/ 15 w 15"/>
                    <a:gd name="T13" fmla="*/ 8 h 16"/>
                    <a:gd name="T14" fmla="*/ 15 w 15"/>
                    <a:gd name="T15" fmla="*/ 0 h 16"/>
                    <a:gd name="T16" fmla="*/ 10 w 15"/>
                    <a:gd name="T17" fmla="*/ 0 h 16"/>
                    <a:gd name="T18" fmla="*/ 15 w 15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6"/>
                    <a:gd name="T32" fmla="*/ 15 w 1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6">
                      <a:moveTo>
                        <a:pt x="15" y="8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0" y="16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5" name="Freeform 1072"/>
                <p:cNvSpPr>
                  <a:spLocks/>
                </p:cNvSpPr>
                <p:nvPr/>
              </p:nvSpPr>
              <p:spPr bwMode="auto">
                <a:xfrm>
                  <a:off x="1356" y="2227"/>
                  <a:ext cx="15" cy="15"/>
                </a:xfrm>
                <a:custGeom>
                  <a:avLst/>
                  <a:gdLst>
                    <a:gd name="T0" fmla="*/ 10 w 15"/>
                    <a:gd name="T1" fmla="*/ 0 h 15"/>
                    <a:gd name="T2" fmla="*/ 15 w 15"/>
                    <a:gd name="T3" fmla="*/ 8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8 h 15"/>
                    <a:gd name="T10" fmla="*/ 10 w 15"/>
                    <a:gd name="T11" fmla="*/ 15 h 15"/>
                    <a:gd name="T12" fmla="*/ 0 w 15"/>
                    <a:gd name="T13" fmla="*/ 8 h 15"/>
                    <a:gd name="T14" fmla="*/ 0 w 15"/>
                    <a:gd name="T15" fmla="*/ 15 h 15"/>
                    <a:gd name="T16" fmla="*/ 10 w 15"/>
                    <a:gd name="T17" fmla="*/ 15 h 15"/>
                    <a:gd name="T18" fmla="*/ 10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0" y="0"/>
                      </a:move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15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6" name="Rectangle 1073"/>
                <p:cNvSpPr>
                  <a:spLocks noChangeArrowheads="1"/>
                </p:cNvSpPr>
                <p:nvPr/>
              </p:nvSpPr>
              <p:spPr bwMode="auto">
                <a:xfrm>
                  <a:off x="1366" y="2227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1371" y="2227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8" name="Rectangle 1075"/>
                <p:cNvSpPr>
                  <a:spLocks noChangeArrowheads="1"/>
                </p:cNvSpPr>
                <p:nvPr/>
              </p:nvSpPr>
              <p:spPr bwMode="auto">
                <a:xfrm>
                  <a:off x="1377" y="2227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9" name="Freeform 1076"/>
                <p:cNvSpPr>
                  <a:spLocks/>
                </p:cNvSpPr>
                <p:nvPr/>
              </p:nvSpPr>
              <p:spPr bwMode="auto">
                <a:xfrm>
                  <a:off x="1385" y="2227"/>
                  <a:ext cx="15" cy="15"/>
                </a:xfrm>
                <a:custGeom>
                  <a:avLst/>
                  <a:gdLst>
                    <a:gd name="T0" fmla="*/ 15 w 15"/>
                    <a:gd name="T1" fmla="*/ 8 h 15"/>
                    <a:gd name="T2" fmla="*/ 5 w 15"/>
                    <a:gd name="T3" fmla="*/ 0 h 15"/>
                    <a:gd name="T4" fmla="*/ 0 w 15"/>
                    <a:gd name="T5" fmla="*/ 0 h 15"/>
                    <a:gd name="T6" fmla="*/ 0 w 15"/>
                    <a:gd name="T7" fmla="*/ 15 h 15"/>
                    <a:gd name="T8" fmla="*/ 5 w 15"/>
                    <a:gd name="T9" fmla="*/ 15 h 15"/>
                    <a:gd name="T10" fmla="*/ 0 w 15"/>
                    <a:gd name="T11" fmla="*/ 8 h 15"/>
                    <a:gd name="T12" fmla="*/ 15 w 15"/>
                    <a:gd name="T13" fmla="*/ 8 h 15"/>
                    <a:gd name="T14" fmla="*/ 15 w 15"/>
                    <a:gd name="T15" fmla="*/ 0 h 15"/>
                    <a:gd name="T16" fmla="*/ 5 w 15"/>
                    <a:gd name="T17" fmla="*/ 0 h 15"/>
                    <a:gd name="T18" fmla="*/ 15 w 15"/>
                    <a:gd name="T19" fmla="*/ 8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5" y="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0" name="Freeform 1077"/>
                <p:cNvSpPr>
                  <a:spLocks/>
                </p:cNvSpPr>
                <p:nvPr/>
              </p:nvSpPr>
              <p:spPr bwMode="auto">
                <a:xfrm>
                  <a:off x="1385" y="2235"/>
                  <a:ext cx="15" cy="15"/>
                </a:xfrm>
                <a:custGeom>
                  <a:avLst/>
                  <a:gdLst>
                    <a:gd name="T0" fmla="*/ 5 w 15"/>
                    <a:gd name="T1" fmla="*/ 0 h 15"/>
                    <a:gd name="T2" fmla="*/ 15 w 15"/>
                    <a:gd name="T3" fmla="*/ 7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7 h 15"/>
                    <a:gd name="T10" fmla="*/ 5 w 15"/>
                    <a:gd name="T11" fmla="*/ 15 h 15"/>
                    <a:gd name="T12" fmla="*/ 0 w 15"/>
                    <a:gd name="T13" fmla="*/ 7 h 15"/>
                    <a:gd name="T14" fmla="*/ 0 w 15"/>
                    <a:gd name="T15" fmla="*/ 15 h 15"/>
                    <a:gd name="T16" fmla="*/ 5 w 15"/>
                    <a:gd name="T17" fmla="*/ 15 h 15"/>
                    <a:gd name="T18" fmla="*/ 5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5" y="0"/>
                      </a:moveTo>
                      <a:lnTo>
                        <a:pt x="15" y="7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5" y="15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1" name="Rectangle 1078"/>
                <p:cNvSpPr>
                  <a:spLocks noChangeArrowheads="1"/>
                </p:cNvSpPr>
                <p:nvPr/>
              </p:nvSpPr>
              <p:spPr bwMode="auto">
                <a:xfrm>
                  <a:off x="1392" y="2236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2" name="Rectangle 1079"/>
                <p:cNvSpPr>
                  <a:spLocks noChangeArrowheads="1"/>
                </p:cNvSpPr>
                <p:nvPr/>
              </p:nvSpPr>
              <p:spPr bwMode="auto">
                <a:xfrm>
                  <a:off x="1400" y="2236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3" name="Rectangle 1080"/>
                <p:cNvSpPr>
                  <a:spLocks noChangeArrowheads="1"/>
                </p:cNvSpPr>
                <p:nvPr/>
              </p:nvSpPr>
              <p:spPr bwMode="auto">
                <a:xfrm>
                  <a:off x="1408" y="2236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4" name="Freeform 1081"/>
                <p:cNvSpPr>
                  <a:spLocks/>
                </p:cNvSpPr>
                <p:nvPr/>
              </p:nvSpPr>
              <p:spPr bwMode="auto">
                <a:xfrm>
                  <a:off x="1411" y="2235"/>
                  <a:ext cx="17" cy="15"/>
                </a:xfrm>
                <a:custGeom>
                  <a:avLst/>
                  <a:gdLst>
                    <a:gd name="T0" fmla="*/ 17 w 17"/>
                    <a:gd name="T1" fmla="*/ 7 h 15"/>
                    <a:gd name="T2" fmla="*/ 8 w 17"/>
                    <a:gd name="T3" fmla="*/ 0 h 15"/>
                    <a:gd name="T4" fmla="*/ 2 w 17"/>
                    <a:gd name="T5" fmla="*/ 0 h 15"/>
                    <a:gd name="T6" fmla="*/ 2 w 17"/>
                    <a:gd name="T7" fmla="*/ 15 h 15"/>
                    <a:gd name="T8" fmla="*/ 8 w 17"/>
                    <a:gd name="T9" fmla="*/ 15 h 15"/>
                    <a:gd name="T10" fmla="*/ 0 w 17"/>
                    <a:gd name="T11" fmla="*/ 7 h 15"/>
                    <a:gd name="T12" fmla="*/ 17 w 17"/>
                    <a:gd name="T13" fmla="*/ 7 h 15"/>
                    <a:gd name="T14" fmla="*/ 17 w 17"/>
                    <a:gd name="T15" fmla="*/ 0 h 15"/>
                    <a:gd name="T16" fmla="*/ 8 w 17"/>
                    <a:gd name="T17" fmla="*/ 0 h 15"/>
                    <a:gd name="T18" fmla="*/ 17 w 17"/>
                    <a:gd name="T19" fmla="*/ 7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5"/>
                    <a:gd name="T32" fmla="*/ 17 w 17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5">
                      <a:moveTo>
                        <a:pt x="17" y="7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8" y="15"/>
                      </a:lnTo>
                      <a:lnTo>
                        <a:pt x="0" y="7"/>
                      </a:lnTo>
                      <a:lnTo>
                        <a:pt x="17" y="7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5" name="Freeform 1082"/>
                <p:cNvSpPr>
                  <a:spLocks/>
                </p:cNvSpPr>
                <p:nvPr/>
              </p:nvSpPr>
              <p:spPr bwMode="auto">
                <a:xfrm>
                  <a:off x="1411" y="2242"/>
                  <a:ext cx="17" cy="13"/>
                </a:xfrm>
                <a:custGeom>
                  <a:avLst/>
                  <a:gdLst>
                    <a:gd name="T0" fmla="*/ 8 w 17"/>
                    <a:gd name="T1" fmla="*/ 0 h 13"/>
                    <a:gd name="T2" fmla="*/ 17 w 17"/>
                    <a:gd name="T3" fmla="*/ 8 h 13"/>
                    <a:gd name="T4" fmla="*/ 17 w 17"/>
                    <a:gd name="T5" fmla="*/ 0 h 13"/>
                    <a:gd name="T6" fmla="*/ 0 w 17"/>
                    <a:gd name="T7" fmla="*/ 0 h 13"/>
                    <a:gd name="T8" fmla="*/ 0 w 17"/>
                    <a:gd name="T9" fmla="*/ 8 h 13"/>
                    <a:gd name="T10" fmla="*/ 8 w 17"/>
                    <a:gd name="T11" fmla="*/ 13 h 13"/>
                    <a:gd name="T12" fmla="*/ 0 w 17"/>
                    <a:gd name="T13" fmla="*/ 8 h 13"/>
                    <a:gd name="T14" fmla="*/ 0 w 17"/>
                    <a:gd name="T15" fmla="*/ 13 h 13"/>
                    <a:gd name="T16" fmla="*/ 8 w 17"/>
                    <a:gd name="T17" fmla="*/ 13 h 13"/>
                    <a:gd name="T18" fmla="*/ 8 w 17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3"/>
                    <a:gd name="T32" fmla="*/ 17 w 17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3">
                      <a:moveTo>
                        <a:pt x="8" y="0"/>
                      </a:moveTo>
                      <a:lnTo>
                        <a:pt x="17" y="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6" name="Rectangle 1083"/>
                <p:cNvSpPr>
                  <a:spLocks noChangeArrowheads="1"/>
                </p:cNvSpPr>
                <p:nvPr/>
              </p:nvSpPr>
              <p:spPr bwMode="auto">
                <a:xfrm>
                  <a:off x="1419" y="2242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7" name="Rectangle 1084"/>
                <p:cNvSpPr>
                  <a:spLocks noChangeArrowheads="1"/>
                </p:cNvSpPr>
                <p:nvPr/>
              </p:nvSpPr>
              <p:spPr bwMode="auto">
                <a:xfrm>
                  <a:off x="1428" y="2242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8" name="Rectangle 1085"/>
                <p:cNvSpPr>
                  <a:spLocks noChangeArrowheads="1"/>
                </p:cNvSpPr>
                <p:nvPr/>
              </p:nvSpPr>
              <p:spPr bwMode="auto">
                <a:xfrm>
                  <a:off x="1434" y="2242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9" name="Rectangle 1086"/>
                <p:cNvSpPr>
                  <a:spLocks noChangeArrowheads="1"/>
                </p:cNvSpPr>
                <p:nvPr/>
              </p:nvSpPr>
              <p:spPr bwMode="auto">
                <a:xfrm>
                  <a:off x="1442" y="2242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60" name="Freeform 1087"/>
                <p:cNvSpPr>
                  <a:spLocks/>
                </p:cNvSpPr>
                <p:nvPr/>
              </p:nvSpPr>
              <p:spPr bwMode="auto">
                <a:xfrm>
                  <a:off x="1447" y="2242"/>
                  <a:ext cx="15" cy="13"/>
                </a:xfrm>
                <a:custGeom>
                  <a:avLst/>
                  <a:gdLst>
                    <a:gd name="T0" fmla="*/ 15 w 15"/>
                    <a:gd name="T1" fmla="*/ 8 h 13"/>
                    <a:gd name="T2" fmla="*/ 8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8 w 15"/>
                    <a:gd name="T9" fmla="*/ 13 h 13"/>
                    <a:gd name="T10" fmla="*/ 0 w 15"/>
                    <a:gd name="T11" fmla="*/ 8 h 13"/>
                    <a:gd name="T12" fmla="*/ 15 w 15"/>
                    <a:gd name="T13" fmla="*/ 8 h 13"/>
                    <a:gd name="T14" fmla="*/ 15 w 15"/>
                    <a:gd name="T15" fmla="*/ 0 h 13"/>
                    <a:gd name="T16" fmla="*/ 8 w 15"/>
                    <a:gd name="T17" fmla="*/ 0 h 13"/>
                    <a:gd name="T18" fmla="*/ 15 w 15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15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61" name="Freeform 1088"/>
                <p:cNvSpPr>
                  <a:spLocks/>
                </p:cNvSpPr>
                <p:nvPr/>
              </p:nvSpPr>
              <p:spPr bwMode="auto">
                <a:xfrm>
                  <a:off x="1447" y="2247"/>
                  <a:ext cx="15" cy="16"/>
                </a:xfrm>
                <a:custGeom>
                  <a:avLst/>
                  <a:gdLst>
                    <a:gd name="T0" fmla="*/ 8 w 15"/>
                    <a:gd name="T1" fmla="*/ 0 h 16"/>
                    <a:gd name="T2" fmla="*/ 15 w 15"/>
                    <a:gd name="T3" fmla="*/ 8 h 16"/>
                    <a:gd name="T4" fmla="*/ 15 w 15"/>
                    <a:gd name="T5" fmla="*/ 3 h 16"/>
                    <a:gd name="T6" fmla="*/ 0 w 15"/>
                    <a:gd name="T7" fmla="*/ 3 h 16"/>
                    <a:gd name="T8" fmla="*/ 0 w 15"/>
                    <a:gd name="T9" fmla="*/ 8 h 16"/>
                    <a:gd name="T10" fmla="*/ 8 w 15"/>
                    <a:gd name="T11" fmla="*/ 16 h 16"/>
                    <a:gd name="T12" fmla="*/ 0 w 15"/>
                    <a:gd name="T13" fmla="*/ 8 h 16"/>
                    <a:gd name="T14" fmla="*/ 0 w 15"/>
                    <a:gd name="T15" fmla="*/ 16 h 16"/>
                    <a:gd name="T16" fmla="*/ 8 w 15"/>
                    <a:gd name="T17" fmla="*/ 16 h 16"/>
                    <a:gd name="T18" fmla="*/ 8 w 15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6"/>
                    <a:gd name="T32" fmla="*/ 15 w 1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6">
                      <a:moveTo>
                        <a:pt x="8" y="0"/>
                      </a:moveTo>
                      <a:lnTo>
                        <a:pt x="15" y="8"/>
                      </a:lnTo>
                      <a:lnTo>
                        <a:pt x="1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62" name="Rectangle 1089"/>
                <p:cNvSpPr>
                  <a:spLocks noChangeArrowheads="1"/>
                </p:cNvSpPr>
                <p:nvPr/>
              </p:nvSpPr>
              <p:spPr bwMode="auto">
                <a:xfrm>
                  <a:off x="1455" y="2247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63" name="Rectangle 1090"/>
                <p:cNvSpPr>
                  <a:spLocks noChangeArrowheads="1"/>
                </p:cNvSpPr>
                <p:nvPr/>
              </p:nvSpPr>
              <p:spPr bwMode="auto">
                <a:xfrm>
                  <a:off x="1462" y="2247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64" name="Rectangle 1091"/>
                <p:cNvSpPr>
                  <a:spLocks noChangeArrowheads="1"/>
                </p:cNvSpPr>
                <p:nvPr/>
              </p:nvSpPr>
              <p:spPr bwMode="auto">
                <a:xfrm>
                  <a:off x="1467" y="2247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65" name="Rectangle 1092"/>
                <p:cNvSpPr>
                  <a:spLocks noChangeArrowheads="1"/>
                </p:cNvSpPr>
                <p:nvPr/>
              </p:nvSpPr>
              <p:spPr bwMode="auto">
                <a:xfrm>
                  <a:off x="1476" y="2247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66" name="Freeform 1093"/>
                <p:cNvSpPr>
                  <a:spLocks/>
                </p:cNvSpPr>
                <p:nvPr/>
              </p:nvSpPr>
              <p:spPr bwMode="auto">
                <a:xfrm>
                  <a:off x="1482" y="2247"/>
                  <a:ext cx="14" cy="16"/>
                </a:xfrm>
                <a:custGeom>
                  <a:avLst/>
                  <a:gdLst>
                    <a:gd name="T0" fmla="*/ 14 w 14"/>
                    <a:gd name="T1" fmla="*/ 3 h 16"/>
                    <a:gd name="T2" fmla="*/ 9 w 14"/>
                    <a:gd name="T3" fmla="*/ 0 h 16"/>
                    <a:gd name="T4" fmla="*/ 0 w 14"/>
                    <a:gd name="T5" fmla="*/ 0 h 16"/>
                    <a:gd name="T6" fmla="*/ 0 w 14"/>
                    <a:gd name="T7" fmla="*/ 16 h 16"/>
                    <a:gd name="T8" fmla="*/ 9 w 14"/>
                    <a:gd name="T9" fmla="*/ 16 h 16"/>
                    <a:gd name="T10" fmla="*/ 3 w 14"/>
                    <a:gd name="T11" fmla="*/ 11 h 16"/>
                    <a:gd name="T12" fmla="*/ 14 w 14"/>
                    <a:gd name="T13" fmla="*/ 3 h 16"/>
                    <a:gd name="T14" fmla="*/ 11 w 14"/>
                    <a:gd name="T15" fmla="*/ 0 h 16"/>
                    <a:gd name="T16" fmla="*/ 9 w 14"/>
                    <a:gd name="T17" fmla="*/ 0 h 16"/>
                    <a:gd name="T18" fmla="*/ 14 w 14"/>
                    <a:gd name="T19" fmla="*/ 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14" y="3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3" y="11"/>
                      </a:ln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67" name="Freeform 1094"/>
                <p:cNvSpPr>
                  <a:spLocks/>
                </p:cNvSpPr>
                <p:nvPr/>
              </p:nvSpPr>
              <p:spPr bwMode="auto">
                <a:xfrm>
                  <a:off x="1485" y="2250"/>
                  <a:ext cx="16" cy="19"/>
                </a:xfrm>
                <a:custGeom>
                  <a:avLst/>
                  <a:gdLst>
                    <a:gd name="T0" fmla="*/ 11 w 16"/>
                    <a:gd name="T1" fmla="*/ 5 h 19"/>
                    <a:gd name="T2" fmla="*/ 16 w 16"/>
                    <a:gd name="T3" fmla="*/ 5 h 19"/>
                    <a:gd name="T4" fmla="*/ 11 w 16"/>
                    <a:gd name="T5" fmla="*/ 0 h 19"/>
                    <a:gd name="T6" fmla="*/ 0 w 16"/>
                    <a:gd name="T7" fmla="*/ 8 h 19"/>
                    <a:gd name="T8" fmla="*/ 6 w 16"/>
                    <a:gd name="T9" fmla="*/ 16 h 19"/>
                    <a:gd name="T10" fmla="*/ 11 w 16"/>
                    <a:gd name="T11" fmla="*/ 19 h 19"/>
                    <a:gd name="T12" fmla="*/ 6 w 16"/>
                    <a:gd name="T13" fmla="*/ 16 h 19"/>
                    <a:gd name="T14" fmla="*/ 8 w 16"/>
                    <a:gd name="T15" fmla="*/ 19 h 19"/>
                    <a:gd name="T16" fmla="*/ 11 w 16"/>
                    <a:gd name="T17" fmla="*/ 19 h 19"/>
                    <a:gd name="T18" fmla="*/ 11 w 16"/>
                    <a:gd name="T19" fmla="*/ 5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11" y="5"/>
                      </a:moveTo>
                      <a:lnTo>
                        <a:pt x="16" y="5"/>
                      </a:lnTo>
                      <a:lnTo>
                        <a:pt x="11" y="0"/>
                      </a:lnTo>
                      <a:lnTo>
                        <a:pt x="0" y="8"/>
                      </a:lnTo>
                      <a:lnTo>
                        <a:pt x="6" y="16"/>
                      </a:lnTo>
                      <a:lnTo>
                        <a:pt x="11" y="19"/>
                      </a:lnTo>
                      <a:lnTo>
                        <a:pt x="6" y="16"/>
                      </a:lnTo>
                      <a:lnTo>
                        <a:pt x="8" y="19"/>
                      </a:lnTo>
                      <a:lnTo>
                        <a:pt x="11" y="19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68" name="Rectangle 1095"/>
                <p:cNvSpPr>
                  <a:spLocks noChangeArrowheads="1"/>
                </p:cNvSpPr>
                <p:nvPr/>
              </p:nvSpPr>
              <p:spPr bwMode="auto">
                <a:xfrm>
                  <a:off x="1496" y="2255"/>
                  <a:ext cx="7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69" name="Rectangle 1096"/>
                <p:cNvSpPr>
                  <a:spLocks noChangeArrowheads="1"/>
                </p:cNvSpPr>
                <p:nvPr/>
              </p:nvSpPr>
              <p:spPr bwMode="auto">
                <a:xfrm>
                  <a:off x="1501" y="2255"/>
                  <a:ext cx="10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70" name="Rectangle 1097"/>
                <p:cNvSpPr>
                  <a:spLocks noChangeArrowheads="1"/>
                </p:cNvSpPr>
                <p:nvPr/>
              </p:nvSpPr>
              <p:spPr bwMode="auto">
                <a:xfrm>
                  <a:off x="1510" y="2255"/>
                  <a:ext cx="10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71" name="Rectangle 1098"/>
                <p:cNvSpPr>
                  <a:spLocks noChangeArrowheads="1"/>
                </p:cNvSpPr>
                <p:nvPr/>
              </p:nvSpPr>
              <p:spPr bwMode="auto">
                <a:xfrm>
                  <a:off x="1519" y="2255"/>
                  <a:ext cx="7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72" name="Rectangle 1099"/>
                <p:cNvSpPr>
                  <a:spLocks noChangeArrowheads="1"/>
                </p:cNvSpPr>
                <p:nvPr/>
              </p:nvSpPr>
              <p:spPr bwMode="auto">
                <a:xfrm>
                  <a:off x="1524" y="2255"/>
                  <a:ext cx="10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73" name="Freeform 1100"/>
                <p:cNvSpPr>
                  <a:spLocks/>
                </p:cNvSpPr>
                <p:nvPr/>
              </p:nvSpPr>
              <p:spPr bwMode="auto">
                <a:xfrm>
                  <a:off x="1530" y="2255"/>
                  <a:ext cx="16" cy="14"/>
                </a:xfrm>
                <a:custGeom>
                  <a:avLst/>
                  <a:gdLst>
                    <a:gd name="T0" fmla="*/ 16 w 16"/>
                    <a:gd name="T1" fmla="*/ 6 h 14"/>
                    <a:gd name="T2" fmla="*/ 8 w 16"/>
                    <a:gd name="T3" fmla="*/ 0 h 14"/>
                    <a:gd name="T4" fmla="*/ 3 w 16"/>
                    <a:gd name="T5" fmla="*/ 0 h 14"/>
                    <a:gd name="T6" fmla="*/ 3 w 16"/>
                    <a:gd name="T7" fmla="*/ 14 h 14"/>
                    <a:gd name="T8" fmla="*/ 8 w 16"/>
                    <a:gd name="T9" fmla="*/ 14 h 14"/>
                    <a:gd name="T10" fmla="*/ 0 w 16"/>
                    <a:gd name="T11" fmla="*/ 6 h 14"/>
                    <a:gd name="T12" fmla="*/ 16 w 16"/>
                    <a:gd name="T13" fmla="*/ 6 h 14"/>
                    <a:gd name="T14" fmla="*/ 16 w 16"/>
                    <a:gd name="T15" fmla="*/ 0 h 14"/>
                    <a:gd name="T16" fmla="*/ 8 w 16"/>
                    <a:gd name="T17" fmla="*/ 0 h 14"/>
                    <a:gd name="T18" fmla="*/ 16 w 16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16" y="6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4"/>
                      </a:lnTo>
                      <a:lnTo>
                        <a:pt x="8" y="14"/>
                      </a:lnTo>
                      <a:lnTo>
                        <a:pt x="0" y="6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74" name="Freeform 1101"/>
                <p:cNvSpPr>
                  <a:spLocks/>
                </p:cNvSpPr>
                <p:nvPr/>
              </p:nvSpPr>
              <p:spPr bwMode="auto">
                <a:xfrm>
                  <a:off x="1530" y="2261"/>
                  <a:ext cx="16" cy="15"/>
                </a:xfrm>
                <a:custGeom>
                  <a:avLst/>
                  <a:gdLst>
                    <a:gd name="T0" fmla="*/ 8 w 16"/>
                    <a:gd name="T1" fmla="*/ 0 h 15"/>
                    <a:gd name="T2" fmla="*/ 16 w 16"/>
                    <a:gd name="T3" fmla="*/ 8 h 15"/>
                    <a:gd name="T4" fmla="*/ 16 w 16"/>
                    <a:gd name="T5" fmla="*/ 0 h 15"/>
                    <a:gd name="T6" fmla="*/ 0 w 16"/>
                    <a:gd name="T7" fmla="*/ 0 h 15"/>
                    <a:gd name="T8" fmla="*/ 0 w 16"/>
                    <a:gd name="T9" fmla="*/ 8 h 15"/>
                    <a:gd name="T10" fmla="*/ 8 w 16"/>
                    <a:gd name="T11" fmla="*/ 15 h 15"/>
                    <a:gd name="T12" fmla="*/ 0 w 16"/>
                    <a:gd name="T13" fmla="*/ 8 h 15"/>
                    <a:gd name="T14" fmla="*/ 0 w 16"/>
                    <a:gd name="T15" fmla="*/ 15 h 15"/>
                    <a:gd name="T16" fmla="*/ 8 w 16"/>
                    <a:gd name="T17" fmla="*/ 15 h 15"/>
                    <a:gd name="T18" fmla="*/ 8 w 16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8" y="0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5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75" name="Rectangle 1102"/>
                <p:cNvSpPr>
                  <a:spLocks noChangeArrowheads="1"/>
                </p:cNvSpPr>
                <p:nvPr/>
              </p:nvSpPr>
              <p:spPr bwMode="auto">
                <a:xfrm>
                  <a:off x="1538" y="2261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76" name="Rectangle 1103"/>
                <p:cNvSpPr>
                  <a:spLocks noChangeArrowheads="1"/>
                </p:cNvSpPr>
                <p:nvPr/>
              </p:nvSpPr>
              <p:spPr bwMode="auto">
                <a:xfrm>
                  <a:off x="1543" y="2261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77" name="Rectangle 1104"/>
                <p:cNvSpPr>
                  <a:spLocks noChangeArrowheads="1"/>
                </p:cNvSpPr>
                <p:nvPr/>
              </p:nvSpPr>
              <p:spPr bwMode="auto">
                <a:xfrm>
                  <a:off x="1553" y="2261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78" name="Rectangle 1105"/>
                <p:cNvSpPr>
                  <a:spLocks noChangeArrowheads="1"/>
                </p:cNvSpPr>
                <p:nvPr/>
              </p:nvSpPr>
              <p:spPr bwMode="auto">
                <a:xfrm>
                  <a:off x="1558" y="2261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79" name="Rectangle 1106"/>
                <p:cNvSpPr>
                  <a:spLocks noChangeArrowheads="1"/>
                </p:cNvSpPr>
                <p:nvPr/>
              </p:nvSpPr>
              <p:spPr bwMode="auto">
                <a:xfrm>
                  <a:off x="1567" y="2261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0" name="Rectangle 1107"/>
                <p:cNvSpPr>
                  <a:spLocks noChangeArrowheads="1"/>
                </p:cNvSpPr>
                <p:nvPr/>
              </p:nvSpPr>
              <p:spPr bwMode="auto">
                <a:xfrm>
                  <a:off x="1572" y="2261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1" name="Freeform 1108"/>
                <p:cNvSpPr>
                  <a:spLocks/>
                </p:cNvSpPr>
                <p:nvPr/>
              </p:nvSpPr>
              <p:spPr bwMode="auto">
                <a:xfrm>
                  <a:off x="1577" y="2261"/>
                  <a:ext cx="15" cy="15"/>
                </a:xfrm>
                <a:custGeom>
                  <a:avLst/>
                  <a:gdLst>
                    <a:gd name="T0" fmla="*/ 15 w 15"/>
                    <a:gd name="T1" fmla="*/ 8 h 15"/>
                    <a:gd name="T2" fmla="*/ 10 w 15"/>
                    <a:gd name="T3" fmla="*/ 0 h 15"/>
                    <a:gd name="T4" fmla="*/ 3 w 15"/>
                    <a:gd name="T5" fmla="*/ 0 h 15"/>
                    <a:gd name="T6" fmla="*/ 3 w 15"/>
                    <a:gd name="T7" fmla="*/ 15 h 15"/>
                    <a:gd name="T8" fmla="*/ 10 w 15"/>
                    <a:gd name="T9" fmla="*/ 15 h 15"/>
                    <a:gd name="T10" fmla="*/ 0 w 15"/>
                    <a:gd name="T11" fmla="*/ 8 h 15"/>
                    <a:gd name="T12" fmla="*/ 15 w 15"/>
                    <a:gd name="T13" fmla="*/ 8 h 15"/>
                    <a:gd name="T14" fmla="*/ 15 w 15"/>
                    <a:gd name="T15" fmla="*/ 0 h 15"/>
                    <a:gd name="T16" fmla="*/ 10 w 15"/>
                    <a:gd name="T17" fmla="*/ 0 h 15"/>
                    <a:gd name="T18" fmla="*/ 15 w 15"/>
                    <a:gd name="T19" fmla="*/ 8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5" y="8"/>
                      </a:move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3" y="15"/>
                      </a:lnTo>
                      <a:lnTo>
                        <a:pt x="10" y="15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2" name="Freeform 1109"/>
                <p:cNvSpPr>
                  <a:spLocks/>
                </p:cNvSpPr>
                <p:nvPr/>
              </p:nvSpPr>
              <p:spPr bwMode="auto">
                <a:xfrm>
                  <a:off x="1577" y="2269"/>
                  <a:ext cx="15" cy="15"/>
                </a:xfrm>
                <a:custGeom>
                  <a:avLst/>
                  <a:gdLst>
                    <a:gd name="T0" fmla="*/ 10 w 15"/>
                    <a:gd name="T1" fmla="*/ 0 h 15"/>
                    <a:gd name="T2" fmla="*/ 15 w 15"/>
                    <a:gd name="T3" fmla="*/ 7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7 h 15"/>
                    <a:gd name="T10" fmla="*/ 10 w 15"/>
                    <a:gd name="T11" fmla="*/ 15 h 15"/>
                    <a:gd name="T12" fmla="*/ 0 w 15"/>
                    <a:gd name="T13" fmla="*/ 7 h 15"/>
                    <a:gd name="T14" fmla="*/ 0 w 15"/>
                    <a:gd name="T15" fmla="*/ 15 h 15"/>
                    <a:gd name="T16" fmla="*/ 10 w 15"/>
                    <a:gd name="T17" fmla="*/ 15 h 15"/>
                    <a:gd name="T18" fmla="*/ 10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10" y="0"/>
                      </a:moveTo>
                      <a:lnTo>
                        <a:pt x="15" y="7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0" y="15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3" name="Rectangle 1110"/>
                <p:cNvSpPr>
                  <a:spLocks noChangeArrowheads="1"/>
                </p:cNvSpPr>
                <p:nvPr/>
              </p:nvSpPr>
              <p:spPr bwMode="auto">
                <a:xfrm>
                  <a:off x="1587" y="227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4" name="Rectangle 1111"/>
                <p:cNvSpPr>
                  <a:spLocks noChangeArrowheads="1"/>
                </p:cNvSpPr>
                <p:nvPr/>
              </p:nvSpPr>
              <p:spPr bwMode="auto">
                <a:xfrm>
                  <a:off x="1592" y="2270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5" name="Rectangle 1112"/>
                <p:cNvSpPr>
                  <a:spLocks noChangeArrowheads="1"/>
                </p:cNvSpPr>
                <p:nvPr/>
              </p:nvSpPr>
              <p:spPr bwMode="auto">
                <a:xfrm>
                  <a:off x="1600" y="227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6" name="Rectangle 1113"/>
                <p:cNvSpPr>
                  <a:spLocks noChangeArrowheads="1"/>
                </p:cNvSpPr>
                <p:nvPr/>
              </p:nvSpPr>
              <p:spPr bwMode="auto">
                <a:xfrm>
                  <a:off x="1606" y="2270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7" name="Rectangle 1114"/>
                <p:cNvSpPr>
                  <a:spLocks noChangeArrowheads="1"/>
                </p:cNvSpPr>
                <p:nvPr/>
              </p:nvSpPr>
              <p:spPr bwMode="auto">
                <a:xfrm>
                  <a:off x="1615" y="227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8" name="Rectangle 1115"/>
                <p:cNvSpPr>
                  <a:spLocks noChangeArrowheads="1"/>
                </p:cNvSpPr>
                <p:nvPr/>
              </p:nvSpPr>
              <p:spPr bwMode="auto">
                <a:xfrm>
                  <a:off x="1621" y="227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9" name="Rectangle 1116"/>
                <p:cNvSpPr>
                  <a:spLocks noChangeArrowheads="1"/>
                </p:cNvSpPr>
                <p:nvPr/>
              </p:nvSpPr>
              <p:spPr bwMode="auto">
                <a:xfrm>
                  <a:off x="1626" y="2270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90" name="Freeform 1117"/>
                <p:cNvSpPr>
                  <a:spLocks/>
                </p:cNvSpPr>
                <p:nvPr/>
              </p:nvSpPr>
              <p:spPr bwMode="auto">
                <a:xfrm>
                  <a:off x="1634" y="2269"/>
                  <a:ext cx="14" cy="15"/>
                </a:xfrm>
                <a:custGeom>
                  <a:avLst/>
                  <a:gdLst>
                    <a:gd name="T0" fmla="*/ 14 w 14"/>
                    <a:gd name="T1" fmla="*/ 7 h 15"/>
                    <a:gd name="T2" fmla="*/ 9 w 14"/>
                    <a:gd name="T3" fmla="*/ 0 h 15"/>
                    <a:gd name="T4" fmla="*/ 0 w 14"/>
                    <a:gd name="T5" fmla="*/ 0 h 15"/>
                    <a:gd name="T6" fmla="*/ 0 w 14"/>
                    <a:gd name="T7" fmla="*/ 15 h 15"/>
                    <a:gd name="T8" fmla="*/ 9 w 14"/>
                    <a:gd name="T9" fmla="*/ 15 h 15"/>
                    <a:gd name="T10" fmla="*/ 0 w 14"/>
                    <a:gd name="T11" fmla="*/ 7 h 15"/>
                    <a:gd name="T12" fmla="*/ 14 w 14"/>
                    <a:gd name="T13" fmla="*/ 7 h 15"/>
                    <a:gd name="T14" fmla="*/ 14 w 14"/>
                    <a:gd name="T15" fmla="*/ 0 h 15"/>
                    <a:gd name="T16" fmla="*/ 9 w 14"/>
                    <a:gd name="T17" fmla="*/ 0 h 15"/>
                    <a:gd name="T18" fmla="*/ 14 w 14"/>
                    <a:gd name="T19" fmla="*/ 7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14" y="7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0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91" name="Freeform 1118"/>
                <p:cNvSpPr>
                  <a:spLocks/>
                </p:cNvSpPr>
                <p:nvPr/>
              </p:nvSpPr>
              <p:spPr bwMode="auto">
                <a:xfrm>
                  <a:off x="1634" y="2276"/>
                  <a:ext cx="14" cy="13"/>
                </a:xfrm>
                <a:custGeom>
                  <a:avLst/>
                  <a:gdLst>
                    <a:gd name="T0" fmla="*/ 9 w 14"/>
                    <a:gd name="T1" fmla="*/ 0 h 13"/>
                    <a:gd name="T2" fmla="*/ 14 w 14"/>
                    <a:gd name="T3" fmla="*/ 8 h 13"/>
                    <a:gd name="T4" fmla="*/ 14 w 14"/>
                    <a:gd name="T5" fmla="*/ 0 h 13"/>
                    <a:gd name="T6" fmla="*/ 0 w 14"/>
                    <a:gd name="T7" fmla="*/ 0 h 13"/>
                    <a:gd name="T8" fmla="*/ 0 w 14"/>
                    <a:gd name="T9" fmla="*/ 8 h 13"/>
                    <a:gd name="T10" fmla="*/ 9 w 14"/>
                    <a:gd name="T11" fmla="*/ 13 h 13"/>
                    <a:gd name="T12" fmla="*/ 0 w 14"/>
                    <a:gd name="T13" fmla="*/ 8 h 13"/>
                    <a:gd name="T14" fmla="*/ 0 w 14"/>
                    <a:gd name="T15" fmla="*/ 13 h 13"/>
                    <a:gd name="T16" fmla="*/ 9 w 14"/>
                    <a:gd name="T17" fmla="*/ 13 h 13"/>
                    <a:gd name="T18" fmla="*/ 9 w 14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9" y="0"/>
                      </a:move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9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92" name="Rectangle 1119"/>
                <p:cNvSpPr>
                  <a:spLocks noChangeArrowheads="1"/>
                </p:cNvSpPr>
                <p:nvPr/>
              </p:nvSpPr>
              <p:spPr bwMode="auto">
                <a:xfrm>
                  <a:off x="1643" y="2276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93" name="Rectangle 1120"/>
                <p:cNvSpPr>
                  <a:spLocks noChangeArrowheads="1"/>
                </p:cNvSpPr>
                <p:nvPr/>
              </p:nvSpPr>
              <p:spPr bwMode="auto">
                <a:xfrm>
                  <a:off x="1649" y="2276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94" name="Rectangle 1121"/>
                <p:cNvSpPr>
                  <a:spLocks noChangeArrowheads="1"/>
                </p:cNvSpPr>
                <p:nvPr/>
              </p:nvSpPr>
              <p:spPr bwMode="auto">
                <a:xfrm>
                  <a:off x="1657" y="2276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95" name="Rectangle 1122"/>
                <p:cNvSpPr>
                  <a:spLocks noChangeArrowheads="1"/>
                </p:cNvSpPr>
                <p:nvPr/>
              </p:nvSpPr>
              <p:spPr bwMode="auto">
                <a:xfrm>
                  <a:off x="1663" y="2276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96" name="Rectangle 1123"/>
                <p:cNvSpPr>
                  <a:spLocks noChangeArrowheads="1"/>
                </p:cNvSpPr>
                <p:nvPr/>
              </p:nvSpPr>
              <p:spPr bwMode="auto">
                <a:xfrm>
                  <a:off x="1668" y="2276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97" name="Rectangle 1124"/>
                <p:cNvSpPr>
                  <a:spLocks noChangeArrowheads="1"/>
                </p:cNvSpPr>
                <p:nvPr/>
              </p:nvSpPr>
              <p:spPr bwMode="auto">
                <a:xfrm>
                  <a:off x="1676" y="2276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98" name="Rectangle 1125"/>
                <p:cNvSpPr>
                  <a:spLocks noChangeArrowheads="1"/>
                </p:cNvSpPr>
                <p:nvPr/>
              </p:nvSpPr>
              <p:spPr bwMode="auto">
                <a:xfrm>
                  <a:off x="1683" y="2276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99" name="Rectangle 1126"/>
                <p:cNvSpPr>
                  <a:spLocks noChangeArrowheads="1"/>
                </p:cNvSpPr>
                <p:nvPr/>
              </p:nvSpPr>
              <p:spPr bwMode="auto">
                <a:xfrm>
                  <a:off x="1691" y="2276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00" name="Rectangle 1127"/>
                <p:cNvSpPr>
                  <a:spLocks noChangeArrowheads="1"/>
                </p:cNvSpPr>
                <p:nvPr/>
              </p:nvSpPr>
              <p:spPr bwMode="auto">
                <a:xfrm>
                  <a:off x="1697" y="2276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01" name="Rectangle 1128"/>
                <p:cNvSpPr>
                  <a:spLocks noChangeArrowheads="1"/>
                </p:cNvSpPr>
                <p:nvPr/>
              </p:nvSpPr>
              <p:spPr bwMode="auto">
                <a:xfrm>
                  <a:off x="1705" y="2276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02" name="Rectangle 1129"/>
                <p:cNvSpPr>
                  <a:spLocks noChangeArrowheads="1"/>
                </p:cNvSpPr>
                <p:nvPr/>
              </p:nvSpPr>
              <p:spPr bwMode="auto">
                <a:xfrm>
                  <a:off x="1710" y="2276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03" name="Freeform 1130"/>
                <p:cNvSpPr>
                  <a:spLocks/>
                </p:cNvSpPr>
                <p:nvPr/>
              </p:nvSpPr>
              <p:spPr bwMode="auto">
                <a:xfrm>
                  <a:off x="1716" y="2276"/>
                  <a:ext cx="15" cy="13"/>
                </a:xfrm>
                <a:custGeom>
                  <a:avLst/>
                  <a:gdLst>
                    <a:gd name="T0" fmla="*/ 15 w 15"/>
                    <a:gd name="T1" fmla="*/ 8 h 13"/>
                    <a:gd name="T2" fmla="*/ 9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9 w 15"/>
                    <a:gd name="T9" fmla="*/ 13 h 13"/>
                    <a:gd name="T10" fmla="*/ 0 w 15"/>
                    <a:gd name="T11" fmla="*/ 8 h 13"/>
                    <a:gd name="T12" fmla="*/ 15 w 15"/>
                    <a:gd name="T13" fmla="*/ 8 h 13"/>
                    <a:gd name="T14" fmla="*/ 15 w 15"/>
                    <a:gd name="T15" fmla="*/ 0 h 13"/>
                    <a:gd name="T16" fmla="*/ 9 w 15"/>
                    <a:gd name="T17" fmla="*/ 0 h 13"/>
                    <a:gd name="T18" fmla="*/ 15 w 15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15" y="8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04" name="Freeform 1131"/>
                <p:cNvSpPr>
                  <a:spLocks/>
                </p:cNvSpPr>
                <p:nvPr/>
              </p:nvSpPr>
              <p:spPr bwMode="auto">
                <a:xfrm>
                  <a:off x="1716" y="2281"/>
                  <a:ext cx="15" cy="16"/>
                </a:xfrm>
                <a:custGeom>
                  <a:avLst/>
                  <a:gdLst>
                    <a:gd name="T0" fmla="*/ 9 w 15"/>
                    <a:gd name="T1" fmla="*/ 0 h 16"/>
                    <a:gd name="T2" fmla="*/ 15 w 15"/>
                    <a:gd name="T3" fmla="*/ 8 h 16"/>
                    <a:gd name="T4" fmla="*/ 15 w 15"/>
                    <a:gd name="T5" fmla="*/ 3 h 16"/>
                    <a:gd name="T6" fmla="*/ 0 w 15"/>
                    <a:gd name="T7" fmla="*/ 3 h 16"/>
                    <a:gd name="T8" fmla="*/ 0 w 15"/>
                    <a:gd name="T9" fmla="*/ 8 h 16"/>
                    <a:gd name="T10" fmla="*/ 9 w 15"/>
                    <a:gd name="T11" fmla="*/ 16 h 16"/>
                    <a:gd name="T12" fmla="*/ 0 w 15"/>
                    <a:gd name="T13" fmla="*/ 8 h 16"/>
                    <a:gd name="T14" fmla="*/ 0 w 15"/>
                    <a:gd name="T15" fmla="*/ 16 h 16"/>
                    <a:gd name="T16" fmla="*/ 9 w 15"/>
                    <a:gd name="T17" fmla="*/ 16 h 16"/>
                    <a:gd name="T18" fmla="*/ 9 w 15"/>
                    <a:gd name="T19" fmla="*/ 0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6"/>
                    <a:gd name="T32" fmla="*/ 15 w 1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6">
                      <a:moveTo>
                        <a:pt x="9" y="0"/>
                      </a:moveTo>
                      <a:lnTo>
                        <a:pt x="15" y="8"/>
                      </a:lnTo>
                      <a:lnTo>
                        <a:pt x="1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9" y="16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05" name="Rectangle 1132"/>
                <p:cNvSpPr>
                  <a:spLocks noChangeArrowheads="1"/>
                </p:cNvSpPr>
                <p:nvPr/>
              </p:nvSpPr>
              <p:spPr bwMode="auto">
                <a:xfrm>
                  <a:off x="1725" y="2281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06" name="Rectangle 1133"/>
                <p:cNvSpPr>
                  <a:spLocks noChangeArrowheads="1"/>
                </p:cNvSpPr>
                <p:nvPr/>
              </p:nvSpPr>
              <p:spPr bwMode="auto">
                <a:xfrm>
                  <a:off x="1731" y="2281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07" name="Rectangle 1134"/>
                <p:cNvSpPr>
                  <a:spLocks noChangeArrowheads="1"/>
                </p:cNvSpPr>
                <p:nvPr/>
              </p:nvSpPr>
              <p:spPr bwMode="auto">
                <a:xfrm>
                  <a:off x="1739" y="2281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08" name="Rectangle 1135"/>
                <p:cNvSpPr>
                  <a:spLocks noChangeArrowheads="1"/>
                </p:cNvSpPr>
                <p:nvPr/>
              </p:nvSpPr>
              <p:spPr bwMode="auto">
                <a:xfrm>
                  <a:off x="1747" y="2281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09" name="Rectangle 1136"/>
                <p:cNvSpPr>
                  <a:spLocks noChangeArrowheads="1"/>
                </p:cNvSpPr>
                <p:nvPr/>
              </p:nvSpPr>
              <p:spPr bwMode="auto">
                <a:xfrm>
                  <a:off x="1754" y="2281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10" name="Rectangle 1137"/>
                <p:cNvSpPr>
                  <a:spLocks noChangeArrowheads="1"/>
                </p:cNvSpPr>
                <p:nvPr/>
              </p:nvSpPr>
              <p:spPr bwMode="auto">
                <a:xfrm>
                  <a:off x="1759" y="2281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11" name="Rectangle 1138"/>
                <p:cNvSpPr>
                  <a:spLocks noChangeArrowheads="1"/>
                </p:cNvSpPr>
                <p:nvPr/>
              </p:nvSpPr>
              <p:spPr bwMode="auto">
                <a:xfrm>
                  <a:off x="1767" y="2281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12" name="Rectangle 1139"/>
                <p:cNvSpPr>
                  <a:spLocks noChangeArrowheads="1"/>
                </p:cNvSpPr>
                <p:nvPr/>
              </p:nvSpPr>
              <p:spPr bwMode="auto">
                <a:xfrm>
                  <a:off x="1773" y="2281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13" name="Rectangle 1140"/>
                <p:cNvSpPr>
                  <a:spLocks noChangeArrowheads="1"/>
                </p:cNvSpPr>
                <p:nvPr/>
              </p:nvSpPr>
              <p:spPr bwMode="auto">
                <a:xfrm>
                  <a:off x="1781" y="2281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14" name="Rectangle 1141"/>
                <p:cNvSpPr>
                  <a:spLocks noChangeArrowheads="1"/>
                </p:cNvSpPr>
                <p:nvPr/>
              </p:nvSpPr>
              <p:spPr bwMode="auto">
                <a:xfrm>
                  <a:off x="1788" y="2281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15" name="Rectangle 1142"/>
                <p:cNvSpPr>
                  <a:spLocks noChangeArrowheads="1"/>
                </p:cNvSpPr>
                <p:nvPr/>
              </p:nvSpPr>
              <p:spPr bwMode="auto">
                <a:xfrm>
                  <a:off x="1796" y="2281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16" name="Rectangle 1143"/>
                <p:cNvSpPr>
                  <a:spLocks noChangeArrowheads="1"/>
                </p:cNvSpPr>
                <p:nvPr/>
              </p:nvSpPr>
              <p:spPr bwMode="auto">
                <a:xfrm>
                  <a:off x="1801" y="2281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17" name="Freeform 1144"/>
                <p:cNvSpPr>
                  <a:spLocks/>
                </p:cNvSpPr>
                <p:nvPr/>
              </p:nvSpPr>
              <p:spPr bwMode="auto">
                <a:xfrm>
                  <a:off x="1807" y="2281"/>
                  <a:ext cx="15" cy="16"/>
                </a:xfrm>
                <a:custGeom>
                  <a:avLst/>
                  <a:gdLst>
                    <a:gd name="T0" fmla="*/ 15 w 15"/>
                    <a:gd name="T1" fmla="*/ 3 h 16"/>
                    <a:gd name="T2" fmla="*/ 8 w 15"/>
                    <a:gd name="T3" fmla="*/ 0 h 16"/>
                    <a:gd name="T4" fmla="*/ 0 w 15"/>
                    <a:gd name="T5" fmla="*/ 0 h 16"/>
                    <a:gd name="T6" fmla="*/ 0 w 15"/>
                    <a:gd name="T7" fmla="*/ 16 h 16"/>
                    <a:gd name="T8" fmla="*/ 8 w 15"/>
                    <a:gd name="T9" fmla="*/ 16 h 16"/>
                    <a:gd name="T10" fmla="*/ 2 w 15"/>
                    <a:gd name="T11" fmla="*/ 14 h 16"/>
                    <a:gd name="T12" fmla="*/ 15 w 15"/>
                    <a:gd name="T13" fmla="*/ 3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16"/>
                    <a:gd name="T23" fmla="*/ 15 w 15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16">
                      <a:moveTo>
                        <a:pt x="15" y="3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2" y="14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18" name="Freeform 1145"/>
                <p:cNvSpPr>
                  <a:spLocks/>
                </p:cNvSpPr>
                <p:nvPr/>
              </p:nvSpPr>
              <p:spPr bwMode="auto">
                <a:xfrm>
                  <a:off x="1809" y="2284"/>
                  <a:ext cx="18" cy="19"/>
                </a:xfrm>
                <a:custGeom>
                  <a:avLst/>
                  <a:gdLst>
                    <a:gd name="T0" fmla="*/ 13 w 18"/>
                    <a:gd name="T1" fmla="*/ 5 h 19"/>
                    <a:gd name="T2" fmla="*/ 18 w 18"/>
                    <a:gd name="T3" fmla="*/ 8 h 19"/>
                    <a:gd name="T4" fmla="*/ 13 w 18"/>
                    <a:gd name="T5" fmla="*/ 0 h 19"/>
                    <a:gd name="T6" fmla="*/ 0 w 18"/>
                    <a:gd name="T7" fmla="*/ 11 h 19"/>
                    <a:gd name="T8" fmla="*/ 6 w 18"/>
                    <a:gd name="T9" fmla="*/ 16 h 19"/>
                    <a:gd name="T10" fmla="*/ 13 w 18"/>
                    <a:gd name="T11" fmla="*/ 19 h 19"/>
                    <a:gd name="T12" fmla="*/ 13 w 18"/>
                    <a:gd name="T13" fmla="*/ 5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19"/>
                    <a:gd name="T23" fmla="*/ 18 w 18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19">
                      <a:moveTo>
                        <a:pt x="13" y="5"/>
                      </a:moveTo>
                      <a:lnTo>
                        <a:pt x="18" y="8"/>
                      </a:lnTo>
                      <a:lnTo>
                        <a:pt x="13" y="0"/>
                      </a:lnTo>
                      <a:lnTo>
                        <a:pt x="0" y="11"/>
                      </a:lnTo>
                      <a:lnTo>
                        <a:pt x="6" y="16"/>
                      </a:lnTo>
                      <a:lnTo>
                        <a:pt x="13" y="19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19" name="Rectangle 1146"/>
                <p:cNvSpPr>
                  <a:spLocks noChangeArrowheads="1"/>
                </p:cNvSpPr>
                <p:nvPr/>
              </p:nvSpPr>
              <p:spPr bwMode="auto">
                <a:xfrm>
                  <a:off x="1822" y="2289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0" name="Rectangle 1147"/>
                <p:cNvSpPr>
                  <a:spLocks noChangeArrowheads="1"/>
                </p:cNvSpPr>
                <p:nvPr/>
              </p:nvSpPr>
              <p:spPr bwMode="auto">
                <a:xfrm>
                  <a:off x="1830" y="2289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1" name="Rectangle 1148"/>
                <p:cNvSpPr>
                  <a:spLocks noChangeArrowheads="1"/>
                </p:cNvSpPr>
                <p:nvPr/>
              </p:nvSpPr>
              <p:spPr bwMode="auto">
                <a:xfrm>
                  <a:off x="1835" y="2289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2" name="Rectangle 1149"/>
                <p:cNvSpPr>
                  <a:spLocks noChangeArrowheads="1"/>
                </p:cNvSpPr>
                <p:nvPr/>
              </p:nvSpPr>
              <p:spPr bwMode="auto">
                <a:xfrm>
                  <a:off x="1841" y="2289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3" name="Rectangle 1150"/>
                <p:cNvSpPr>
                  <a:spLocks noChangeArrowheads="1"/>
                </p:cNvSpPr>
                <p:nvPr/>
              </p:nvSpPr>
              <p:spPr bwMode="auto">
                <a:xfrm>
                  <a:off x="1849" y="2289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4" name="Rectangle 1151"/>
                <p:cNvSpPr>
                  <a:spLocks noChangeArrowheads="1"/>
                </p:cNvSpPr>
                <p:nvPr/>
              </p:nvSpPr>
              <p:spPr bwMode="auto">
                <a:xfrm>
                  <a:off x="1858" y="2289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5" name="Rectangle 1152"/>
                <p:cNvSpPr>
                  <a:spLocks noChangeArrowheads="1"/>
                </p:cNvSpPr>
                <p:nvPr/>
              </p:nvSpPr>
              <p:spPr bwMode="auto">
                <a:xfrm>
                  <a:off x="1864" y="2289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6" name="Freeform 1153"/>
                <p:cNvSpPr>
                  <a:spLocks/>
                </p:cNvSpPr>
                <p:nvPr/>
              </p:nvSpPr>
              <p:spPr bwMode="auto">
                <a:xfrm>
                  <a:off x="1869" y="2289"/>
                  <a:ext cx="16" cy="14"/>
                </a:xfrm>
                <a:custGeom>
                  <a:avLst/>
                  <a:gdLst>
                    <a:gd name="T0" fmla="*/ 16 w 16"/>
                    <a:gd name="T1" fmla="*/ 6 h 14"/>
                    <a:gd name="T2" fmla="*/ 8 w 16"/>
                    <a:gd name="T3" fmla="*/ 0 h 14"/>
                    <a:gd name="T4" fmla="*/ 3 w 16"/>
                    <a:gd name="T5" fmla="*/ 0 h 14"/>
                    <a:gd name="T6" fmla="*/ 3 w 16"/>
                    <a:gd name="T7" fmla="*/ 14 h 14"/>
                    <a:gd name="T8" fmla="*/ 8 w 16"/>
                    <a:gd name="T9" fmla="*/ 14 h 14"/>
                    <a:gd name="T10" fmla="*/ 0 w 16"/>
                    <a:gd name="T11" fmla="*/ 6 h 14"/>
                    <a:gd name="T12" fmla="*/ 16 w 16"/>
                    <a:gd name="T13" fmla="*/ 6 h 14"/>
                    <a:gd name="T14" fmla="*/ 16 w 16"/>
                    <a:gd name="T15" fmla="*/ 0 h 14"/>
                    <a:gd name="T16" fmla="*/ 8 w 16"/>
                    <a:gd name="T17" fmla="*/ 0 h 14"/>
                    <a:gd name="T18" fmla="*/ 16 w 16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16" y="6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4"/>
                      </a:lnTo>
                      <a:lnTo>
                        <a:pt x="8" y="14"/>
                      </a:lnTo>
                      <a:lnTo>
                        <a:pt x="0" y="6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7" name="Freeform 1154"/>
                <p:cNvSpPr>
                  <a:spLocks/>
                </p:cNvSpPr>
                <p:nvPr/>
              </p:nvSpPr>
              <p:spPr bwMode="auto">
                <a:xfrm>
                  <a:off x="1869" y="2295"/>
                  <a:ext cx="16" cy="17"/>
                </a:xfrm>
                <a:custGeom>
                  <a:avLst/>
                  <a:gdLst>
                    <a:gd name="T0" fmla="*/ 8 w 16"/>
                    <a:gd name="T1" fmla="*/ 0 h 17"/>
                    <a:gd name="T2" fmla="*/ 16 w 16"/>
                    <a:gd name="T3" fmla="*/ 8 h 17"/>
                    <a:gd name="T4" fmla="*/ 16 w 16"/>
                    <a:gd name="T5" fmla="*/ 0 h 17"/>
                    <a:gd name="T6" fmla="*/ 0 w 16"/>
                    <a:gd name="T7" fmla="*/ 0 h 17"/>
                    <a:gd name="T8" fmla="*/ 0 w 16"/>
                    <a:gd name="T9" fmla="*/ 8 h 17"/>
                    <a:gd name="T10" fmla="*/ 8 w 16"/>
                    <a:gd name="T11" fmla="*/ 17 h 17"/>
                    <a:gd name="T12" fmla="*/ 0 w 16"/>
                    <a:gd name="T13" fmla="*/ 8 h 17"/>
                    <a:gd name="T14" fmla="*/ 0 w 16"/>
                    <a:gd name="T15" fmla="*/ 17 h 17"/>
                    <a:gd name="T16" fmla="*/ 8 w 16"/>
                    <a:gd name="T17" fmla="*/ 17 h 17"/>
                    <a:gd name="T18" fmla="*/ 8 w 16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7"/>
                    <a:gd name="T32" fmla="*/ 16 w 16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7">
                      <a:moveTo>
                        <a:pt x="8" y="0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7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8" name="Rectangle 1155"/>
                <p:cNvSpPr>
                  <a:spLocks noChangeArrowheads="1"/>
                </p:cNvSpPr>
                <p:nvPr/>
              </p:nvSpPr>
              <p:spPr bwMode="auto">
                <a:xfrm>
                  <a:off x="1877" y="229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29" name="Rectangle 1156"/>
                <p:cNvSpPr>
                  <a:spLocks noChangeArrowheads="1"/>
                </p:cNvSpPr>
                <p:nvPr/>
              </p:nvSpPr>
              <p:spPr bwMode="auto">
                <a:xfrm>
                  <a:off x="1883" y="2295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0" name="Rectangle 1157"/>
                <p:cNvSpPr>
                  <a:spLocks noChangeArrowheads="1"/>
                </p:cNvSpPr>
                <p:nvPr/>
              </p:nvSpPr>
              <p:spPr bwMode="auto">
                <a:xfrm>
                  <a:off x="1892" y="229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1" name="Rectangle 1158"/>
                <p:cNvSpPr>
                  <a:spLocks noChangeArrowheads="1"/>
                </p:cNvSpPr>
                <p:nvPr/>
              </p:nvSpPr>
              <p:spPr bwMode="auto">
                <a:xfrm>
                  <a:off x="1898" y="2295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2" name="Rectangle 1159"/>
                <p:cNvSpPr>
                  <a:spLocks noChangeArrowheads="1"/>
                </p:cNvSpPr>
                <p:nvPr/>
              </p:nvSpPr>
              <p:spPr bwMode="auto">
                <a:xfrm>
                  <a:off x="1906" y="2295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3" name="Freeform 1160"/>
                <p:cNvSpPr>
                  <a:spLocks/>
                </p:cNvSpPr>
                <p:nvPr/>
              </p:nvSpPr>
              <p:spPr bwMode="auto">
                <a:xfrm>
                  <a:off x="1911" y="2295"/>
                  <a:ext cx="15" cy="17"/>
                </a:xfrm>
                <a:custGeom>
                  <a:avLst/>
                  <a:gdLst>
                    <a:gd name="T0" fmla="*/ 15 w 15"/>
                    <a:gd name="T1" fmla="*/ 8 h 17"/>
                    <a:gd name="T2" fmla="*/ 8 w 15"/>
                    <a:gd name="T3" fmla="*/ 0 h 17"/>
                    <a:gd name="T4" fmla="*/ 0 w 15"/>
                    <a:gd name="T5" fmla="*/ 0 h 17"/>
                    <a:gd name="T6" fmla="*/ 0 w 15"/>
                    <a:gd name="T7" fmla="*/ 17 h 17"/>
                    <a:gd name="T8" fmla="*/ 8 w 15"/>
                    <a:gd name="T9" fmla="*/ 17 h 17"/>
                    <a:gd name="T10" fmla="*/ 0 w 15"/>
                    <a:gd name="T11" fmla="*/ 8 h 17"/>
                    <a:gd name="T12" fmla="*/ 15 w 15"/>
                    <a:gd name="T13" fmla="*/ 8 h 17"/>
                    <a:gd name="T14" fmla="*/ 15 w 15"/>
                    <a:gd name="T15" fmla="*/ 0 h 17"/>
                    <a:gd name="T16" fmla="*/ 8 w 15"/>
                    <a:gd name="T17" fmla="*/ 0 h 17"/>
                    <a:gd name="T18" fmla="*/ 15 w 15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15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4" name="Freeform 1161"/>
                <p:cNvSpPr>
                  <a:spLocks/>
                </p:cNvSpPr>
                <p:nvPr/>
              </p:nvSpPr>
              <p:spPr bwMode="auto">
                <a:xfrm>
                  <a:off x="1911" y="2303"/>
                  <a:ext cx="15" cy="15"/>
                </a:xfrm>
                <a:custGeom>
                  <a:avLst/>
                  <a:gdLst>
                    <a:gd name="T0" fmla="*/ 8 w 15"/>
                    <a:gd name="T1" fmla="*/ 0 h 15"/>
                    <a:gd name="T2" fmla="*/ 15 w 15"/>
                    <a:gd name="T3" fmla="*/ 7 h 15"/>
                    <a:gd name="T4" fmla="*/ 15 w 15"/>
                    <a:gd name="T5" fmla="*/ 0 h 15"/>
                    <a:gd name="T6" fmla="*/ 0 w 15"/>
                    <a:gd name="T7" fmla="*/ 0 h 15"/>
                    <a:gd name="T8" fmla="*/ 0 w 15"/>
                    <a:gd name="T9" fmla="*/ 7 h 15"/>
                    <a:gd name="T10" fmla="*/ 8 w 15"/>
                    <a:gd name="T11" fmla="*/ 15 h 15"/>
                    <a:gd name="T12" fmla="*/ 0 w 15"/>
                    <a:gd name="T13" fmla="*/ 7 h 15"/>
                    <a:gd name="T14" fmla="*/ 0 w 15"/>
                    <a:gd name="T15" fmla="*/ 15 h 15"/>
                    <a:gd name="T16" fmla="*/ 8 w 15"/>
                    <a:gd name="T17" fmla="*/ 15 h 15"/>
                    <a:gd name="T18" fmla="*/ 8 w 15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8" y="0"/>
                      </a:moveTo>
                      <a:lnTo>
                        <a:pt x="15" y="7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8" y="15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5" name="Rectangle 1162"/>
                <p:cNvSpPr>
                  <a:spLocks noChangeArrowheads="1"/>
                </p:cNvSpPr>
                <p:nvPr/>
              </p:nvSpPr>
              <p:spPr bwMode="auto">
                <a:xfrm>
                  <a:off x="1921" y="2304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6" name="Rectangle 1163"/>
                <p:cNvSpPr>
                  <a:spLocks noChangeArrowheads="1"/>
                </p:cNvSpPr>
                <p:nvPr/>
              </p:nvSpPr>
              <p:spPr bwMode="auto">
                <a:xfrm>
                  <a:off x="1926" y="2304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7" name="Rectangle 1164"/>
                <p:cNvSpPr>
                  <a:spLocks noChangeArrowheads="1"/>
                </p:cNvSpPr>
                <p:nvPr/>
              </p:nvSpPr>
              <p:spPr bwMode="auto">
                <a:xfrm>
                  <a:off x="1931" y="2304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8" name="Rectangle 1165"/>
                <p:cNvSpPr>
                  <a:spLocks noChangeArrowheads="1"/>
                </p:cNvSpPr>
                <p:nvPr/>
              </p:nvSpPr>
              <p:spPr bwMode="auto">
                <a:xfrm>
                  <a:off x="1940" y="2304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39" name="Rectangle 1166"/>
                <p:cNvSpPr>
                  <a:spLocks noChangeArrowheads="1"/>
                </p:cNvSpPr>
                <p:nvPr/>
              </p:nvSpPr>
              <p:spPr bwMode="auto">
                <a:xfrm>
                  <a:off x="1945" y="2304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40" name="Freeform 1167"/>
                <p:cNvSpPr>
                  <a:spLocks/>
                </p:cNvSpPr>
                <p:nvPr/>
              </p:nvSpPr>
              <p:spPr bwMode="auto">
                <a:xfrm>
                  <a:off x="1950" y="2303"/>
                  <a:ext cx="18" cy="15"/>
                </a:xfrm>
                <a:custGeom>
                  <a:avLst/>
                  <a:gdLst>
                    <a:gd name="T0" fmla="*/ 18 w 18"/>
                    <a:gd name="T1" fmla="*/ 7 h 15"/>
                    <a:gd name="T2" fmla="*/ 10 w 18"/>
                    <a:gd name="T3" fmla="*/ 0 h 15"/>
                    <a:gd name="T4" fmla="*/ 3 w 18"/>
                    <a:gd name="T5" fmla="*/ 0 h 15"/>
                    <a:gd name="T6" fmla="*/ 3 w 18"/>
                    <a:gd name="T7" fmla="*/ 15 h 15"/>
                    <a:gd name="T8" fmla="*/ 10 w 18"/>
                    <a:gd name="T9" fmla="*/ 15 h 15"/>
                    <a:gd name="T10" fmla="*/ 0 w 18"/>
                    <a:gd name="T11" fmla="*/ 7 h 15"/>
                    <a:gd name="T12" fmla="*/ 18 w 18"/>
                    <a:gd name="T13" fmla="*/ 7 h 15"/>
                    <a:gd name="T14" fmla="*/ 18 w 18"/>
                    <a:gd name="T15" fmla="*/ 0 h 15"/>
                    <a:gd name="T16" fmla="*/ 10 w 18"/>
                    <a:gd name="T17" fmla="*/ 0 h 15"/>
                    <a:gd name="T18" fmla="*/ 18 w 18"/>
                    <a:gd name="T19" fmla="*/ 7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"/>
                    <a:gd name="T32" fmla="*/ 18 w 18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">
                      <a:moveTo>
                        <a:pt x="18" y="7"/>
                      </a:move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3" y="15"/>
                      </a:lnTo>
                      <a:lnTo>
                        <a:pt x="10" y="15"/>
                      </a:lnTo>
                      <a:lnTo>
                        <a:pt x="0" y="7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41" name="Freeform 1168"/>
                <p:cNvSpPr>
                  <a:spLocks/>
                </p:cNvSpPr>
                <p:nvPr/>
              </p:nvSpPr>
              <p:spPr bwMode="auto">
                <a:xfrm>
                  <a:off x="1950" y="2310"/>
                  <a:ext cx="18" cy="13"/>
                </a:xfrm>
                <a:custGeom>
                  <a:avLst/>
                  <a:gdLst>
                    <a:gd name="T0" fmla="*/ 10 w 18"/>
                    <a:gd name="T1" fmla="*/ 0 h 13"/>
                    <a:gd name="T2" fmla="*/ 18 w 18"/>
                    <a:gd name="T3" fmla="*/ 8 h 13"/>
                    <a:gd name="T4" fmla="*/ 18 w 18"/>
                    <a:gd name="T5" fmla="*/ 0 h 13"/>
                    <a:gd name="T6" fmla="*/ 0 w 18"/>
                    <a:gd name="T7" fmla="*/ 0 h 13"/>
                    <a:gd name="T8" fmla="*/ 0 w 18"/>
                    <a:gd name="T9" fmla="*/ 8 h 13"/>
                    <a:gd name="T10" fmla="*/ 10 w 18"/>
                    <a:gd name="T11" fmla="*/ 13 h 13"/>
                    <a:gd name="T12" fmla="*/ 0 w 18"/>
                    <a:gd name="T13" fmla="*/ 8 h 13"/>
                    <a:gd name="T14" fmla="*/ 0 w 18"/>
                    <a:gd name="T15" fmla="*/ 13 h 13"/>
                    <a:gd name="T16" fmla="*/ 10 w 18"/>
                    <a:gd name="T17" fmla="*/ 13 h 13"/>
                    <a:gd name="T18" fmla="*/ 10 w 18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0" y="0"/>
                      </a:move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42" name="Rectangle 1169"/>
                <p:cNvSpPr>
                  <a:spLocks noChangeArrowheads="1"/>
                </p:cNvSpPr>
                <p:nvPr/>
              </p:nvSpPr>
              <p:spPr bwMode="auto">
                <a:xfrm>
                  <a:off x="1960" y="2310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43" name="Rectangle 1170"/>
                <p:cNvSpPr>
                  <a:spLocks noChangeArrowheads="1"/>
                </p:cNvSpPr>
                <p:nvPr/>
              </p:nvSpPr>
              <p:spPr bwMode="auto">
                <a:xfrm>
                  <a:off x="1965" y="2310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44" name="Rectangle 1171"/>
                <p:cNvSpPr>
                  <a:spLocks noChangeArrowheads="1"/>
                </p:cNvSpPr>
                <p:nvPr/>
              </p:nvSpPr>
              <p:spPr bwMode="auto">
                <a:xfrm>
                  <a:off x="1974" y="2310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45" name="Rectangle 1172"/>
                <p:cNvSpPr>
                  <a:spLocks noChangeArrowheads="1"/>
                </p:cNvSpPr>
                <p:nvPr/>
              </p:nvSpPr>
              <p:spPr bwMode="auto">
                <a:xfrm>
                  <a:off x="1982" y="2310"/>
                  <a:ext cx="8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46" name="Rectangle 1173"/>
                <p:cNvSpPr>
                  <a:spLocks noChangeArrowheads="1"/>
                </p:cNvSpPr>
                <p:nvPr/>
              </p:nvSpPr>
              <p:spPr bwMode="auto">
                <a:xfrm>
                  <a:off x="1988" y="2310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47" name="Rectangle 1174"/>
                <p:cNvSpPr>
                  <a:spLocks noChangeArrowheads="1"/>
                </p:cNvSpPr>
                <p:nvPr/>
              </p:nvSpPr>
              <p:spPr bwMode="auto">
                <a:xfrm>
                  <a:off x="1997" y="2310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48" name="Rectangle 1175"/>
                <p:cNvSpPr>
                  <a:spLocks noChangeArrowheads="1"/>
                </p:cNvSpPr>
                <p:nvPr/>
              </p:nvSpPr>
              <p:spPr bwMode="auto">
                <a:xfrm>
                  <a:off x="2002" y="2310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49" name="Rectangle 1176"/>
                <p:cNvSpPr>
                  <a:spLocks noChangeArrowheads="1"/>
                </p:cNvSpPr>
                <p:nvPr/>
              </p:nvSpPr>
              <p:spPr bwMode="auto">
                <a:xfrm>
                  <a:off x="2007" y="2310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50" name="Rectangle 1177"/>
                <p:cNvSpPr>
                  <a:spLocks noChangeArrowheads="1"/>
                </p:cNvSpPr>
                <p:nvPr/>
              </p:nvSpPr>
              <p:spPr bwMode="auto">
                <a:xfrm>
                  <a:off x="2016" y="2310"/>
                  <a:ext cx="8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51" name="Freeform 1178"/>
                <p:cNvSpPr>
                  <a:spLocks/>
                </p:cNvSpPr>
                <p:nvPr/>
              </p:nvSpPr>
              <p:spPr bwMode="auto">
                <a:xfrm>
                  <a:off x="2021" y="2310"/>
                  <a:ext cx="15" cy="13"/>
                </a:xfrm>
                <a:custGeom>
                  <a:avLst/>
                  <a:gdLst>
                    <a:gd name="T0" fmla="*/ 15 w 15"/>
                    <a:gd name="T1" fmla="*/ 2 h 13"/>
                    <a:gd name="T2" fmla="*/ 10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10 w 15"/>
                    <a:gd name="T9" fmla="*/ 13 h 13"/>
                    <a:gd name="T10" fmla="*/ 4 w 15"/>
                    <a:gd name="T11" fmla="*/ 13 h 13"/>
                    <a:gd name="T12" fmla="*/ 15 w 15"/>
                    <a:gd name="T13" fmla="*/ 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13"/>
                    <a:gd name="T23" fmla="*/ 15 w 15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13">
                      <a:moveTo>
                        <a:pt x="15" y="2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4" y="13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52" name="Freeform 1179"/>
                <p:cNvSpPr>
                  <a:spLocks/>
                </p:cNvSpPr>
                <p:nvPr/>
              </p:nvSpPr>
              <p:spPr bwMode="auto">
                <a:xfrm>
                  <a:off x="2025" y="2312"/>
                  <a:ext cx="16" cy="19"/>
                </a:xfrm>
                <a:custGeom>
                  <a:avLst/>
                  <a:gdLst>
                    <a:gd name="T0" fmla="*/ 11 w 16"/>
                    <a:gd name="T1" fmla="*/ 6 h 19"/>
                    <a:gd name="T2" fmla="*/ 16 w 16"/>
                    <a:gd name="T3" fmla="*/ 8 h 19"/>
                    <a:gd name="T4" fmla="*/ 11 w 16"/>
                    <a:gd name="T5" fmla="*/ 0 h 19"/>
                    <a:gd name="T6" fmla="*/ 0 w 16"/>
                    <a:gd name="T7" fmla="*/ 11 h 19"/>
                    <a:gd name="T8" fmla="*/ 6 w 16"/>
                    <a:gd name="T9" fmla="*/ 17 h 19"/>
                    <a:gd name="T10" fmla="*/ 11 w 16"/>
                    <a:gd name="T11" fmla="*/ 19 h 19"/>
                    <a:gd name="T12" fmla="*/ 11 w 16"/>
                    <a:gd name="T13" fmla="*/ 6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9"/>
                    <a:gd name="T23" fmla="*/ 16 w 16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9">
                      <a:moveTo>
                        <a:pt x="11" y="6"/>
                      </a:moveTo>
                      <a:lnTo>
                        <a:pt x="16" y="8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6" y="17"/>
                      </a:lnTo>
                      <a:lnTo>
                        <a:pt x="11" y="19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53" name="Rectangle 1180"/>
                <p:cNvSpPr>
                  <a:spLocks noChangeArrowheads="1"/>
                </p:cNvSpPr>
                <p:nvPr/>
              </p:nvSpPr>
              <p:spPr bwMode="auto">
                <a:xfrm>
                  <a:off x="2036" y="2318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54" name="Rectangle 1181"/>
                <p:cNvSpPr>
                  <a:spLocks noChangeArrowheads="1"/>
                </p:cNvSpPr>
                <p:nvPr/>
              </p:nvSpPr>
              <p:spPr bwMode="auto">
                <a:xfrm>
                  <a:off x="2044" y="2318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55" name="Rectangle 1182"/>
                <p:cNvSpPr>
                  <a:spLocks noChangeArrowheads="1"/>
                </p:cNvSpPr>
                <p:nvPr/>
              </p:nvSpPr>
              <p:spPr bwMode="auto">
                <a:xfrm>
                  <a:off x="2050" y="2318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56" name="Rectangle 1183"/>
                <p:cNvSpPr>
                  <a:spLocks noChangeArrowheads="1"/>
                </p:cNvSpPr>
                <p:nvPr/>
              </p:nvSpPr>
              <p:spPr bwMode="auto">
                <a:xfrm>
                  <a:off x="2056" y="2318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57" name="Rectangle 1184"/>
                <p:cNvSpPr>
                  <a:spLocks noChangeArrowheads="1"/>
                </p:cNvSpPr>
                <p:nvPr/>
              </p:nvSpPr>
              <p:spPr bwMode="auto">
                <a:xfrm>
                  <a:off x="2064" y="2318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58" name="Rectangle 1185"/>
                <p:cNvSpPr>
                  <a:spLocks noChangeArrowheads="1"/>
                </p:cNvSpPr>
                <p:nvPr/>
              </p:nvSpPr>
              <p:spPr bwMode="auto">
                <a:xfrm>
                  <a:off x="2073" y="2318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59" name="Rectangle 1186"/>
                <p:cNvSpPr>
                  <a:spLocks noChangeArrowheads="1"/>
                </p:cNvSpPr>
                <p:nvPr/>
              </p:nvSpPr>
              <p:spPr bwMode="auto">
                <a:xfrm>
                  <a:off x="2078" y="2318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60" name="Rectangle 1187"/>
                <p:cNvSpPr>
                  <a:spLocks noChangeArrowheads="1"/>
                </p:cNvSpPr>
                <p:nvPr/>
              </p:nvSpPr>
              <p:spPr bwMode="auto">
                <a:xfrm>
                  <a:off x="2083" y="2318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61" name="Rectangle 1188"/>
                <p:cNvSpPr>
                  <a:spLocks noChangeArrowheads="1"/>
                </p:cNvSpPr>
                <p:nvPr/>
              </p:nvSpPr>
              <p:spPr bwMode="auto">
                <a:xfrm>
                  <a:off x="2093" y="2318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62" name="Rectangle 1189"/>
                <p:cNvSpPr>
                  <a:spLocks noChangeArrowheads="1"/>
                </p:cNvSpPr>
                <p:nvPr/>
              </p:nvSpPr>
              <p:spPr bwMode="auto">
                <a:xfrm>
                  <a:off x="2098" y="2318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63" name="Rectangle 1190"/>
                <p:cNvSpPr>
                  <a:spLocks noChangeArrowheads="1"/>
                </p:cNvSpPr>
                <p:nvPr/>
              </p:nvSpPr>
              <p:spPr bwMode="auto">
                <a:xfrm>
                  <a:off x="2106" y="2318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64" name="Rectangle 1191"/>
                <p:cNvSpPr>
                  <a:spLocks noChangeArrowheads="1"/>
                </p:cNvSpPr>
                <p:nvPr/>
              </p:nvSpPr>
              <p:spPr bwMode="auto">
                <a:xfrm>
                  <a:off x="2112" y="2318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65" name="Rectangle 1192"/>
                <p:cNvSpPr>
                  <a:spLocks noChangeArrowheads="1"/>
                </p:cNvSpPr>
                <p:nvPr/>
              </p:nvSpPr>
              <p:spPr bwMode="auto">
                <a:xfrm>
                  <a:off x="2120" y="2318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66" name="Rectangle 1193"/>
                <p:cNvSpPr>
                  <a:spLocks noChangeArrowheads="1"/>
                </p:cNvSpPr>
                <p:nvPr/>
              </p:nvSpPr>
              <p:spPr bwMode="auto">
                <a:xfrm>
                  <a:off x="2127" y="2318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67" name="Rectangle 1194"/>
                <p:cNvSpPr>
                  <a:spLocks noChangeArrowheads="1"/>
                </p:cNvSpPr>
                <p:nvPr/>
              </p:nvSpPr>
              <p:spPr bwMode="auto">
                <a:xfrm>
                  <a:off x="2132" y="2318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68" name="Freeform 1195"/>
                <p:cNvSpPr>
                  <a:spLocks/>
                </p:cNvSpPr>
                <p:nvPr/>
              </p:nvSpPr>
              <p:spPr bwMode="auto">
                <a:xfrm>
                  <a:off x="2140" y="2318"/>
                  <a:ext cx="11" cy="13"/>
                </a:xfrm>
                <a:custGeom>
                  <a:avLst/>
                  <a:gdLst>
                    <a:gd name="T0" fmla="*/ 11 w 11"/>
                    <a:gd name="T1" fmla="*/ 2 h 13"/>
                    <a:gd name="T2" fmla="*/ 6 w 11"/>
                    <a:gd name="T3" fmla="*/ 0 h 13"/>
                    <a:gd name="T4" fmla="*/ 0 w 11"/>
                    <a:gd name="T5" fmla="*/ 0 h 13"/>
                    <a:gd name="T6" fmla="*/ 0 w 11"/>
                    <a:gd name="T7" fmla="*/ 13 h 13"/>
                    <a:gd name="T8" fmla="*/ 6 w 11"/>
                    <a:gd name="T9" fmla="*/ 13 h 13"/>
                    <a:gd name="T10" fmla="*/ 0 w 11"/>
                    <a:gd name="T11" fmla="*/ 11 h 13"/>
                    <a:gd name="T12" fmla="*/ 11 w 11"/>
                    <a:gd name="T13" fmla="*/ 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13"/>
                    <a:gd name="T23" fmla="*/ 11 w 11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13">
                      <a:moveTo>
                        <a:pt x="11" y="2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11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69" name="Freeform 1196"/>
                <p:cNvSpPr>
                  <a:spLocks/>
                </p:cNvSpPr>
                <p:nvPr/>
              </p:nvSpPr>
              <p:spPr bwMode="auto">
                <a:xfrm>
                  <a:off x="2140" y="2320"/>
                  <a:ext cx="21" cy="21"/>
                </a:xfrm>
                <a:custGeom>
                  <a:avLst/>
                  <a:gdLst>
                    <a:gd name="T0" fmla="*/ 14 w 21"/>
                    <a:gd name="T1" fmla="*/ 3 h 21"/>
                    <a:gd name="T2" fmla="*/ 21 w 21"/>
                    <a:gd name="T3" fmla="*/ 6 h 21"/>
                    <a:gd name="T4" fmla="*/ 11 w 21"/>
                    <a:gd name="T5" fmla="*/ 0 h 21"/>
                    <a:gd name="T6" fmla="*/ 0 w 21"/>
                    <a:gd name="T7" fmla="*/ 9 h 21"/>
                    <a:gd name="T8" fmla="*/ 9 w 21"/>
                    <a:gd name="T9" fmla="*/ 17 h 21"/>
                    <a:gd name="T10" fmla="*/ 14 w 21"/>
                    <a:gd name="T11" fmla="*/ 21 h 21"/>
                    <a:gd name="T12" fmla="*/ 14 w 21"/>
                    <a:gd name="T13" fmla="*/ 3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21"/>
                    <a:gd name="T23" fmla="*/ 21 w 21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21">
                      <a:moveTo>
                        <a:pt x="14" y="3"/>
                      </a:moveTo>
                      <a:lnTo>
                        <a:pt x="21" y="6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9" y="17"/>
                      </a:lnTo>
                      <a:lnTo>
                        <a:pt x="14" y="21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70" name="Rectangle 1197"/>
                <p:cNvSpPr>
                  <a:spLocks noChangeArrowheads="1"/>
                </p:cNvSpPr>
                <p:nvPr/>
              </p:nvSpPr>
              <p:spPr bwMode="auto">
                <a:xfrm>
                  <a:off x="2154" y="2323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71" name="Rectangle 1198"/>
                <p:cNvSpPr>
                  <a:spLocks noChangeArrowheads="1"/>
                </p:cNvSpPr>
                <p:nvPr/>
              </p:nvSpPr>
              <p:spPr bwMode="auto">
                <a:xfrm>
                  <a:off x="2161" y="232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72" name="Rectangle 1199"/>
                <p:cNvSpPr>
                  <a:spLocks noChangeArrowheads="1"/>
                </p:cNvSpPr>
                <p:nvPr/>
              </p:nvSpPr>
              <p:spPr bwMode="auto">
                <a:xfrm>
                  <a:off x="2169" y="232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73" name="Rectangle 1200"/>
                <p:cNvSpPr>
                  <a:spLocks noChangeArrowheads="1"/>
                </p:cNvSpPr>
                <p:nvPr/>
              </p:nvSpPr>
              <p:spPr bwMode="auto">
                <a:xfrm>
                  <a:off x="2177" y="2323"/>
                  <a:ext cx="4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74" name="Rectangle 1201"/>
                <p:cNvSpPr>
                  <a:spLocks noChangeArrowheads="1"/>
                </p:cNvSpPr>
                <p:nvPr/>
              </p:nvSpPr>
              <p:spPr bwMode="auto">
                <a:xfrm>
                  <a:off x="2180" y="232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75" name="Rectangle 1202"/>
                <p:cNvSpPr>
                  <a:spLocks noChangeArrowheads="1"/>
                </p:cNvSpPr>
                <p:nvPr/>
              </p:nvSpPr>
              <p:spPr bwMode="auto">
                <a:xfrm>
                  <a:off x="2188" y="2323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76" name="Rectangle 1203"/>
                <p:cNvSpPr>
                  <a:spLocks noChangeArrowheads="1"/>
                </p:cNvSpPr>
                <p:nvPr/>
              </p:nvSpPr>
              <p:spPr bwMode="auto">
                <a:xfrm>
                  <a:off x="2197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77" name="Rectangle 1204"/>
                <p:cNvSpPr>
                  <a:spLocks noChangeArrowheads="1"/>
                </p:cNvSpPr>
                <p:nvPr/>
              </p:nvSpPr>
              <p:spPr bwMode="auto">
                <a:xfrm>
                  <a:off x="2203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78" name="Rectangle 1205"/>
                <p:cNvSpPr>
                  <a:spLocks noChangeArrowheads="1"/>
                </p:cNvSpPr>
                <p:nvPr/>
              </p:nvSpPr>
              <p:spPr bwMode="auto">
                <a:xfrm>
                  <a:off x="2208" y="2323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79" name="Rectangle 1206"/>
                <p:cNvSpPr>
                  <a:spLocks noChangeArrowheads="1"/>
                </p:cNvSpPr>
                <p:nvPr/>
              </p:nvSpPr>
              <p:spPr bwMode="auto">
                <a:xfrm>
                  <a:off x="2218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80" name="Rectangle 1207"/>
                <p:cNvSpPr>
                  <a:spLocks noChangeArrowheads="1"/>
                </p:cNvSpPr>
                <p:nvPr/>
              </p:nvSpPr>
              <p:spPr bwMode="auto">
                <a:xfrm>
                  <a:off x="2223" y="2323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81" name="Rectangle 1208"/>
                <p:cNvSpPr>
                  <a:spLocks noChangeArrowheads="1"/>
                </p:cNvSpPr>
                <p:nvPr/>
              </p:nvSpPr>
              <p:spPr bwMode="auto">
                <a:xfrm>
                  <a:off x="2231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82" name="Rectangle 1209"/>
                <p:cNvSpPr>
                  <a:spLocks noChangeArrowheads="1"/>
                </p:cNvSpPr>
                <p:nvPr/>
              </p:nvSpPr>
              <p:spPr bwMode="auto">
                <a:xfrm>
                  <a:off x="2237" y="2323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83" name="Rectangle 1210"/>
                <p:cNvSpPr>
                  <a:spLocks noChangeArrowheads="1"/>
                </p:cNvSpPr>
                <p:nvPr/>
              </p:nvSpPr>
              <p:spPr bwMode="auto">
                <a:xfrm>
                  <a:off x="2246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84" name="Rectangle 1211"/>
                <p:cNvSpPr>
                  <a:spLocks noChangeArrowheads="1"/>
                </p:cNvSpPr>
                <p:nvPr/>
              </p:nvSpPr>
              <p:spPr bwMode="auto">
                <a:xfrm>
                  <a:off x="2252" y="2323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85" name="Rectangle 1212"/>
                <p:cNvSpPr>
                  <a:spLocks noChangeArrowheads="1"/>
                </p:cNvSpPr>
                <p:nvPr/>
              </p:nvSpPr>
              <p:spPr bwMode="auto">
                <a:xfrm>
                  <a:off x="2257" y="2323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86" name="Rectangle 1213"/>
                <p:cNvSpPr>
                  <a:spLocks noChangeArrowheads="1"/>
                </p:cNvSpPr>
                <p:nvPr/>
              </p:nvSpPr>
              <p:spPr bwMode="auto">
                <a:xfrm>
                  <a:off x="2265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87" name="Rectangle 1214"/>
                <p:cNvSpPr>
                  <a:spLocks noChangeArrowheads="1"/>
                </p:cNvSpPr>
                <p:nvPr/>
              </p:nvSpPr>
              <p:spPr bwMode="auto">
                <a:xfrm>
                  <a:off x="2271" y="2323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88" name="Rectangle 1215"/>
                <p:cNvSpPr>
                  <a:spLocks noChangeArrowheads="1"/>
                </p:cNvSpPr>
                <p:nvPr/>
              </p:nvSpPr>
              <p:spPr bwMode="auto">
                <a:xfrm>
                  <a:off x="2280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89" name="Rectangle 1216"/>
                <p:cNvSpPr>
                  <a:spLocks noChangeArrowheads="1"/>
                </p:cNvSpPr>
                <p:nvPr/>
              </p:nvSpPr>
              <p:spPr bwMode="auto">
                <a:xfrm>
                  <a:off x="2286" y="232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90" name="Rectangle 1217"/>
                <p:cNvSpPr>
                  <a:spLocks noChangeArrowheads="1"/>
                </p:cNvSpPr>
                <p:nvPr/>
              </p:nvSpPr>
              <p:spPr bwMode="auto">
                <a:xfrm>
                  <a:off x="2294" y="232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91" name="Rectangle 1218"/>
                <p:cNvSpPr>
                  <a:spLocks noChangeArrowheads="1"/>
                </p:cNvSpPr>
                <p:nvPr/>
              </p:nvSpPr>
              <p:spPr bwMode="auto">
                <a:xfrm>
                  <a:off x="2302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92" name="Rectangle 1219"/>
                <p:cNvSpPr>
                  <a:spLocks noChangeArrowheads="1"/>
                </p:cNvSpPr>
                <p:nvPr/>
              </p:nvSpPr>
              <p:spPr bwMode="auto">
                <a:xfrm>
                  <a:off x="2307" y="2323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93" name="Rectangle 1220"/>
                <p:cNvSpPr>
                  <a:spLocks noChangeArrowheads="1"/>
                </p:cNvSpPr>
                <p:nvPr/>
              </p:nvSpPr>
              <p:spPr bwMode="auto">
                <a:xfrm>
                  <a:off x="2314" y="2323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94" name="Rectangle 1221"/>
                <p:cNvSpPr>
                  <a:spLocks noChangeArrowheads="1"/>
                </p:cNvSpPr>
                <p:nvPr/>
              </p:nvSpPr>
              <p:spPr bwMode="auto">
                <a:xfrm>
                  <a:off x="2322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95" name="Rectangle 1222"/>
                <p:cNvSpPr>
                  <a:spLocks noChangeArrowheads="1"/>
                </p:cNvSpPr>
                <p:nvPr/>
              </p:nvSpPr>
              <p:spPr bwMode="auto">
                <a:xfrm>
                  <a:off x="2328" y="2323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96" name="Rectangle 1223"/>
                <p:cNvSpPr>
                  <a:spLocks noChangeArrowheads="1"/>
                </p:cNvSpPr>
                <p:nvPr/>
              </p:nvSpPr>
              <p:spPr bwMode="auto">
                <a:xfrm>
                  <a:off x="2333" y="2323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97" name="Rectangle 1224"/>
                <p:cNvSpPr>
                  <a:spLocks noChangeArrowheads="1"/>
                </p:cNvSpPr>
                <p:nvPr/>
              </p:nvSpPr>
              <p:spPr bwMode="auto">
                <a:xfrm>
                  <a:off x="2341" y="2323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98" name="Rectangle 1225"/>
                <p:cNvSpPr>
                  <a:spLocks noChangeArrowheads="1"/>
                </p:cNvSpPr>
                <p:nvPr/>
              </p:nvSpPr>
              <p:spPr bwMode="auto">
                <a:xfrm>
                  <a:off x="2348" y="232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99" name="Rectangle 1226"/>
                <p:cNvSpPr>
                  <a:spLocks noChangeArrowheads="1"/>
                </p:cNvSpPr>
                <p:nvPr/>
              </p:nvSpPr>
              <p:spPr bwMode="auto">
                <a:xfrm>
                  <a:off x="2356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00" name="Rectangle 1227"/>
                <p:cNvSpPr>
                  <a:spLocks noChangeArrowheads="1"/>
                </p:cNvSpPr>
                <p:nvPr/>
              </p:nvSpPr>
              <p:spPr bwMode="auto">
                <a:xfrm>
                  <a:off x="2362" y="232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01" name="Rectangle 1228"/>
                <p:cNvSpPr>
                  <a:spLocks noChangeArrowheads="1"/>
                </p:cNvSpPr>
                <p:nvPr/>
              </p:nvSpPr>
              <p:spPr bwMode="auto">
                <a:xfrm>
                  <a:off x="2370" y="2323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02" name="Rectangle 1229"/>
                <p:cNvSpPr>
                  <a:spLocks noChangeArrowheads="1"/>
                </p:cNvSpPr>
                <p:nvPr/>
              </p:nvSpPr>
              <p:spPr bwMode="auto">
                <a:xfrm>
                  <a:off x="2375" y="2323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03" name="Rectangle 1230"/>
                <p:cNvSpPr>
                  <a:spLocks noChangeArrowheads="1"/>
                </p:cNvSpPr>
                <p:nvPr/>
              </p:nvSpPr>
              <p:spPr bwMode="auto">
                <a:xfrm>
                  <a:off x="2382" y="232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04" name="Rectangle 1231"/>
                <p:cNvSpPr>
                  <a:spLocks noChangeArrowheads="1"/>
                </p:cNvSpPr>
                <p:nvPr/>
              </p:nvSpPr>
              <p:spPr bwMode="auto">
                <a:xfrm>
                  <a:off x="2390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05" name="Rectangle 1232"/>
                <p:cNvSpPr>
                  <a:spLocks noChangeArrowheads="1"/>
                </p:cNvSpPr>
                <p:nvPr/>
              </p:nvSpPr>
              <p:spPr bwMode="auto">
                <a:xfrm>
                  <a:off x="2395" y="2323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06" name="Freeform 1233"/>
                <p:cNvSpPr>
                  <a:spLocks/>
                </p:cNvSpPr>
                <p:nvPr/>
              </p:nvSpPr>
              <p:spPr bwMode="auto">
                <a:xfrm>
                  <a:off x="2404" y="2323"/>
                  <a:ext cx="15" cy="18"/>
                </a:xfrm>
                <a:custGeom>
                  <a:avLst/>
                  <a:gdLst>
                    <a:gd name="T0" fmla="*/ 15 w 15"/>
                    <a:gd name="T1" fmla="*/ 8 h 18"/>
                    <a:gd name="T2" fmla="*/ 8 w 15"/>
                    <a:gd name="T3" fmla="*/ 0 h 18"/>
                    <a:gd name="T4" fmla="*/ 0 w 15"/>
                    <a:gd name="T5" fmla="*/ 0 h 18"/>
                    <a:gd name="T6" fmla="*/ 0 w 15"/>
                    <a:gd name="T7" fmla="*/ 18 h 18"/>
                    <a:gd name="T8" fmla="*/ 8 w 15"/>
                    <a:gd name="T9" fmla="*/ 18 h 18"/>
                    <a:gd name="T10" fmla="*/ 0 w 15"/>
                    <a:gd name="T11" fmla="*/ 8 h 18"/>
                    <a:gd name="T12" fmla="*/ 15 w 15"/>
                    <a:gd name="T13" fmla="*/ 8 h 18"/>
                    <a:gd name="T14" fmla="*/ 15 w 15"/>
                    <a:gd name="T15" fmla="*/ 0 h 18"/>
                    <a:gd name="T16" fmla="*/ 8 w 15"/>
                    <a:gd name="T17" fmla="*/ 0 h 18"/>
                    <a:gd name="T18" fmla="*/ 15 w 15"/>
                    <a:gd name="T19" fmla="*/ 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15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07" name="Freeform 1234"/>
                <p:cNvSpPr>
                  <a:spLocks/>
                </p:cNvSpPr>
                <p:nvPr/>
              </p:nvSpPr>
              <p:spPr bwMode="auto">
                <a:xfrm>
                  <a:off x="2404" y="2329"/>
                  <a:ext cx="15" cy="17"/>
                </a:xfrm>
                <a:custGeom>
                  <a:avLst/>
                  <a:gdLst>
                    <a:gd name="T0" fmla="*/ 8 w 15"/>
                    <a:gd name="T1" fmla="*/ 0 h 17"/>
                    <a:gd name="T2" fmla="*/ 15 w 15"/>
                    <a:gd name="T3" fmla="*/ 12 h 17"/>
                    <a:gd name="T4" fmla="*/ 15 w 15"/>
                    <a:gd name="T5" fmla="*/ 2 h 17"/>
                    <a:gd name="T6" fmla="*/ 0 w 15"/>
                    <a:gd name="T7" fmla="*/ 2 h 17"/>
                    <a:gd name="T8" fmla="*/ 0 w 15"/>
                    <a:gd name="T9" fmla="*/ 12 h 17"/>
                    <a:gd name="T10" fmla="*/ 8 w 15"/>
                    <a:gd name="T11" fmla="*/ 17 h 17"/>
                    <a:gd name="T12" fmla="*/ 0 w 15"/>
                    <a:gd name="T13" fmla="*/ 12 h 17"/>
                    <a:gd name="T14" fmla="*/ 0 w 15"/>
                    <a:gd name="T15" fmla="*/ 17 h 17"/>
                    <a:gd name="T16" fmla="*/ 8 w 15"/>
                    <a:gd name="T17" fmla="*/ 17 h 17"/>
                    <a:gd name="T18" fmla="*/ 8 w 15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8" y="0"/>
                      </a:moveTo>
                      <a:lnTo>
                        <a:pt x="15" y="12"/>
                      </a:lnTo>
                      <a:lnTo>
                        <a:pt x="15" y="2"/>
                      </a:ln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8" y="17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08" name="Freeform 1235"/>
                <p:cNvSpPr>
                  <a:spLocks/>
                </p:cNvSpPr>
                <p:nvPr/>
              </p:nvSpPr>
              <p:spPr bwMode="auto">
                <a:xfrm>
                  <a:off x="2412" y="2329"/>
                  <a:ext cx="15" cy="17"/>
                </a:xfrm>
                <a:custGeom>
                  <a:avLst/>
                  <a:gdLst>
                    <a:gd name="T0" fmla="*/ 15 w 15"/>
                    <a:gd name="T1" fmla="*/ 12 h 17"/>
                    <a:gd name="T2" fmla="*/ 7 w 15"/>
                    <a:gd name="T3" fmla="*/ 0 h 17"/>
                    <a:gd name="T4" fmla="*/ 0 w 15"/>
                    <a:gd name="T5" fmla="*/ 0 h 17"/>
                    <a:gd name="T6" fmla="*/ 0 w 15"/>
                    <a:gd name="T7" fmla="*/ 17 h 17"/>
                    <a:gd name="T8" fmla="*/ 7 w 15"/>
                    <a:gd name="T9" fmla="*/ 17 h 17"/>
                    <a:gd name="T10" fmla="*/ 0 w 15"/>
                    <a:gd name="T11" fmla="*/ 12 h 17"/>
                    <a:gd name="T12" fmla="*/ 15 w 15"/>
                    <a:gd name="T13" fmla="*/ 12 h 17"/>
                    <a:gd name="T14" fmla="*/ 15 w 15"/>
                    <a:gd name="T15" fmla="*/ 0 h 17"/>
                    <a:gd name="T16" fmla="*/ 7 w 15"/>
                    <a:gd name="T17" fmla="*/ 0 h 17"/>
                    <a:gd name="T18" fmla="*/ 15 w 15"/>
                    <a:gd name="T19" fmla="*/ 12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15" y="12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7" y="17"/>
                      </a:lnTo>
                      <a:lnTo>
                        <a:pt x="0" y="12"/>
                      </a:lnTo>
                      <a:lnTo>
                        <a:pt x="15" y="12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09" name="Rectangle 1236"/>
                <p:cNvSpPr>
                  <a:spLocks noChangeArrowheads="1"/>
                </p:cNvSpPr>
                <p:nvPr/>
              </p:nvSpPr>
              <p:spPr bwMode="auto">
                <a:xfrm>
                  <a:off x="2412" y="2341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10" name="Rectangle 1237"/>
                <p:cNvSpPr>
                  <a:spLocks noChangeArrowheads="1"/>
                </p:cNvSpPr>
                <p:nvPr/>
              </p:nvSpPr>
              <p:spPr bwMode="auto">
                <a:xfrm>
                  <a:off x="2412" y="2346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11" name="Freeform 1238"/>
                <p:cNvSpPr>
                  <a:spLocks/>
                </p:cNvSpPr>
                <p:nvPr/>
              </p:nvSpPr>
              <p:spPr bwMode="auto">
                <a:xfrm>
                  <a:off x="2412" y="2352"/>
                  <a:ext cx="15" cy="13"/>
                </a:xfrm>
                <a:custGeom>
                  <a:avLst/>
                  <a:gdLst>
                    <a:gd name="T0" fmla="*/ 7 w 15"/>
                    <a:gd name="T1" fmla="*/ 0 h 13"/>
                    <a:gd name="T2" fmla="*/ 15 w 15"/>
                    <a:gd name="T3" fmla="*/ 8 h 13"/>
                    <a:gd name="T4" fmla="*/ 15 w 15"/>
                    <a:gd name="T5" fmla="*/ 0 h 13"/>
                    <a:gd name="T6" fmla="*/ 0 w 15"/>
                    <a:gd name="T7" fmla="*/ 0 h 13"/>
                    <a:gd name="T8" fmla="*/ 0 w 15"/>
                    <a:gd name="T9" fmla="*/ 8 h 13"/>
                    <a:gd name="T10" fmla="*/ 7 w 15"/>
                    <a:gd name="T11" fmla="*/ 13 h 13"/>
                    <a:gd name="T12" fmla="*/ 0 w 15"/>
                    <a:gd name="T13" fmla="*/ 8 h 13"/>
                    <a:gd name="T14" fmla="*/ 0 w 15"/>
                    <a:gd name="T15" fmla="*/ 13 h 13"/>
                    <a:gd name="T16" fmla="*/ 7 w 15"/>
                    <a:gd name="T17" fmla="*/ 13 h 13"/>
                    <a:gd name="T18" fmla="*/ 7 w 15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7" y="0"/>
                      </a:move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7" y="13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7" y="1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12" name="Freeform 1239"/>
                <p:cNvSpPr>
                  <a:spLocks/>
                </p:cNvSpPr>
                <p:nvPr/>
              </p:nvSpPr>
              <p:spPr bwMode="auto">
                <a:xfrm>
                  <a:off x="2414" y="2352"/>
                  <a:ext cx="18" cy="13"/>
                </a:xfrm>
                <a:custGeom>
                  <a:avLst/>
                  <a:gdLst>
                    <a:gd name="T0" fmla="*/ 18 w 18"/>
                    <a:gd name="T1" fmla="*/ 8 h 13"/>
                    <a:gd name="T2" fmla="*/ 13 w 18"/>
                    <a:gd name="T3" fmla="*/ 0 h 13"/>
                    <a:gd name="T4" fmla="*/ 5 w 18"/>
                    <a:gd name="T5" fmla="*/ 0 h 13"/>
                    <a:gd name="T6" fmla="*/ 5 w 18"/>
                    <a:gd name="T7" fmla="*/ 13 h 13"/>
                    <a:gd name="T8" fmla="*/ 13 w 18"/>
                    <a:gd name="T9" fmla="*/ 13 h 13"/>
                    <a:gd name="T10" fmla="*/ 0 w 18"/>
                    <a:gd name="T11" fmla="*/ 8 h 13"/>
                    <a:gd name="T12" fmla="*/ 18 w 18"/>
                    <a:gd name="T13" fmla="*/ 8 h 13"/>
                    <a:gd name="T14" fmla="*/ 18 w 18"/>
                    <a:gd name="T15" fmla="*/ 0 h 13"/>
                    <a:gd name="T16" fmla="*/ 13 w 18"/>
                    <a:gd name="T17" fmla="*/ 0 h 13"/>
                    <a:gd name="T18" fmla="*/ 18 w 18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18" y="8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5" y="13"/>
                      </a:lnTo>
                      <a:lnTo>
                        <a:pt x="13" y="13"/>
                      </a:lnTo>
                      <a:lnTo>
                        <a:pt x="0" y="8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13" name="Rectangle 1240"/>
                <p:cNvSpPr>
                  <a:spLocks noChangeArrowheads="1"/>
                </p:cNvSpPr>
                <p:nvPr/>
              </p:nvSpPr>
              <p:spPr bwMode="auto">
                <a:xfrm>
                  <a:off x="2416" y="2360"/>
                  <a:ext cx="17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14" name="Rectangle 1241"/>
                <p:cNvSpPr>
                  <a:spLocks noChangeArrowheads="1"/>
                </p:cNvSpPr>
                <p:nvPr/>
              </p:nvSpPr>
              <p:spPr bwMode="auto">
                <a:xfrm>
                  <a:off x="2416" y="2365"/>
                  <a:ext cx="17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15" name="Rectangle 1242"/>
                <p:cNvSpPr>
                  <a:spLocks noChangeArrowheads="1"/>
                </p:cNvSpPr>
                <p:nvPr/>
              </p:nvSpPr>
              <p:spPr bwMode="auto">
                <a:xfrm>
                  <a:off x="2416" y="2375"/>
                  <a:ext cx="17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16" name="Freeform 1243"/>
                <p:cNvSpPr>
                  <a:spLocks/>
                </p:cNvSpPr>
                <p:nvPr/>
              </p:nvSpPr>
              <p:spPr bwMode="auto">
                <a:xfrm>
                  <a:off x="2414" y="2380"/>
                  <a:ext cx="18" cy="14"/>
                </a:xfrm>
                <a:custGeom>
                  <a:avLst/>
                  <a:gdLst>
                    <a:gd name="T0" fmla="*/ 13 w 18"/>
                    <a:gd name="T1" fmla="*/ 14 h 14"/>
                    <a:gd name="T2" fmla="*/ 18 w 18"/>
                    <a:gd name="T3" fmla="*/ 6 h 14"/>
                    <a:gd name="T4" fmla="*/ 18 w 18"/>
                    <a:gd name="T5" fmla="*/ 0 h 14"/>
                    <a:gd name="T6" fmla="*/ 0 w 18"/>
                    <a:gd name="T7" fmla="*/ 0 h 14"/>
                    <a:gd name="T8" fmla="*/ 0 w 18"/>
                    <a:gd name="T9" fmla="*/ 6 h 14"/>
                    <a:gd name="T10" fmla="*/ 13 w 18"/>
                    <a:gd name="T11" fmla="*/ 0 h 14"/>
                    <a:gd name="T12" fmla="*/ 13 w 18"/>
                    <a:gd name="T13" fmla="*/ 14 h 14"/>
                    <a:gd name="T14" fmla="*/ 18 w 18"/>
                    <a:gd name="T15" fmla="*/ 14 h 14"/>
                    <a:gd name="T16" fmla="*/ 18 w 18"/>
                    <a:gd name="T17" fmla="*/ 6 h 14"/>
                    <a:gd name="T18" fmla="*/ 13 w 18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3" y="14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0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18" y="6"/>
                      </a:ln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17" name="Freeform 1244"/>
                <p:cNvSpPr>
                  <a:spLocks/>
                </p:cNvSpPr>
                <p:nvPr/>
              </p:nvSpPr>
              <p:spPr bwMode="auto">
                <a:xfrm>
                  <a:off x="2412" y="2380"/>
                  <a:ext cx="15" cy="14"/>
                </a:xfrm>
                <a:custGeom>
                  <a:avLst/>
                  <a:gdLst>
                    <a:gd name="T0" fmla="*/ 15 w 15"/>
                    <a:gd name="T1" fmla="*/ 6 h 14"/>
                    <a:gd name="T2" fmla="*/ 7 w 15"/>
                    <a:gd name="T3" fmla="*/ 14 h 14"/>
                    <a:gd name="T4" fmla="*/ 15 w 15"/>
                    <a:gd name="T5" fmla="*/ 14 h 14"/>
                    <a:gd name="T6" fmla="*/ 15 w 15"/>
                    <a:gd name="T7" fmla="*/ 0 h 14"/>
                    <a:gd name="T8" fmla="*/ 7 w 15"/>
                    <a:gd name="T9" fmla="*/ 0 h 14"/>
                    <a:gd name="T10" fmla="*/ 0 w 15"/>
                    <a:gd name="T11" fmla="*/ 6 h 14"/>
                    <a:gd name="T12" fmla="*/ 7 w 15"/>
                    <a:gd name="T13" fmla="*/ 0 h 14"/>
                    <a:gd name="T14" fmla="*/ 0 w 15"/>
                    <a:gd name="T15" fmla="*/ 0 h 14"/>
                    <a:gd name="T16" fmla="*/ 0 w 15"/>
                    <a:gd name="T17" fmla="*/ 6 h 14"/>
                    <a:gd name="T18" fmla="*/ 15 w 15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5" y="6"/>
                      </a:moveTo>
                      <a:lnTo>
                        <a:pt x="7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18" name="Freeform 1245"/>
                <p:cNvSpPr>
                  <a:spLocks/>
                </p:cNvSpPr>
                <p:nvPr/>
              </p:nvSpPr>
              <p:spPr bwMode="auto">
                <a:xfrm>
                  <a:off x="2412" y="2386"/>
                  <a:ext cx="15" cy="13"/>
                </a:xfrm>
                <a:custGeom>
                  <a:avLst/>
                  <a:gdLst>
                    <a:gd name="T0" fmla="*/ 7 w 15"/>
                    <a:gd name="T1" fmla="*/ 13 h 13"/>
                    <a:gd name="T2" fmla="*/ 15 w 15"/>
                    <a:gd name="T3" fmla="*/ 8 h 13"/>
                    <a:gd name="T4" fmla="*/ 15 w 15"/>
                    <a:gd name="T5" fmla="*/ 0 h 13"/>
                    <a:gd name="T6" fmla="*/ 0 w 15"/>
                    <a:gd name="T7" fmla="*/ 0 h 13"/>
                    <a:gd name="T8" fmla="*/ 0 w 15"/>
                    <a:gd name="T9" fmla="*/ 8 h 13"/>
                    <a:gd name="T10" fmla="*/ 7 w 15"/>
                    <a:gd name="T11" fmla="*/ 0 h 13"/>
                    <a:gd name="T12" fmla="*/ 7 w 15"/>
                    <a:gd name="T13" fmla="*/ 13 h 13"/>
                    <a:gd name="T14" fmla="*/ 15 w 15"/>
                    <a:gd name="T15" fmla="*/ 13 h 13"/>
                    <a:gd name="T16" fmla="*/ 15 w 15"/>
                    <a:gd name="T17" fmla="*/ 8 h 13"/>
                    <a:gd name="T18" fmla="*/ 7 w 15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7" y="13"/>
                      </a:move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13"/>
                      </a:lnTo>
                      <a:lnTo>
                        <a:pt x="15" y="13"/>
                      </a:lnTo>
                      <a:lnTo>
                        <a:pt x="15" y="8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19" name="Rectangle 1246"/>
                <p:cNvSpPr>
                  <a:spLocks noChangeArrowheads="1"/>
                </p:cNvSpPr>
                <p:nvPr/>
              </p:nvSpPr>
              <p:spPr bwMode="auto">
                <a:xfrm>
                  <a:off x="2412" y="2386"/>
                  <a:ext cx="8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20" name="Rectangle 1247"/>
                <p:cNvSpPr>
                  <a:spLocks noChangeArrowheads="1"/>
                </p:cNvSpPr>
                <p:nvPr/>
              </p:nvSpPr>
              <p:spPr bwMode="auto">
                <a:xfrm>
                  <a:off x="2404" y="2386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21" name="Rectangle 1248"/>
                <p:cNvSpPr>
                  <a:spLocks noChangeArrowheads="1"/>
                </p:cNvSpPr>
                <p:nvPr/>
              </p:nvSpPr>
              <p:spPr bwMode="auto">
                <a:xfrm>
                  <a:off x="2390" y="2386"/>
                  <a:ext cx="15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22" name="Rectangle 1249"/>
                <p:cNvSpPr>
                  <a:spLocks noChangeArrowheads="1"/>
                </p:cNvSpPr>
                <p:nvPr/>
              </p:nvSpPr>
              <p:spPr bwMode="auto">
                <a:xfrm>
                  <a:off x="2382" y="2386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23" name="Rectangle 1250"/>
                <p:cNvSpPr>
                  <a:spLocks noChangeArrowheads="1"/>
                </p:cNvSpPr>
                <p:nvPr/>
              </p:nvSpPr>
              <p:spPr bwMode="auto">
                <a:xfrm>
                  <a:off x="2375" y="2386"/>
                  <a:ext cx="8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24" name="Rectangle 1251"/>
                <p:cNvSpPr>
                  <a:spLocks noChangeArrowheads="1"/>
                </p:cNvSpPr>
                <p:nvPr/>
              </p:nvSpPr>
              <p:spPr bwMode="auto">
                <a:xfrm>
                  <a:off x="2362" y="2386"/>
                  <a:ext cx="14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25" name="Rectangle 1252"/>
                <p:cNvSpPr>
                  <a:spLocks noChangeArrowheads="1"/>
                </p:cNvSpPr>
                <p:nvPr/>
              </p:nvSpPr>
              <p:spPr bwMode="auto">
                <a:xfrm>
                  <a:off x="2356" y="2386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26" name="Freeform 1253"/>
                <p:cNvSpPr>
                  <a:spLocks/>
                </p:cNvSpPr>
                <p:nvPr/>
              </p:nvSpPr>
              <p:spPr bwMode="auto">
                <a:xfrm>
                  <a:off x="2347" y="2386"/>
                  <a:ext cx="9" cy="13"/>
                </a:xfrm>
                <a:custGeom>
                  <a:avLst/>
                  <a:gdLst>
                    <a:gd name="T0" fmla="*/ 0 w 9"/>
                    <a:gd name="T1" fmla="*/ 0 h 13"/>
                    <a:gd name="T2" fmla="*/ 0 w 9"/>
                    <a:gd name="T3" fmla="*/ 13 h 13"/>
                    <a:gd name="T4" fmla="*/ 9 w 9"/>
                    <a:gd name="T5" fmla="*/ 13 h 13"/>
                    <a:gd name="T6" fmla="*/ 9 w 9"/>
                    <a:gd name="T7" fmla="*/ 0 h 13"/>
                    <a:gd name="T8" fmla="*/ 0 w 9"/>
                    <a:gd name="T9" fmla="*/ 0 h 13"/>
                    <a:gd name="T10" fmla="*/ 0 w 9"/>
                    <a:gd name="T11" fmla="*/ 13 h 13"/>
                    <a:gd name="T12" fmla="*/ 0 w 9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13"/>
                    <a:gd name="T23" fmla="*/ 9 w 9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13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27" name="Freeform 1254"/>
                <p:cNvSpPr>
                  <a:spLocks/>
                </p:cNvSpPr>
                <p:nvPr/>
              </p:nvSpPr>
              <p:spPr bwMode="auto">
                <a:xfrm>
                  <a:off x="2347" y="2386"/>
                  <a:ext cx="9" cy="13"/>
                </a:xfrm>
                <a:custGeom>
                  <a:avLst/>
                  <a:gdLst>
                    <a:gd name="T0" fmla="*/ 9 w 9"/>
                    <a:gd name="T1" fmla="*/ 13 h 13"/>
                    <a:gd name="T2" fmla="*/ 9 w 9"/>
                    <a:gd name="T3" fmla="*/ 0 h 13"/>
                    <a:gd name="T4" fmla="*/ 0 w 9"/>
                    <a:gd name="T5" fmla="*/ 0 h 13"/>
                    <a:gd name="T6" fmla="*/ 0 w 9"/>
                    <a:gd name="T7" fmla="*/ 13 h 13"/>
                    <a:gd name="T8" fmla="*/ 9 w 9"/>
                    <a:gd name="T9" fmla="*/ 13 h 13"/>
                    <a:gd name="T10" fmla="*/ 9 w 9"/>
                    <a:gd name="T11" fmla="*/ 0 h 13"/>
                    <a:gd name="T12" fmla="*/ 9 w 9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13"/>
                    <a:gd name="T23" fmla="*/ 9 w 9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13">
                      <a:moveTo>
                        <a:pt x="9" y="13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9" y="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28" name="Rectangle 1255"/>
                <p:cNvSpPr>
                  <a:spLocks noChangeArrowheads="1"/>
                </p:cNvSpPr>
                <p:nvPr/>
              </p:nvSpPr>
              <p:spPr bwMode="auto">
                <a:xfrm>
                  <a:off x="2348" y="2386"/>
                  <a:ext cx="9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29" name="Rectangle 1256"/>
                <p:cNvSpPr>
                  <a:spLocks noChangeArrowheads="1"/>
                </p:cNvSpPr>
                <p:nvPr/>
              </p:nvSpPr>
              <p:spPr bwMode="auto">
                <a:xfrm>
                  <a:off x="2341" y="2386"/>
                  <a:ext cx="8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30" name="Rectangle 1257"/>
                <p:cNvSpPr>
                  <a:spLocks noChangeArrowheads="1"/>
                </p:cNvSpPr>
                <p:nvPr/>
              </p:nvSpPr>
              <p:spPr bwMode="auto">
                <a:xfrm>
                  <a:off x="2333" y="2386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31" name="Rectangle 1258"/>
                <p:cNvSpPr>
                  <a:spLocks noChangeArrowheads="1"/>
                </p:cNvSpPr>
                <p:nvPr/>
              </p:nvSpPr>
              <p:spPr bwMode="auto">
                <a:xfrm>
                  <a:off x="2328" y="2386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32" name="Freeform 1259"/>
                <p:cNvSpPr>
                  <a:spLocks/>
                </p:cNvSpPr>
                <p:nvPr/>
              </p:nvSpPr>
              <p:spPr bwMode="auto">
                <a:xfrm>
                  <a:off x="2313" y="2386"/>
                  <a:ext cx="15" cy="13"/>
                </a:xfrm>
                <a:custGeom>
                  <a:avLst/>
                  <a:gdLst>
                    <a:gd name="T0" fmla="*/ 0 w 15"/>
                    <a:gd name="T1" fmla="*/ 8 h 13"/>
                    <a:gd name="T2" fmla="*/ 9 w 15"/>
                    <a:gd name="T3" fmla="*/ 13 h 13"/>
                    <a:gd name="T4" fmla="*/ 15 w 15"/>
                    <a:gd name="T5" fmla="*/ 13 h 13"/>
                    <a:gd name="T6" fmla="*/ 15 w 15"/>
                    <a:gd name="T7" fmla="*/ 0 h 13"/>
                    <a:gd name="T8" fmla="*/ 9 w 15"/>
                    <a:gd name="T9" fmla="*/ 0 h 13"/>
                    <a:gd name="T10" fmla="*/ 15 w 15"/>
                    <a:gd name="T11" fmla="*/ 8 h 13"/>
                    <a:gd name="T12" fmla="*/ 0 w 15"/>
                    <a:gd name="T13" fmla="*/ 8 h 13"/>
                    <a:gd name="T14" fmla="*/ 0 w 15"/>
                    <a:gd name="T15" fmla="*/ 13 h 13"/>
                    <a:gd name="T16" fmla="*/ 9 w 15"/>
                    <a:gd name="T17" fmla="*/ 13 h 13"/>
                    <a:gd name="T18" fmla="*/ 0 w 15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0" y="8"/>
                      </a:moveTo>
                      <a:lnTo>
                        <a:pt x="9" y="13"/>
                      </a:lnTo>
                      <a:lnTo>
                        <a:pt x="15" y="13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33" name="Freeform 1260"/>
                <p:cNvSpPr>
                  <a:spLocks/>
                </p:cNvSpPr>
                <p:nvPr/>
              </p:nvSpPr>
              <p:spPr bwMode="auto">
                <a:xfrm>
                  <a:off x="2313" y="2380"/>
                  <a:ext cx="15" cy="14"/>
                </a:xfrm>
                <a:custGeom>
                  <a:avLst/>
                  <a:gdLst>
                    <a:gd name="T0" fmla="*/ 9 w 15"/>
                    <a:gd name="T1" fmla="*/ 14 h 14"/>
                    <a:gd name="T2" fmla="*/ 0 w 15"/>
                    <a:gd name="T3" fmla="*/ 6 h 14"/>
                    <a:gd name="T4" fmla="*/ 0 w 15"/>
                    <a:gd name="T5" fmla="*/ 14 h 14"/>
                    <a:gd name="T6" fmla="*/ 15 w 15"/>
                    <a:gd name="T7" fmla="*/ 14 h 14"/>
                    <a:gd name="T8" fmla="*/ 15 w 15"/>
                    <a:gd name="T9" fmla="*/ 6 h 14"/>
                    <a:gd name="T10" fmla="*/ 9 w 15"/>
                    <a:gd name="T11" fmla="*/ 0 h 14"/>
                    <a:gd name="T12" fmla="*/ 15 w 15"/>
                    <a:gd name="T13" fmla="*/ 6 h 14"/>
                    <a:gd name="T14" fmla="*/ 15 w 15"/>
                    <a:gd name="T15" fmla="*/ 0 h 14"/>
                    <a:gd name="T16" fmla="*/ 9 w 15"/>
                    <a:gd name="T17" fmla="*/ 0 h 14"/>
                    <a:gd name="T18" fmla="*/ 9 w 15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9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6"/>
                      </a:lnTo>
                      <a:lnTo>
                        <a:pt x="9" y="0"/>
                      </a:ln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34" name="Rectangle 1261"/>
                <p:cNvSpPr>
                  <a:spLocks noChangeArrowheads="1"/>
                </p:cNvSpPr>
                <p:nvPr/>
              </p:nvSpPr>
              <p:spPr bwMode="auto">
                <a:xfrm>
                  <a:off x="2307" y="2380"/>
                  <a:ext cx="1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35" name="Rectangle 1262"/>
                <p:cNvSpPr>
                  <a:spLocks noChangeArrowheads="1"/>
                </p:cNvSpPr>
                <p:nvPr/>
              </p:nvSpPr>
              <p:spPr bwMode="auto">
                <a:xfrm>
                  <a:off x="2302" y="238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36" name="Freeform 1263"/>
                <p:cNvSpPr>
                  <a:spLocks/>
                </p:cNvSpPr>
                <p:nvPr/>
              </p:nvSpPr>
              <p:spPr bwMode="auto">
                <a:xfrm>
                  <a:off x="2294" y="2380"/>
                  <a:ext cx="8" cy="14"/>
                </a:xfrm>
                <a:custGeom>
                  <a:avLst/>
                  <a:gdLst>
                    <a:gd name="T0" fmla="*/ 0 w 8"/>
                    <a:gd name="T1" fmla="*/ 0 h 14"/>
                    <a:gd name="T2" fmla="*/ 0 w 8"/>
                    <a:gd name="T3" fmla="*/ 14 h 14"/>
                    <a:gd name="T4" fmla="*/ 8 w 8"/>
                    <a:gd name="T5" fmla="*/ 14 h 14"/>
                    <a:gd name="T6" fmla="*/ 8 w 8"/>
                    <a:gd name="T7" fmla="*/ 0 h 14"/>
                    <a:gd name="T8" fmla="*/ 0 w 8"/>
                    <a:gd name="T9" fmla="*/ 0 h 14"/>
                    <a:gd name="T10" fmla="*/ 0 w 8"/>
                    <a:gd name="T11" fmla="*/ 14 h 14"/>
                    <a:gd name="T12" fmla="*/ 0 w 8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4"/>
                    <a:gd name="T23" fmla="*/ 8 w 8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4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37" name="Freeform 1264"/>
                <p:cNvSpPr>
                  <a:spLocks/>
                </p:cNvSpPr>
                <p:nvPr/>
              </p:nvSpPr>
              <p:spPr bwMode="auto">
                <a:xfrm>
                  <a:off x="2291" y="2380"/>
                  <a:ext cx="16" cy="14"/>
                </a:xfrm>
                <a:custGeom>
                  <a:avLst/>
                  <a:gdLst>
                    <a:gd name="T0" fmla="*/ 0 w 16"/>
                    <a:gd name="T1" fmla="*/ 6 h 14"/>
                    <a:gd name="T2" fmla="*/ 11 w 16"/>
                    <a:gd name="T3" fmla="*/ 0 h 14"/>
                    <a:gd name="T4" fmla="*/ 3 w 16"/>
                    <a:gd name="T5" fmla="*/ 0 h 14"/>
                    <a:gd name="T6" fmla="*/ 3 w 16"/>
                    <a:gd name="T7" fmla="*/ 14 h 14"/>
                    <a:gd name="T8" fmla="*/ 11 w 16"/>
                    <a:gd name="T9" fmla="*/ 14 h 14"/>
                    <a:gd name="T10" fmla="*/ 16 w 16"/>
                    <a:gd name="T11" fmla="*/ 6 h 14"/>
                    <a:gd name="T12" fmla="*/ 11 w 16"/>
                    <a:gd name="T13" fmla="*/ 14 h 14"/>
                    <a:gd name="T14" fmla="*/ 16 w 16"/>
                    <a:gd name="T15" fmla="*/ 14 h 14"/>
                    <a:gd name="T16" fmla="*/ 16 w 16"/>
                    <a:gd name="T17" fmla="*/ 6 h 14"/>
                    <a:gd name="T18" fmla="*/ 0 w 16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0" y="6"/>
                      </a:moveTo>
                      <a:lnTo>
                        <a:pt x="11" y="0"/>
                      </a:lnTo>
                      <a:lnTo>
                        <a:pt x="3" y="0"/>
                      </a:ln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6" y="6"/>
                      </a:lnTo>
                      <a:lnTo>
                        <a:pt x="11" y="14"/>
                      </a:lnTo>
                      <a:lnTo>
                        <a:pt x="16" y="14"/>
                      </a:lnTo>
                      <a:lnTo>
                        <a:pt x="1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38" name="Freeform 1265"/>
                <p:cNvSpPr>
                  <a:spLocks/>
                </p:cNvSpPr>
                <p:nvPr/>
              </p:nvSpPr>
              <p:spPr bwMode="auto">
                <a:xfrm>
                  <a:off x="2291" y="2371"/>
                  <a:ext cx="16" cy="17"/>
                </a:xfrm>
                <a:custGeom>
                  <a:avLst/>
                  <a:gdLst>
                    <a:gd name="T0" fmla="*/ 11 w 16"/>
                    <a:gd name="T1" fmla="*/ 17 h 17"/>
                    <a:gd name="T2" fmla="*/ 0 w 16"/>
                    <a:gd name="T3" fmla="*/ 9 h 17"/>
                    <a:gd name="T4" fmla="*/ 0 w 16"/>
                    <a:gd name="T5" fmla="*/ 15 h 17"/>
                    <a:gd name="T6" fmla="*/ 16 w 16"/>
                    <a:gd name="T7" fmla="*/ 15 h 17"/>
                    <a:gd name="T8" fmla="*/ 16 w 16"/>
                    <a:gd name="T9" fmla="*/ 9 h 17"/>
                    <a:gd name="T10" fmla="*/ 11 w 16"/>
                    <a:gd name="T11" fmla="*/ 0 h 17"/>
                    <a:gd name="T12" fmla="*/ 16 w 16"/>
                    <a:gd name="T13" fmla="*/ 9 h 17"/>
                    <a:gd name="T14" fmla="*/ 16 w 16"/>
                    <a:gd name="T15" fmla="*/ 0 h 17"/>
                    <a:gd name="T16" fmla="*/ 11 w 16"/>
                    <a:gd name="T17" fmla="*/ 0 h 17"/>
                    <a:gd name="T18" fmla="*/ 11 w 16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7"/>
                    <a:gd name="T32" fmla="*/ 16 w 16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7">
                      <a:moveTo>
                        <a:pt x="11" y="17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6" y="15"/>
                      </a:lnTo>
                      <a:lnTo>
                        <a:pt x="16" y="9"/>
                      </a:lnTo>
                      <a:lnTo>
                        <a:pt x="11" y="0"/>
                      </a:lnTo>
                      <a:lnTo>
                        <a:pt x="16" y="9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39" name="Rectangle 1266"/>
                <p:cNvSpPr>
                  <a:spLocks noChangeArrowheads="1"/>
                </p:cNvSpPr>
                <p:nvPr/>
              </p:nvSpPr>
              <p:spPr bwMode="auto">
                <a:xfrm>
                  <a:off x="2294" y="2372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40" name="Rectangle 1267"/>
                <p:cNvSpPr>
                  <a:spLocks noChangeArrowheads="1"/>
                </p:cNvSpPr>
                <p:nvPr/>
              </p:nvSpPr>
              <p:spPr bwMode="auto">
                <a:xfrm>
                  <a:off x="2286" y="2372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41" name="Rectangle 1268"/>
                <p:cNvSpPr>
                  <a:spLocks noChangeArrowheads="1"/>
                </p:cNvSpPr>
                <p:nvPr/>
              </p:nvSpPr>
              <p:spPr bwMode="auto">
                <a:xfrm>
                  <a:off x="2280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42" name="Rectangle 1269"/>
                <p:cNvSpPr>
                  <a:spLocks noChangeArrowheads="1"/>
                </p:cNvSpPr>
                <p:nvPr/>
              </p:nvSpPr>
              <p:spPr bwMode="auto">
                <a:xfrm>
                  <a:off x="2271" y="2372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43" name="Rectangle 1270"/>
                <p:cNvSpPr>
                  <a:spLocks noChangeArrowheads="1"/>
                </p:cNvSpPr>
                <p:nvPr/>
              </p:nvSpPr>
              <p:spPr bwMode="auto">
                <a:xfrm>
                  <a:off x="2265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44" name="Rectangle 1271"/>
                <p:cNvSpPr>
                  <a:spLocks noChangeArrowheads="1"/>
                </p:cNvSpPr>
                <p:nvPr/>
              </p:nvSpPr>
              <p:spPr bwMode="auto">
                <a:xfrm>
                  <a:off x="2252" y="2372"/>
                  <a:ext cx="15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45" name="Rectangle 1272"/>
                <p:cNvSpPr>
                  <a:spLocks noChangeArrowheads="1"/>
                </p:cNvSpPr>
                <p:nvPr/>
              </p:nvSpPr>
              <p:spPr bwMode="auto">
                <a:xfrm>
                  <a:off x="2246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46" name="Rectangle 1273"/>
                <p:cNvSpPr>
                  <a:spLocks noChangeArrowheads="1"/>
                </p:cNvSpPr>
                <p:nvPr/>
              </p:nvSpPr>
              <p:spPr bwMode="auto">
                <a:xfrm>
                  <a:off x="2237" y="2372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47" name="Rectangle 1274"/>
                <p:cNvSpPr>
                  <a:spLocks noChangeArrowheads="1"/>
                </p:cNvSpPr>
                <p:nvPr/>
              </p:nvSpPr>
              <p:spPr bwMode="auto">
                <a:xfrm>
                  <a:off x="2231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48" name="Rectangle 1275"/>
                <p:cNvSpPr>
                  <a:spLocks noChangeArrowheads="1"/>
                </p:cNvSpPr>
                <p:nvPr/>
              </p:nvSpPr>
              <p:spPr bwMode="auto">
                <a:xfrm>
                  <a:off x="2223" y="2372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49" name="Rectangle 1276"/>
                <p:cNvSpPr>
                  <a:spLocks noChangeArrowheads="1"/>
                </p:cNvSpPr>
                <p:nvPr/>
              </p:nvSpPr>
              <p:spPr bwMode="auto">
                <a:xfrm>
                  <a:off x="2218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50" name="Rectangle 1277"/>
                <p:cNvSpPr>
                  <a:spLocks noChangeArrowheads="1"/>
                </p:cNvSpPr>
                <p:nvPr/>
              </p:nvSpPr>
              <p:spPr bwMode="auto">
                <a:xfrm>
                  <a:off x="2208" y="2372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51" name="Rectangle 1278"/>
                <p:cNvSpPr>
                  <a:spLocks noChangeArrowheads="1"/>
                </p:cNvSpPr>
                <p:nvPr/>
              </p:nvSpPr>
              <p:spPr bwMode="auto">
                <a:xfrm>
                  <a:off x="2203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52" name="Rectangle 1279"/>
                <p:cNvSpPr>
                  <a:spLocks noChangeArrowheads="1"/>
                </p:cNvSpPr>
                <p:nvPr/>
              </p:nvSpPr>
              <p:spPr bwMode="auto">
                <a:xfrm>
                  <a:off x="2197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53" name="Rectangle 1280"/>
                <p:cNvSpPr>
                  <a:spLocks noChangeArrowheads="1"/>
                </p:cNvSpPr>
                <p:nvPr/>
              </p:nvSpPr>
              <p:spPr bwMode="auto">
                <a:xfrm>
                  <a:off x="2188" y="2372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54" name="Rectangle 1281"/>
                <p:cNvSpPr>
                  <a:spLocks noChangeArrowheads="1"/>
                </p:cNvSpPr>
                <p:nvPr/>
              </p:nvSpPr>
              <p:spPr bwMode="auto">
                <a:xfrm>
                  <a:off x="2180" y="2372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55" name="Rectangle 1282"/>
                <p:cNvSpPr>
                  <a:spLocks noChangeArrowheads="1"/>
                </p:cNvSpPr>
                <p:nvPr/>
              </p:nvSpPr>
              <p:spPr bwMode="auto">
                <a:xfrm>
                  <a:off x="2177" y="2372"/>
                  <a:ext cx="4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56" name="Rectangle 1283"/>
                <p:cNvSpPr>
                  <a:spLocks noChangeArrowheads="1"/>
                </p:cNvSpPr>
                <p:nvPr/>
              </p:nvSpPr>
              <p:spPr bwMode="auto">
                <a:xfrm>
                  <a:off x="2169" y="2372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57" name="Rectangle 1284"/>
                <p:cNvSpPr>
                  <a:spLocks noChangeArrowheads="1"/>
                </p:cNvSpPr>
                <p:nvPr/>
              </p:nvSpPr>
              <p:spPr bwMode="auto">
                <a:xfrm>
                  <a:off x="2161" y="2372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58" name="Rectangle 1285"/>
                <p:cNvSpPr>
                  <a:spLocks noChangeArrowheads="1"/>
                </p:cNvSpPr>
                <p:nvPr/>
              </p:nvSpPr>
              <p:spPr bwMode="auto">
                <a:xfrm>
                  <a:off x="2154" y="2372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59" name="Rectangle 1286"/>
                <p:cNvSpPr>
                  <a:spLocks noChangeArrowheads="1"/>
                </p:cNvSpPr>
                <p:nvPr/>
              </p:nvSpPr>
              <p:spPr bwMode="auto">
                <a:xfrm>
                  <a:off x="2146" y="2372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60" name="Rectangle 1287"/>
                <p:cNvSpPr>
                  <a:spLocks noChangeArrowheads="1"/>
                </p:cNvSpPr>
                <p:nvPr/>
              </p:nvSpPr>
              <p:spPr bwMode="auto">
                <a:xfrm>
                  <a:off x="2140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61" name="Rectangle 1288"/>
                <p:cNvSpPr>
                  <a:spLocks noChangeArrowheads="1"/>
                </p:cNvSpPr>
                <p:nvPr/>
              </p:nvSpPr>
              <p:spPr bwMode="auto">
                <a:xfrm>
                  <a:off x="2132" y="2372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62" name="Rectangle 1289"/>
                <p:cNvSpPr>
                  <a:spLocks noChangeArrowheads="1"/>
                </p:cNvSpPr>
                <p:nvPr/>
              </p:nvSpPr>
              <p:spPr bwMode="auto">
                <a:xfrm>
                  <a:off x="2127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63" name="Rectangle 1290"/>
                <p:cNvSpPr>
                  <a:spLocks noChangeArrowheads="1"/>
                </p:cNvSpPr>
                <p:nvPr/>
              </p:nvSpPr>
              <p:spPr bwMode="auto">
                <a:xfrm>
                  <a:off x="2112" y="2372"/>
                  <a:ext cx="1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64" name="Rectangle 1291"/>
                <p:cNvSpPr>
                  <a:spLocks noChangeArrowheads="1"/>
                </p:cNvSpPr>
                <p:nvPr/>
              </p:nvSpPr>
              <p:spPr bwMode="auto">
                <a:xfrm>
                  <a:off x="2106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65" name="Rectangle 1292"/>
                <p:cNvSpPr>
                  <a:spLocks noChangeArrowheads="1"/>
                </p:cNvSpPr>
                <p:nvPr/>
              </p:nvSpPr>
              <p:spPr bwMode="auto">
                <a:xfrm>
                  <a:off x="2098" y="2372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66" name="Rectangle 1293"/>
                <p:cNvSpPr>
                  <a:spLocks noChangeArrowheads="1"/>
                </p:cNvSpPr>
                <p:nvPr/>
              </p:nvSpPr>
              <p:spPr bwMode="auto">
                <a:xfrm>
                  <a:off x="2083" y="2372"/>
                  <a:ext cx="1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67" name="Rectangle 1294"/>
                <p:cNvSpPr>
                  <a:spLocks noChangeArrowheads="1"/>
                </p:cNvSpPr>
                <p:nvPr/>
              </p:nvSpPr>
              <p:spPr bwMode="auto">
                <a:xfrm>
                  <a:off x="2078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68" name="Rectangle 1295"/>
                <p:cNvSpPr>
                  <a:spLocks noChangeArrowheads="1"/>
                </p:cNvSpPr>
                <p:nvPr/>
              </p:nvSpPr>
              <p:spPr bwMode="auto">
                <a:xfrm>
                  <a:off x="2073" y="237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69" name="Rectangle 1296"/>
                <p:cNvSpPr>
                  <a:spLocks noChangeArrowheads="1"/>
                </p:cNvSpPr>
                <p:nvPr/>
              </p:nvSpPr>
              <p:spPr bwMode="auto">
                <a:xfrm>
                  <a:off x="2056" y="2372"/>
                  <a:ext cx="1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70" name="Rectangle 1297"/>
                <p:cNvSpPr>
                  <a:spLocks noChangeArrowheads="1"/>
                </p:cNvSpPr>
                <p:nvPr/>
              </p:nvSpPr>
              <p:spPr bwMode="auto">
                <a:xfrm>
                  <a:off x="2050" y="2372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71" name="Rectangle 1298"/>
                <p:cNvSpPr>
                  <a:spLocks noChangeArrowheads="1"/>
                </p:cNvSpPr>
                <p:nvPr/>
              </p:nvSpPr>
              <p:spPr bwMode="auto">
                <a:xfrm>
                  <a:off x="2044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72" name="Rectangle 1299"/>
                <p:cNvSpPr>
                  <a:spLocks noChangeArrowheads="1"/>
                </p:cNvSpPr>
                <p:nvPr/>
              </p:nvSpPr>
              <p:spPr bwMode="auto">
                <a:xfrm>
                  <a:off x="2036" y="2372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73" name="Rectangle 1300"/>
                <p:cNvSpPr>
                  <a:spLocks noChangeArrowheads="1"/>
                </p:cNvSpPr>
                <p:nvPr/>
              </p:nvSpPr>
              <p:spPr bwMode="auto">
                <a:xfrm>
                  <a:off x="2031" y="237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74" name="Rectangle 1301"/>
                <p:cNvSpPr>
                  <a:spLocks noChangeArrowheads="1"/>
                </p:cNvSpPr>
                <p:nvPr/>
              </p:nvSpPr>
              <p:spPr bwMode="auto">
                <a:xfrm>
                  <a:off x="2022" y="2372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75" name="Rectangle 1302"/>
                <p:cNvSpPr>
                  <a:spLocks noChangeArrowheads="1"/>
                </p:cNvSpPr>
                <p:nvPr/>
              </p:nvSpPr>
              <p:spPr bwMode="auto">
                <a:xfrm>
                  <a:off x="2016" y="2372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76" name="Rectangle 1303"/>
                <p:cNvSpPr>
                  <a:spLocks noChangeArrowheads="1"/>
                </p:cNvSpPr>
                <p:nvPr/>
              </p:nvSpPr>
              <p:spPr bwMode="auto">
                <a:xfrm>
                  <a:off x="2007" y="2372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77" name="Rectangle 1304"/>
                <p:cNvSpPr>
                  <a:spLocks noChangeArrowheads="1"/>
                </p:cNvSpPr>
                <p:nvPr/>
              </p:nvSpPr>
              <p:spPr bwMode="auto">
                <a:xfrm>
                  <a:off x="2002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78" name="Rectangle 1305"/>
                <p:cNvSpPr>
                  <a:spLocks noChangeArrowheads="1"/>
                </p:cNvSpPr>
                <p:nvPr/>
              </p:nvSpPr>
              <p:spPr bwMode="auto">
                <a:xfrm>
                  <a:off x="1997" y="237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79" name="Rectangle 1306"/>
                <p:cNvSpPr>
                  <a:spLocks noChangeArrowheads="1"/>
                </p:cNvSpPr>
                <p:nvPr/>
              </p:nvSpPr>
              <p:spPr bwMode="auto">
                <a:xfrm>
                  <a:off x="1988" y="2372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80" name="Rectangle 1307"/>
                <p:cNvSpPr>
                  <a:spLocks noChangeArrowheads="1"/>
                </p:cNvSpPr>
                <p:nvPr/>
              </p:nvSpPr>
              <p:spPr bwMode="auto">
                <a:xfrm>
                  <a:off x="1974" y="2372"/>
                  <a:ext cx="1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81" name="Rectangle 1308"/>
                <p:cNvSpPr>
                  <a:spLocks noChangeArrowheads="1"/>
                </p:cNvSpPr>
                <p:nvPr/>
              </p:nvSpPr>
              <p:spPr bwMode="auto">
                <a:xfrm>
                  <a:off x="1965" y="2372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82" name="Rectangle 1309"/>
                <p:cNvSpPr>
                  <a:spLocks noChangeArrowheads="1"/>
                </p:cNvSpPr>
                <p:nvPr/>
              </p:nvSpPr>
              <p:spPr bwMode="auto">
                <a:xfrm>
                  <a:off x="1960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83" name="Rectangle 1310"/>
                <p:cNvSpPr>
                  <a:spLocks noChangeArrowheads="1"/>
                </p:cNvSpPr>
                <p:nvPr/>
              </p:nvSpPr>
              <p:spPr bwMode="auto">
                <a:xfrm>
                  <a:off x="1955" y="237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84" name="Rectangle 1311"/>
                <p:cNvSpPr>
                  <a:spLocks noChangeArrowheads="1"/>
                </p:cNvSpPr>
                <p:nvPr/>
              </p:nvSpPr>
              <p:spPr bwMode="auto">
                <a:xfrm>
                  <a:off x="1945" y="2372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85" name="Rectangle 1312"/>
                <p:cNvSpPr>
                  <a:spLocks noChangeArrowheads="1"/>
                </p:cNvSpPr>
                <p:nvPr/>
              </p:nvSpPr>
              <p:spPr bwMode="auto">
                <a:xfrm>
                  <a:off x="1940" y="237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86" name="Rectangle 1313"/>
                <p:cNvSpPr>
                  <a:spLocks noChangeArrowheads="1"/>
                </p:cNvSpPr>
                <p:nvPr/>
              </p:nvSpPr>
              <p:spPr bwMode="auto">
                <a:xfrm>
                  <a:off x="1931" y="2372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87" name="Rectangle 1314"/>
                <p:cNvSpPr>
                  <a:spLocks noChangeArrowheads="1"/>
                </p:cNvSpPr>
                <p:nvPr/>
              </p:nvSpPr>
              <p:spPr bwMode="auto">
                <a:xfrm>
                  <a:off x="1926" y="2372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88" name="Rectangle 1315"/>
                <p:cNvSpPr>
                  <a:spLocks noChangeArrowheads="1"/>
                </p:cNvSpPr>
                <p:nvPr/>
              </p:nvSpPr>
              <p:spPr bwMode="auto">
                <a:xfrm>
                  <a:off x="1921" y="237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89" name="Rectangle 1316"/>
                <p:cNvSpPr>
                  <a:spLocks noChangeArrowheads="1"/>
                </p:cNvSpPr>
                <p:nvPr/>
              </p:nvSpPr>
              <p:spPr bwMode="auto">
                <a:xfrm>
                  <a:off x="1911" y="2372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90" name="Rectangle 1317"/>
                <p:cNvSpPr>
                  <a:spLocks noChangeArrowheads="1"/>
                </p:cNvSpPr>
                <p:nvPr/>
              </p:nvSpPr>
              <p:spPr bwMode="auto">
                <a:xfrm>
                  <a:off x="1906" y="2372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91" name="Rectangle 1318"/>
                <p:cNvSpPr>
                  <a:spLocks noChangeArrowheads="1"/>
                </p:cNvSpPr>
                <p:nvPr/>
              </p:nvSpPr>
              <p:spPr bwMode="auto">
                <a:xfrm>
                  <a:off x="1892" y="2372"/>
                  <a:ext cx="15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92" name="Rectangle 1319"/>
                <p:cNvSpPr>
                  <a:spLocks noChangeArrowheads="1"/>
                </p:cNvSpPr>
                <p:nvPr/>
              </p:nvSpPr>
              <p:spPr bwMode="auto">
                <a:xfrm>
                  <a:off x="1883" y="2372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93" name="Freeform 1320"/>
                <p:cNvSpPr>
                  <a:spLocks/>
                </p:cNvSpPr>
                <p:nvPr/>
              </p:nvSpPr>
              <p:spPr bwMode="auto">
                <a:xfrm>
                  <a:off x="1869" y="2371"/>
                  <a:ext cx="16" cy="17"/>
                </a:xfrm>
                <a:custGeom>
                  <a:avLst/>
                  <a:gdLst>
                    <a:gd name="T0" fmla="*/ 0 w 16"/>
                    <a:gd name="T1" fmla="*/ 9 h 17"/>
                    <a:gd name="T2" fmla="*/ 8 w 16"/>
                    <a:gd name="T3" fmla="*/ 17 h 17"/>
                    <a:gd name="T4" fmla="*/ 14 w 16"/>
                    <a:gd name="T5" fmla="*/ 17 h 17"/>
                    <a:gd name="T6" fmla="*/ 14 w 16"/>
                    <a:gd name="T7" fmla="*/ 0 h 17"/>
                    <a:gd name="T8" fmla="*/ 8 w 16"/>
                    <a:gd name="T9" fmla="*/ 0 h 17"/>
                    <a:gd name="T10" fmla="*/ 16 w 16"/>
                    <a:gd name="T11" fmla="*/ 9 h 17"/>
                    <a:gd name="T12" fmla="*/ 0 w 16"/>
                    <a:gd name="T13" fmla="*/ 9 h 17"/>
                    <a:gd name="T14" fmla="*/ 0 w 16"/>
                    <a:gd name="T15" fmla="*/ 17 h 17"/>
                    <a:gd name="T16" fmla="*/ 8 w 16"/>
                    <a:gd name="T17" fmla="*/ 17 h 17"/>
                    <a:gd name="T18" fmla="*/ 0 w 16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7"/>
                    <a:gd name="T32" fmla="*/ 16 w 16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7">
                      <a:moveTo>
                        <a:pt x="0" y="9"/>
                      </a:moveTo>
                      <a:lnTo>
                        <a:pt x="8" y="17"/>
                      </a:lnTo>
                      <a:lnTo>
                        <a:pt x="14" y="17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6" y="9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94" name="Freeform 1321"/>
                <p:cNvSpPr>
                  <a:spLocks/>
                </p:cNvSpPr>
                <p:nvPr/>
              </p:nvSpPr>
              <p:spPr bwMode="auto">
                <a:xfrm>
                  <a:off x="1869" y="2365"/>
                  <a:ext cx="16" cy="15"/>
                </a:xfrm>
                <a:custGeom>
                  <a:avLst/>
                  <a:gdLst>
                    <a:gd name="T0" fmla="*/ 8 w 16"/>
                    <a:gd name="T1" fmla="*/ 15 h 15"/>
                    <a:gd name="T2" fmla="*/ 0 w 16"/>
                    <a:gd name="T3" fmla="*/ 10 h 15"/>
                    <a:gd name="T4" fmla="*/ 0 w 16"/>
                    <a:gd name="T5" fmla="*/ 15 h 15"/>
                    <a:gd name="T6" fmla="*/ 16 w 16"/>
                    <a:gd name="T7" fmla="*/ 15 h 15"/>
                    <a:gd name="T8" fmla="*/ 16 w 16"/>
                    <a:gd name="T9" fmla="*/ 10 h 15"/>
                    <a:gd name="T10" fmla="*/ 8 w 16"/>
                    <a:gd name="T11" fmla="*/ 0 h 15"/>
                    <a:gd name="T12" fmla="*/ 16 w 16"/>
                    <a:gd name="T13" fmla="*/ 10 h 15"/>
                    <a:gd name="T14" fmla="*/ 16 w 16"/>
                    <a:gd name="T15" fmla="*/ 0 h 15"/>
                    <a:gd name="T16" fmla="*/ 8 w 16"/>
                    <a:gd name="T17" fmla="*/ 0 h 15"/>
                    <a:gd name="T18" fmla="*/ 8 w 16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8" y="15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6" y="15"/>
                      </a:lnTo>
                      <a:lnTo>
                        <a:pt x="16" y="10"/>
                      </a:lnTo>
                      <a:lnTo>
                        <a:pt x="8" y="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95" name="Rectangle 1322"/>
                <p:cNvSpPr>
                  <a:spLocks noChangeArrowheads="1"/>
                </p:cNvSpPr>
                <p:nvPr/>
              </p:nvSpPr>
              <p:spPr bwMode="auto">
                <a:xfrm>
                  <a:off x="1872" y="2365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96" name="Rectangle 1323"/>
                <p:cNvSpPr>
                  <a:spLocks noChangeArrowheads="1"/>
                </p:cNvSpPr>
                <p:nvPr/>
              </p:nvSpPr>
              <p:spPr bwMode="auto">
                <a:xfrm>
                  <a:off x="1864" y="2365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97" name="Rectangle 1324"/>
                <p:cNvSpPr>
                  <a:spLocks noChangeArrowheads="1"/>
                </p:cNvSpPr>
                <p:nvPr/>
              </p:nvSpPr>
              <p:spPr bwMode="auto">
                <a:xfrm>
                  <a:off x="1858" y="2365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98" name="Rectangle 1325"/>
                <p:cNvSpPr>
                  <a:spLocks noChangeArrowheads="1"/>
                </p:cNvSpPr>
                <p:nvPr/>
              </p:nvSpPr>
              <p:spPr bwMode="auto">
                <a:xfrm>
                  <a:off x="1849" y="2365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99" name="Rectangle 1326"/>
                <p:cNvSpPr>
                  <a:spLocks noChangeArrowheads="1"/>
                </p:cNvSpPr>
                <p:nvPr/>
              </p:nvSpPr>
              <p:spPr bwMode="auto">
                <a:xfrm>
                  <a:off x="1841" y="2365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00" name="Rectangle 1327"/>
                <p:cNvSpPr>
                  <a:spLocks noChangeArrowheads="1"/>
                </p:cNvSpPr>
                <p:nvPr/>
              </p:nvSpPr>
              <p:spPr bwMode="auto">
                <a:xfrm>
                  <a:off x="1835" y="2365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01" name="Rectangle 1328"/>
                <p:cNvSpPr>
                  <a:spLocks noChangeArrowheads="1"/>
                </p:cNvSpPr>
                <p:nvPr/>
              </p:nvSpPr>
              <p:spPr bwMode="auto">
                <a:xfrm>
                  <a:off x="1830" y="2365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02" name="Rectangle 1329"/>
                <p:cNvSpPr>
                  <a:spLocks noChangeArrowheads="1"/>
                </p:cNvSpPr>
                <p:nvPr/>
              </p:nvSpPr>
              <p:spPr bwMode="auto">
                <a:xfrm>
                  <a:off x="1822" y="2365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03" name="Rectangle 1330"/>
                <p:cNvSpPr>
                  <a:spLocks noChangeArrowheads="1"/>
                </p:cNvSpPr>
                <p:nvPr/>
              </p:nvSpPr>
              <p:spPr bwMode="auto">
                <a:xfrm>
                  <a:off x="1815" y="2365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04" name="Rectangle 1331"/>
                <p:cNvSpPr>
                  <a:spLocks noChangeArrowheads="1"/>
                </p:cNvSpPr>
                <p:nvPr/>
              </p:nvSpPr>
              <p:spPr bwMode="auto">
                <a:xfrm>
                  <a:off x="1807" y="2365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05" name="Rectangle 1332"/>
                <p:cNvSpPr>
                  <a:spLocks noChangeArrowheads="1"/>
                </p:cNvSpPr>
                <p:nvPr/>
              </p:nvSpPr>
              <p:spPr bwMode="auto">
                <a:xfrm>
                  <a:off x="1801" y="2365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06" name="Freeform 1333"/>
                <p:cNvSpPr>
                  <a:spLocks/>
                </p:cNvSpPr>
                <p:nvPr/>
              </p:nvSpPr>
              <p:spPr bwMode="auto">
                <a:xfrm>
                  <a:off x="1788" y="2365"/>
                  <a:ext cx="13" cy="15"/>
                </a:xfrm>
                <a:custGeom>
                  <a:avLst/>
                  <a:gdLst>
                    <a:gd name="T0" fmla="*/ 0 w 13"/>
                    <a:gd name="T1" fmla="*/ 10 h 15"/>
                    <a:gd name="T2" fmla="*/ 8 w 13"/>
                    <a:gd name="T3" fmla="*/ 15 h 15"/>
                    <a:gd name="T4" fmla="*/ 13 w 13"/>
                    <a:gd name="T5" fmla="*/ 15 h 15"/>
                    <a:gd name="T6" fmla="*/ 13 w 13"/>
                    <a:gd name="T7" fmla="*/ 0 h 15"/>
                    <a:gd name="T8" fmla="*/ 8 w 13"/>
                    <a:gd name="T9" fmla="*/ 0 h 15"/>
                    <a:gd name="T10" fmla="*/ 13 w 13"/>
                    <a:gd name="T11" fmla="*/ 10 h 15"/>
                    <a:gd name="T12" fmla="*/ 0 w 13"/>
                    <a:gd name="T13" fmla="*/ 10 h 15"/>
                    <a:gd name="T14" fmla="*/ 0 w 13"/>
                    <a:gd name="T15" fmla="*/ 15 h 15"/>
                    <a:gd name="T16" fmla="*/ 8 w 13"/>
                    <a:gd name="T17" fmla="*/ 15 h 15"/>
                    <a:gd name="T18" fmla="*/ 0 w 13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0" y="10"/>
                      </a:moveTo>
                      <a:lnTo>
                        <a:pt x="8" y="15"/>
                      </a:lnTo>
                      <a:lnTo>
                        <a:pt x="13" y="1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07" name="Freeform 1334"/>
                <p:cNvSpPr>
                  <a:spLocks/>
                </p:cNvSpPr>
                <p:nvPr/>
              </p:nvSpPr>
              <p:spPr bwMode="auto">
                <a:xfrm>
                  <a:off x="1788" y="2360"/>
                  <a:ext cx="13" cy="15"/>
                </a:xfrm>
                <a:custGeom>
                  <a:avLst/>
                  <a:gdLst>
                    <a:gd name="T0" fmla="*/ 8 w 13"/>
                    <a:gd name="T1" fmla="*/ 15 h 15"/>
                    <a:gd name="T2" fmla="*/ 0 w 13"/>
                    <a:gd name="T3" fmla="*/ 5 h 15"/>
                    <a:gd name="T4" fmla="*/ 0 w 13"/>
                    <a:gd name="T5" fmla="*/ 15 h 15"/>
                    <a:gd name="T6" fmla="*/ 13 w 13"/>
                    <a:gd name="T7" fmla="*/ 15 h 15"/>
                    <a:gd name="T8" fmla="*/ 13 w 13"/>
                    <a:gd name="T9" fmla="*/ 5 h 15"/>
                    <a:gd name="T10" fmla="*/ 8 w 13"/>
                    <a:gd name="T11" fmla="*/ 0 h 15"/>
                    <a:gd name="T12" fmla="*/ 13 w 13"/>
                    <a:gd name="T13" fmla="*/ 5 h 15"/>
                    <a:gd name="T14" fmla="*/ 13 w 13"/>
                    <a:gd name="T15" fmla="*/ 0 h 15"/>
                    <a:gd name="T16" fmla="*/ 8 w 13"/>
                    <a:gd name="T17" fmla="*/ 0 h 15"/>
                    <a:gd name="T18" fmla="*/ 8 w 13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15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13" y="15"/>
                      </a:lnTo>
                      <a:lnTo>
                        <a:pt x="13" y="5"/>
                      </a:lnTo>
                      <a:lnTo>
                        <a:pt x="8" y="0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08" name="Freeform 1335"/>
                <p:cNvSpPr>
                  <a:spLocks/>
                </p:cNvSpPr>
                <p:nvPr/>
              </p:nvSpPr>
              <p:spPr bwMode="auto">
                <a:xfrm>
                  <a:off x="1773" y="2360"/>
                  <a:ext cx="23" cy="15"/>
                </a:xfrm>
                <a:custGeom>
                  <a:avLst/>
                  <a:gdLst>
                    <a:gd name="T0" fmla="*/ 0 w 23"/>
                    <a:gd name="T1" fmla="*/ 5 h 15"/>
                    <a:gd name="T2" fmla="*/ 8 w 23"/>
                    <a:gd name="T3" fmla="*/ 15 h 15"/>
                    <a:gd name="T4" fmla="*/ 23 w 23"/>
                    <a:gd name="T5" fmla="*/ 15 h 15"/>
                    <a:gd name="T6" fmla="*/ 23 w 23"/>
                    <a:gd name="T7" fmla="*/ 0 h 15"/>
                    <a:gd name="T8" fmla="*/ 8 w 23"/>
                    <a:gd name="T9" fmla="*/ 0 h 15"/>
                    <a:gd name="T10" fmla="*/ 15 w 23"/>
                    <a:gd name="T11" fmla="*/ 5 h 15"/>
                    <a:gd name="T12" fmla="*/ 0 w 23"/>
                    <a:gd name="T13" fmla="*/ 5 h 15"/>
                    <a:gd name="T14" fmla="*/ 0 w 23"/>
                    <a:gd name="T15" fmla="*/ 15 h 15"/>
                    <a:gd name="T16" fmla="*/ 8 w 23"/>
                    <a:gd name="T17" fmla="*/ 15 h 15"/>
                    <a:gd name="T18" fmla="*/ 0 w 23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15"/>
                    <a:gd name="T32" fmla="*/ 23 w 2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15">
                      <a:moveTo>
                        <a:pt x="0" y="5"/>
                      </a:moveTo>
                      <a:lnTo>
                        <a:pt x="8" y="15"/>
                      </a:lnTo>
                      <a:lnTo>
                        <a:pt x="23" y="15"/>
                      </a:lnTo>
                      <a:lnTo>
                        <a:pt x="23" y="0"/>
                      </a:lnTo>
                      <a:lnTo>
                        <a:pt x="8" y="0"/>
                      </a:lnTo>
                      <a:lnTo>
                        <a:pt x="15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09" name="Freeform 1336"/>
                <p:cNvSpPr>
                  <a:spLocks/>
                </p:cNvSpPr>
                <p:nvPr/>
              </p:nvSpPr>
              <p:spPr bwMode="auto">
                <a:xfrm>
                  <a:off x="1773" y="2352"/>
                  <a:ext cx="15" cy="13"/>
                </a:xfrm>
                <a:custGeom>
                  <a:avLst/>
                  <a:gdLst>
                    <a:gd name="T0" fmla="*/ 8 w 15"/>
                    <a:gd name="T1" fmla="*/ 13 h 13"/>
                    <a:gd name="T2" fmla="*/ 0 w 15"/>
                    <a:gd name="T3" fmla="*/ 8 h 13"/>
                    <a:gd name="T4" fmla="*/ 0 w 15"/>
                    <a:gd name="T5" fmla="*/ 13 h 13"/>
                    <a:gd name="T6" fmla="*/ 15 w 15"/>
                    <a:gd name="T7" fmla="*/ 13 h 13"/>
                    <a:gd name="T8" fmla="*/ 15 w 15"/>
                    <a:gd name="T9" fmla="*/ 8 h 13"/>
                    <a:gd name="T10" fmla="*/ 8 w 15"/>
                    <a:gd name="T11" fmla="*/ 0 h 13"/>
                    <a:gd name="T12" fmla="*/ 15 w 15"/>
                    <a:gd name="T13" fmla="*/ 8 h 13"/>
                    <a:gd name="T14" fmla="*/ 15 w 15"/>
                    <a:gd name="T15" fmla="*/ 0 h 13"/>
                    <a:gd name="T16" fmla="*/ 8 w 15"/>
                    <a:gd name="T17" fmla="*/ 0 h 13"/>
                    <a:gd name="T18" fmla="*/ 8 w 15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8" y="13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5" y="13"/>
                      </a:lnTo>
                      <a:lnTo>
                        <a:pt x="15" y="8"/>
                      </a:lnTo>
                      <a:lnTo>
                        <a:pt x="8" y="0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10" name="Rectangle 1337"/>
                <p:cNvSpPr>
                  <a:spLocks noChangeArrowheads="1"/>
                </p:cNvSpPr>
                <p:nvPr/>
              </p:nvSpPr>
              <p:spPr bwMode="auto">
                <a:xfrm>
                  <a:off x="1773" y="2352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11" name="Rectangle 1338"/>
                <p:cNvSpPr>
                  <a:spLocks noChangeArrowheads="1"/>
                </p:cNvSpPr>
                <p:nvPr/>
              </p:nvSpPr>
              <p:spPr bwMode="auto">
                <a:xfrm>
                  <a:off x="1767" y="2352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12" name="Freeform 1339"/>
                <p:cNvSpPr>
                  <a:spLocks/>
                </p:cNvSpPr>
                <p:nvPr/>
              </p:nvSpPr>
              <p:spPr bwMode="auto">
                <a:xfrm>
                  <a:off x="1754" y="2352"/>
                  <a:ext cx="13" cy="13"/>
                </a:xfrm>
                <a:custGeom>
                  <a:avLst/>
                  <a:gdLst>
                    <a:gd name="T0" fmla="*/ 0 w 13"/>
                    <a:gd name="T1" fmla="*/ 13 h 13"/>
                    <a:gd name="T2" fmla="*/ 5 w 13"/>
                    <a:gd name="T3" fmla="*/ 13 h 13"/>
                    <a:gd name="T4" fmla="*/ 13 w 13"/>
                    <a:gd name="T5" fmla="*/ 13 h 13"/>
                    <a:gd name="T6" fmla="*/ 13 w 13"/>
                    <a:gd name="T7" fmla="*/ 0 h 13"/>
                    <a:gd name="T8" fmla="*/ 5 w 13"/>
                    <a:gd name="T9" fmla="*/ 0 h 13"/>
                    <a:gd name="T10" fmla="*/ 11 w 13"/>
                    <a:gd name="T11" fmla="*/ 2 h 13"/>
                    <a:gd name="T12" fmla="*/ 0 w 13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13"/>
                    <a:gd name="T23" fmla="*/ 13 w 13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13">
                      <a:moveTo>
                        <a:pt x="0" y="13"/>
                      </a:moveTo>
                      <a:lnTo>
                        <a:pt x="5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11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13" name="Freeform 1340"/>
                <p:cNvSpPr>
                  <a:spLocks/>
                </p:cNvSpPr>
                <p:nvPr/>
              </p:nvSpPr>
              <p:spPr bwMode="auto">
                <a:xfrm>
                  <a:off x="1747" y="2346"/>
                  <a:ext cx="18" cy="19"/>
                </a:xfrm>
                <a:custGeom>
                  <a:avLst/>
                  <a:gdLst>
                    <a:gd name="T0" fmla="*/ 7 w 18"/>
                    <a:gd name="T1" fmla="*/ 14 h 19"/>
                    <a:gd name="T2" fmla="*/ 0 w 18"/>
                    <a:gd name="T3" fmla="*/ 11 h 19"/>
                    <a:gd name="T4" fmla="*/ 7 w 18"/>
                    <a:gd name="T5" fmla="*/ 19 h 19"/>
                    <a:gd name="T6" fmla="*/ 18 w 18"/>
                    <a:gd name="T7" fmla="*/ 8 h 19"/>
                    <a:gd name="T8" fmla="*/ 9 w 18"/>
                    <a:gd name="T9" fmla="*/ 0 h 19"/>
                    <a:gd name="T10" fmla="*/ 7 w 18"/>
                    <a:gd name="T11" fmla="*/ 0 h 19"/>
                    <a:gd name="T12" fmla="*/ 7 w 18"/>
                    <a:gd name="T13" fmla="*/ 14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19"/>
                    <a:gd name="T23" fmla="*/ 18 w 18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19">
                      <a:moveTo>
                        <a:pt x="7" y="14"/>
                      </a:moveTo>
                      <a:lnTo>
                        <a:pt x="0" y="11"/>
                      </a:lnTo>
                      <a:lnTo>
                        <a:pt x="7" y="19"/>
                      </a:lnTo>
                      <a:lnTo>
                        <a:pt x="18" y="8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14" name="Freeform 1341"/>
                <p:cNvSpPr>
                  <a:spLocks/>
                </p:cNvSpPr>
                <p:nvPr/>
              </p:nvSpPr>
              <p:spPr bwMode="auto">
                <a:xfrm>
                  <a:off x="1736" y="2346"/>
                  <a:ext cx="18" cy="14"/>
                </a:xfrm>
                <a:custGeom>
                  <a:avLst/>
                  <a:gdLst>
                    <a:gd name="T0" fmla="*/ 0 w 18"/>
                    <a:gd name="T1" fmla="*/ 6 h 14"/>
                    <a:gd name="T2" fmla="*/ 11 w 18"/>
                    <a:gd name="T3" fmla="*/ 14 h 14"/>
                    <a:gd name="T4" fmla="*/ 18 w 18"/>
                    <a:gd name="T5" fmla="*/ 14 h 14"/>
                    <a:gd name="T6" fmla="*/ 18 w 18"/>
                    <a:gd name="T7" fmla="*/ 0 h 14"/>
                    <a:gd name="T8" fmla="*/ 11 w 18"/>
                    <a:gd name="T9" fmla="*/ 0 h 14"/>
                    <a:gd name="T10" fmla="*/ 18 w 18"/>
                    <a:gd name="T11" fmla="*/ 6 h 14"/>
                    <a:gd name="T12" fmla="*/ 0 w 18"/>
                    <a:gd name="T13" fmla="*/ 6 h 14"/>
                    <a:gd name="T14" fmla="*/ 0 w 18"/>
                    <a:gd name="T15" fmla="*/ 14 h 14"/>
                    <a:gd name="T16" fmla="*/ 11 w 18"/>
                    <a:gd name="T17" fmla="*/ 14 h 14"/>
                    <a:gd name="T18" fmla="*/ 0 w 18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0" y="6"/>
                      </a:moveTo>
                      <a:lnTo>
                        <a:pt x="11" y="14"/>
                      </a:lnTo>
                      <a:lnTo>
                        <a:pt x="18" y="14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18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1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15" name="Freeform 1342"/>
                <p:cNvSpPr>
                  <a:spLocks/>
                </p:cNvSpPr>
                <p:nvPr/>
              </p:nvSpPr>
              <p:spPr bwMode="auto">
                <a:xfrm>
                  <a:off x="1736" y="2337"/>
                  <a:ext cx="18" cy="17"/>
                </a:xfrm>
                <a:custGeom>
                  <a:avLst/>
                  <a:gdLst>
                    <a:gd name="T0" fmla="*/ 11 w 18"/>
                    <a:gd name="T1" fmla="*/ 17 h 17"/>
                    <a:gd name="T2" fmla="*/ 0 w 18"/>
                    <a:gd name="T3" fmla="*/ 9 h 17"/>
                    <a:gd name="T4" fmla="*/ 0 w 18"/>
                    <a:gd name="T5" fmla="*/ 15 h 17"/>
                    <a:gd name="T6" fmla="*/ 18 w 18"/>
                    <a:gd name="T7" fmla="*/ 15 h 17"/>
                    <a:gd name="T8" fmla="*/ 18 w 18"/>
                    <a:gd name="T9" fmla="*/ 9 h 17"/>
                    <a:gd name="T10" fmla="*/ 11 w 18"/>
                    <a:gd name="T11" fmla="*/ 0 h 17"/>
                    <a:gd name="T12" fmla="*/ 18 w 18"/>
                    <a:gd name="T13" fmla="*/ 9 h 17"/>
                    <a:gd name="T14" fmla="*/ 18 w 18"/>
                    <a:gd name="T15" fmla="*/ 0 h 17"/>
                    <a:gd name="T16" fmla="*/ 11 w 18"/>
                    <a:gd name="T17" fmla="*/ 0 h 17"/>
                    <a:gd name="T18" fmla="*/ 11 w 18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7"/>
                    <a:gd name="T32" fmla="*/ 18 w 18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7">
                      <a:moveTo>
                        <a:pt x="11" y="17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8" y="15"/>
                      </a:lnTo>
                      <a:lnTo>
                        <a:pt x="18" y="9"/>
                      </a:lnTo>
                      <a:lnTo>
                        <a:pt x="11" y="0"/>
                      </a:lnTo>
                      <a:lnTo>
                        <a:pt x="18" y="9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1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16" name="Rectangle 1343"/>
                <p:cNvSpPr>
                  <a:spLocks noChangeArrowheads="1"/>
                </p:cNvSpPr>
                <p:nvPr/>
              </p:nvSpPr>
              <p:spPr bwMode="auto">
                <a:xfrm>
                  <a:off x="1739" y="2338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17" name="Rectangle 1344"/>
                <p:cNvSpPr>
                  <a:spLocks noChangeArrowheads="1"/>
                </p:cNvSpPr>
                <p:nvPr/>
              </p:nvSpPr>
              <p:spPr bwMode="auto">
                <a:xfrm>
                  <a:off x="1725" y="2338"/>
                  <a:ext cx="15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18" name="Rectangle 1345"/>
                <p:cNvSpPr>
                  <a:spLocks noChangeArrowheads="1"/>
                </p:cNvSpPr>
                <p:nvPr/>
              </p:nvSpPr>
              <p:spPr bwMode="auto">
                <a:xfrm>
                  <a:off x="1717" y="2338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19" name="Freeform 1346"/>
                <p:cNvSpPr>
                  <a:spLocks/>
                </p:cNvSpPr>
                <p:nvPr/>
              </p:nvSpPr>
              <p:spPr bwMode="auto">
                <a:xfrm>
                  <a:off x="1702" y="2337"/>
                  <a:ext cx="14" cy="17"/>
                </a:xfrm>
                <a:custGeom>
                  <a:avLst/>
                  <a:gdLst>
                    <a:gd name="T0" fmla="*/ 0 w 14"/>
                    <a:gd name="T1" fmla="*/ 9 h 17"/>
                    <a:gd name="T2" fmla="*/ 8 w 14"/>
                    <a:gd name="T3" fmla="*/ 17 h 17"/>
                    <a:gd name="T4" fmla="*/ 14 w 14"/>
                    <a:gd name="T5" fmla="*/ 17 h 17"/>
                    <a:gd name="T6" fmla="*/ 14 w 14"/>
                    <a:gd name="T7" fmla="*/ 0 h 17"/>
                    <a:gd name="T8" fmla="*/ 8 w 14"/>
                    <a:gd name="T9" fmla="*/ 0 h 17"/>
                    <a:gd name="T10" fmla="*/ 14 w 14"/>
                    <a:gd name="T11" fmla="*/ 9 h 17"/>
                    <a:gd name="T12" fmla="*/ 0 w 14"/>
                    <a:gd name="T13" fmla="*/ 9 h 17"/>
                    <a:gd name="T14" fmla="*/ 0 w 14"/>
                    <a:gd name="T15" fmla="*/ 17 h 17"/>
                    <a:gd name="T16" fmla="*/ 8 w 14"/>
                    <a:gd name="T17" fmla="*/ 17 h 17"/>
                    <a:gd name="T18" fmla="*/ 0 w 14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0" y="9"/>
                      </a:moveTo>
                      <a:lnTo>
                        <a:pt x="8" y="17"/>
                      </a:lnTo>
                      <a:lnTo>
                        <a:pt x="14" y="17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9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20" name="Freeform 1347"/>
                <p:cNvSpPr>
                  <a:spLocks/>
                </p:cNvSpPr>
                <p:nvPr/>
              </p:nvSpPr>
              <p:spPr bwMode="auto">
                <a:xfrm>
                  <a:off x="1702" y="2329"/>
                  <a:ext cx="14" cy="17"/>
                </a:xfrm>
                <a:custGeom>
                  <a:avLst/>
                  <a:gdLst>
                    <a:gd name="T0" fmla="*/ 8 w 14"/>
                    <a:gd name="T1" fmla="*/ 17 h 17"/>
                    <a:gd name="T2" fmla="*/ 0 w 14"/>
                    <a:gd name="T3" fmla="*/ 12 h 17"/>
                    <a:gd name="T4" fmla="*/ 0 w 14"/>
                    <a:gd name="T5" fmla="*/ 17 h 17"/>
                    <a:gd name="T6" fmla="*/ 14 w 14"/>
                    <a:gd name="T7" fmla="*/ 17 h 17"/>
                    <a:gd name="T8" fmla="*/ 14 w 14"/>
                    <a:gd name="T9" fmla="*/ 12 h 17"/>
                    <a:gd name="T10" fmla="*/ 8 w 14"/>
                    <a:gd name="T11" fmla="*/ 0 h 17"/>
                    <a:gd name="T12" fmla="*/ 14 w 14"/>
                    <a:gd name="T13" fmla="*/ 12 h 17"/>
                    <a:gd name="T14" fmla="*/ 14 w 14"/>
                    <a:gd name="T15" fmla="*/ 0 h 17"/>
                    <a:gd name="T16" fmla="*/ 8 w 14"/>
                    <a:gd name="T17" fmla="*/ 0 h 17"/>
                    <a:gd name="T18" fmla="*/ 8 w 14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8" y="17"/>
                      </a:move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14" y="17"/>
                      </a:lnTo>
                      <a:lnTo>
                        <a:pt x="14" y="12"/>
                      </a:lnTo>
                      <a:lnTo>
                        <a:pt x="8" y="0"/>
                      </a:lnTo>
                      <a:lnTo>
                        <a:pt x="14" y="12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21" name="Rectangle 1348"/>
                <p:cNvSpPr>
                  <a:spLocks noChangeArrowheads="1"/>
                </p:cNvSpPr>
                <p:nvPr/>
              </p:nvSpPr>
              <p:spPr bwMode="auto">
                <a:xfrm>
                  <a:off x="1705" y="2329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22" name="Freeform 1349"/>
                <p:cNvSpPr>
                  <a:spLocks/>
                </p:cNvSpPr>
                <p:nvPr/>
              </p:nvSpPr>
              <p:spPr bwMode="auto">
                <a:xfrm>
                  <a:off x="1691" y="2329"/>
                  <a:ext cx="14" cy="17"/>
                </a:xfrm>
                <a:custGeom>
                  <a:avLst/>
                  <a:gdLst>
                    <a:gd name="T0" fmla="*/ 0 w 14"/>
                    <a:gd name="T1" fmla="*/ 12 h 17"/>
                    <a:gd name="T2" fmla="*/ 6 w 14"/>
                    <a:gd name="T3" fmla="*/ 17 h 17"/>
                    <a:gd name="T4" fmla="*/ 14 w 14"/>
                    <a:gd name="T5" fmla="*/ 17 h 17"/>
                    <a:gd name="T6" fmla="*/ 14 w 14"/>
                    <a:gd name="T7" fmla="*/ 0 h 17"/>
                    <a:gd name="T8" fmla="*/ 6 w 14"/>
                    <a:gd name="T9" fmla="*/ 0 h 17"/>
                    <a:gd name="T10" fmla="*/ 14 w 14"/>
                    <a:gd name="T11" fmla="*/ 12 h 17"/>
                    <a:gd name="T12" fmla="*/ 0 w 14"/>
                    <a:gd name="T13" fmla="*/ 12 h 17"/>
                    <a:gd name="T14" fmla="*/ 0 w 14"/>
                    <a:gd name="T15" fmla="*/ 17 h 17"/>
                    <a:gd name="T16" fmla="*/ 6 w 14"/>
                    <a:gd name="T17" fmla="*/ 17 h 17"/>
                    <a:gd name="T18" fmla="*/ 0 w 14"/>
                    <a:gd name="T19" fmla="*/ 12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0" y="12"/>
                      </a:moveTo>
                      <a:lnTo>
                        <a:pt x="6" y="17"/>
                      </a:lnTo>
                      <a:lnTo>
                        <a:pt x="14" y="17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12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23" name="Freeform 1350"/>
                <p:cNvSpPr>
                  <a:spLocks/>
                </p:cNvSpPr>
                <p:nvPr/>
              </p:nvSpPr>
              <p:spPr bwMode="auto">
                <a:xfrm>
                  <a:off x="1691" y="2323"/>
                  <a:ext cx="14" cy="18"/>
                </a:xfrm>
                <a:custGeom>
                  <a:avLst/>
                  <a:gdLst>
                    <a:gd name="T0" fmla="*/ 6 w 14"/>
                    <a:gd name="T1" fmla="*/ 18 h 18"/>
                    <a:gd name="T2" fmla="*/ 0 w 14"/>
                    <a:gd name="T3" fmla="*/ 8 h 18"/>
                    <a:gd name="T4" fmla="*/ 0 w 14"/>
                    <a:gd name="T5" fmla="*/ 18 h 18"/>
                    <a:gd name="T6" fmla="*/ 14 w 14"/>
                    <a:gd name="T7" fmla="*/ 18 h 18"/>
                    <a:gd name="T8" fmla="*/ 14 w 14"/>
                    <a:gd name="T9" fmla="*/ 8 h 18"/>
                    <a:gd name="T10" fmla="*/ 6 w 14"/>
                    <a:gd name="T11" fmla="*/ 0 h 18"/>
                    <a:gd name="T12" fmla="*/ 14 w 14"/>
                    <a:gd name="T13" fmla="*/ 8 h 18"/>
                    <a:gd name="T14" fmla="*/ 14 w 14"/>
                    <a:gd name="T15" fmla="*/ 0 h 18"/>
                    <a:gd name="T16" fmla="*/ 6 w 14"/>
                    <a:gd name="T17" fmla="*/ 0 h 18"/>
                    <a:gd name="T18" fmla="*/ 6 w 14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6" y="18"/>
                      </a:move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14" y="18"/>
                      </a:lnTo>
                      <a:lnTo>
                        <a:pt x="14" y="8"/>
                      </a:lnTo>
                      <a:lnTo>
                        <a:pt x="6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24" name="Rectangle 1351"/>
                <p:cNvSpPr>
                  <a:spLocks noChangeArrowheads="1"/>
                </p:cNvSpPr>
                <p:nvPr/>
              </p:nvSpPr>
              <p:spPr bwMode="auto">
                <a:xfrm>
                  <a:off x="1691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25" name="Rectangle 1352"/>
                <p:cNvSpPr>
                  <a:spLocks noChangeArrowheads="1"/>
                </p:cNvSpPr>
                <p:nvPr/>
              </p:nvSpPr>
              <p:spPr bwMode="auto">
                <a:xfrm>
                  <a:off x="1683" y="2323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26" name="Rectangle 1353"/>
                <p:cNvSpPr>
                  <a:spLocks noChangeArrowheads="1"/>
                </p:cNvSpPr>
                <p:nvPr/>
              </p:nvSpPr>
              <p:spPr bwMode="auto">
                <a:xfrm>
                  <a:off x="1676" y="2323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27" name="Rectangle 1354"/>
                <p:cNvSpPr>
                  <a:spLocks noChangeArrowheads="1"/>
                </p:cNvSpPr>
                <p:nvPr/>
              </p:nvSpPr>
              <p:spPr bwMode="auto">
                <a:xfrm>
                  <a:off x="1668" y="2323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28" name="Rectangle 1355"/>
                <p:cNvSpPr>
                  <a:spLocks noChangeArrowheads="1"/>
                </p:cNvSpPr>
                <p:nvPr/>
              </p:nvSpPr>
              <p:spPr bwMode="auto">
                <a:xfrm>
                  <a:off x="1663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29" name="Rectangle 1356"/>
                <p:cNvSpPr>
                  <a:spLocks noChangeArrowheads="1"/>
                </p:cNvSpPr>
                <p:nvPr/>
              </p:nvSpPr>
              <p:spPr bwMode="auto">
                <a:xfrm>
                  <a:off x="1657" y="232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0" name="Freeform 1357"/>
                <p:cNvSpPr>
                  <a:spLocks/>
                </p:cNvSpPr>
                <p:nvPr/>
              </p:nvSpPr>
              <p:spPr bwMode="auto">
                <a:xfrm>
                  <a:off x="1634" y="2323"/>
                  <a:ext cx="23" cy="18"/>
                </a:xfrm>
                <a:custGeom>
                  <a:avLst/>
                  <a:gdLst>
                    <a:gd name="T0" fmla="*/ 0 w 23"/>
                    <a:gd name="T1" fmla="*/ 8 h 18"/>
                    <a:gd name="T2" fmla="*/ 9 w 23"/>
                    <a:gd name="T3" fmla="*/ 18 h 18"/>
                    <a:gd name="T4" fmla="*/ 23 w 23"/>
                    <a:gd name="T5" fmla="*/ 18 h 18"/>
                    <a:gd name="T6" fmla="*/ 23 w 23"/>
                    <a:gd name="T7" fmla="*/ 0 h 18"/>
                    <a:gd name="T8" fmla="*/ 9 w 23"/>
                    <a:gd name="T9" fmla="*/ 0 h 18"/>
                    <a:gd name="T10" fmla="*/ 14 w 23"/>
                    <a:gd name="T11" fmla="*/ 8 h 18"/>
                    <a:gd name="T12" fmla="*/ 0 w 23"/>
                    <a:gd name="T13" fmla="*/ 8 h 18"/>
                    <a:gd name="T14" fmla="*/ 0 w 23"/>
                    <a:gd name="T15" fmla="*/ 18 h 18"/>
                    <a:gd name="T16" fmla="*/ 9 w 23"/>
                    <a:gd name="T17" fmla="*/ 18 h 18"/>
                    <a:gd name="T18" fmla="*/ 0 w 23"/>
                    <a:gd name="T19" fmla="*/ 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18"/>
                    <a:gd name="T32" fmla="*/ 23 w 2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18">
                      <a:moveTo>
                        <a:pt x="0" y="8"/>
                      </a:moveTo>
                      <a:lnTo>
                        <a:pt x="9" y="18"/>
                      </a:lnTo>
                      <a:lnTo>
                        <a:pt x="23" y="18"/>
                      </a:lnTo>
                      <a:lnTo>
                        <a:pt x="23" y="0"/>
                      </a:lnTo>
                      <a:lnTo>
                        <a:pt x="9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9" y="1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1" name="Freeform 1358"/>
                <p:cNvSpPr>
                  <a:spLocks/>
                </p:cNvSpPr>
                <p:nvPr/>
              </p:nvSpPr>
              <p:spPr bwMode="auto">
                <a:xfrm>
                  <a:off x="1634" y="2318"/>
                  <a:ext cx="14" cy="13"/>
                </a:xfrm>
                <a:custGeom>
                  <a:avLst/>
                  <a:gdLst>
                    <a:gd name="T0" fmla="*/ 9 w 14"/>
                    <a:gd name="T1" fmla="*/ 13 h 13"/>
                    <a:gd name="T2" fmla="*/ 0 w 14"/>
                    <a:gd name="T3" fmla="*/ 5 h 13"/>
                    <a:gd name="T4" fmla="*/ 0 w 14"/>
                    <a:gd name="T5" fmla="*/ 13 h 13"/>
                    <a:gd name="T6" fmla="*/ 14 w 14"/>
                    <a:gd name="T7" fmla="*/ 13 h 13"/>
                    <a:gd name="T8" fmla="*/ 14 w 14"/>
                    <a:gd name="T9" fmla="*/ 5 h 13"/>
                    <a:gd name="T10" fmla="*/ 9 w 14"/>
                    <a:gd name="T11" fmla="*/ 0 h 13"/>
                    <a:gd name="T12" fmla="*/ 14 w 14"/>
                    <a:gd name="T13" fmla="*/ 5 h 13"/>
                    <a:gd name="T14" fmla="*/ 14 w 14"/>
                    <a:gd name="T15" fmla="*/ 0 h 13"/>
                    <a:gd name="T16" fmla="*/ 9 w 14"/>
                    <a:gd name="T17" fmla="*/ 0 h 13"/>
                    <a:gd name="T18" fmla="*/ 9 w 14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9" y="13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14" y="5"/>
                      </a:ln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2" name="Rectangle 1359"/>
                <p:cNvSpPr>
                  <a:spLocks noChangeArrowheads="1"/>
                </p:cNvSpPr>
                <p:nvPr/>
              </p:nvSpPr>
              <p:spPr bwMode="auto">
                <a:xfrm>
                  <a:off x="1634" y="2318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3" name="Rectangle 1360"/>
                <p:cNvSpPr>
                  <a:spLocks noChangeArrowheads="1"/>
                </p:cNvSpPr>
                <p:nvPr/>
              </p:nvSpPr>
              <p:spPr bwMode="auto">
                <a:xfrm>
                  <a:off x="1626" y="2318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4" name="Rectangle 1361"/>
                <p:cNvSpPr>
                  <a:spLocks noChangeArrowheads="1"/>
                </p:cNvSpPr>
                <p:nvPr/>
              </p:nvSpPr>
              <p:spPr bwMode="auto">
                <a:xfrm>
                  <a:off x="1621" y="2318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5" name="Rectangle 1362"/>
                <p:cNvSpPr>
                  <a:spLocks noChangeArrowheads="1"/>
                </p:cNvSpPr>
                <p:nvPr/>
              </p:nvSpPr>
              <p:spPr bwMode="auto">
                <a:xfrm>
                  <a:off x="1615" y="2318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6" name="Rectangle 1363"/>
                <p:cNvSpPr>
                  <a:spLocks noChangeArrowheads="1"/>
                </p:cNvSpPr>
                <p:nvPr/>
              </p:nvSpPr>
              <p:spPr bwMode="auto">
                <a:xfrm>
                  <a:off x="1606" y="2318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7" name="Freeform 1364"/>
                <p:cNvSpPr>
                  <a:spLocks/>
                </p:cNvSpPr>
                <p:nvPr/>
              </p:nvSpPr>
              <p:spPr bwMode="auto">
                <a:xfrm>
                  <a:off x="1592" y="2318"/>
                  <a:ext cx="14" cy="13"/>
                </a:xfrm>
                <a:custGeom>
                  <a:avLst/>
                  <a:gdLst>
                    <a:gd name="T0" fmla="*/ 0 w 14"/>
                    <a:gd name="T1" fmla="*/ 5 h 13"/>
                    <a:gd name="T2" fmla="*/ 8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8 w 14"/>
                    <a:gd name="T9" fmla="*/ 0 h 13"/>
                    <a:gd name="T10" fmla="*/ 14 w 14"/>
                    <a:gd name="T11" fmla="*/ 5 h 13"/>
                    <a:gd name="T12" fmla="*/ 0 w 14"/>
                    <a:gd name="T13" fmla="*/ 5 h 13"/>
                    <a:gd name="T14" fmla="*/ 0 w 14"/>
                    <a:gd name="T15" fmla="*/ 13 h 13"/>
                    <a:gd name="T16" fmla="*/ 8 w 14"/>
                    <a:gd name="T17" fmla="*/ 13 h 13"/>
                    <a:gd name="T18" fmla="*/ 0 w 14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5"/>
                      </a:moveTo>
                      <a:lnTo>
                        <a:pt x="8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5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8" name="Freeform 1365"/>
                <p:cNvSpPr>
                  <a:spLocks/>
                </p:cNvSpPr>
                <p:nvPr/>
              </p:nvSpPr>
              <p:spPr bwMode="auto">
                <a:xfrm>
                  <a:off x="1592" y="2310"/>
                  <a:ext cx="14" cy="13"/>
                </a:xfrm>
                <a:custGeom>
                  <a:avLst/>
                  <a:gdLst>
                    <a:gd name="T0" fmla="*/ 8 w 14"/>
                    <a:gd name="T1" fmla="*/ 13 h 13"/>
                    <a:gd name="T2" fmla="*/ 0 w 14"/>
                    <a:gd name="T3" fmla="*/ 8 h 13"/>
                    <a:gd name="T4" fmla="*/ 0 w 14"/>
                    <a:gd name="T5" fmla="*/ 13 h 13"/>
                    <a:gd name="T6" fmla="*/ 14 w 14"/>
                    <a:gd name="T7" fmla="*/ 13 h 13"/>
                    <a:gd name="T8" fmla="*/ 14 w 14"/>
                    <a:gd name="T9" fmla="*/ 8 h 13"/>
                    <a:gd name="T10" fmla="*/ 8 w 14"/>
                    <a:gd name="T11" fmla="*/ 0 h 13"/>
                    <a:gd name="T12" fmla="*/ 14 w 14"/>
                    <a:gd name="T13" fmla="*/ 8 h 13"/>
                    <a:gd name="T14" fmla="*/ 14 w 14"/>
                    <a:gd name="T15" fmla="*/ 0 h 13"/>
                    <a:gd name="T16" fmla="*/ 8 w 14"/>
                    <a:gd name="T17" fmla="*/ 0 h 13"/>
                    <a:gd name="T18" fmla="*/ 8 w 14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8" y="13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14" y="8"/>
                      </a:lnTo>
                      <a:lnTo>
                        <a:pt x="8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9" name="Rectangle 1366"/>
                <p:cNvSpPr>
                  <a:spLocks noChangeArrowheads="1"/>
                </p:cNvSpPr>
                <p:nvPr/>
              </p:nvSpPr>
              <p:spPr bwMode="auto">
                <a:xfrm>
                  <a:off x="1587" y="2310"/>
                  <a:ext cx="15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40" name="Rectangle 1367"/>
                <p:cNvSpPr>
                  <a:spLocks noChangeArrowheads="1"/>
                </p:cNvSpPr>
                <p:nvPr/>
              </p:nvSpPr>
              <p:spPr bwMode="auto">
                <a:xfrm>
                  <a:off x="1581" y="2310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41" name="Rectangle 1368"/>
                <p:cNvSpPr>
                  <a:spLocks noChangeArrowheads="1"/>
                </p:cNvSpPr>
                <p:nvPr/>
              </p:nvSpPr>
              <p:spPr bwMode="auto">
                <a:xfrm>
                  <a:off x="1572" y="2310"/>
                  <a:ext cx="11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42" name="Rectangle 1369"/>
                <p:cNvSpPr>
                  <a:spLocks noChangeArrowheads="1"/>
                </p:cNvSpPr>
                <p:nvPr/>
              </p:nvSpPr>
              <p:spPr bwMode="auto">
                <a:xfrm>
                  <a:off x="1567" y="2310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43" name="Rectangle 1370"/>
                <p:cNvSpPr>
                  <a:spLocks noChangeArrowheads="1"/>
                </p:cNvSpPr>
                <p:nvPr/>
              </p:nvSpPr>
              <p:spPr bwMode="auto">
                <a:xfrm>
                  <a:off x="1558" y="2310"/>
                  <a:ext cx="10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44" name="Rectangle 1371"/>
                <p:cNvSpPr>
                  <a:spLocks noChangeArrowheads="1"/>
                </p:cNvSpPr>
                <p:nvPr/>
              </p:nvSpPr>
              <p:spPr bwMode="auto">
                <a:xfrm>
                  <a:off x="1553" y="2310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45" name="Rectangle 1372"/>
                <p:cNvSpPr>
                  <a:spLocks noChangeArrowheads="1"/>
                </p:cNvSpPr>
                <p:nvPr/>
              </p:nvSpPr>
              <p:spPr bwMode="auto">
                <a:xfrm>
                  <a:off x="1543" y="2310"/>
                  <a:ext cx="11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46" name="Rectangle 1373"/>
                <p:cNvSpPr>
                  <a:spLocks noChangeArrowheads="1"/>
                </p:cNvSpPr>
                <p:nvPr/>
              </p:nvSpPr>
              <p:spPr bwMode="auto">
                <a:xfrm>
                  <a:off x="1538" y="2310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47" name="Rectangle 1374"/>
                <p:cNvSpPr>
                  <a:spLocks noChangeArrowheads="1"/>
                </p:cNvSpPr>
                <p:nvPr/>
              </p:nvSpPr>
              <p:spPr bwMode="auto">
                <a:xfrm>
                  <a:off x="1533" y="2310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48" name="Freeform 1375"/>
                <p:cNvSpPr>
                  <a:spLocks/>
                </p:cNvSpPr>
                <p:nvPr/>
              </p:nvSpPr>
              <p:spPr bwMode="auto">
                <a:xfrm>
                  <a:off x="1519" y="2310"/>
                  <a:ext cx="14" cy="13"/>
                </a:xfrm>
                <a:custGeom>
                  <a:avLst/>
                  <a:gdLst>
                    <a:gd name="T0" fmla="*/ 0 w 14"/>
                    <a:gd name="T1" fmla="*/ 8 h 13"/>
                    <a:gd name="T2" fmla="*/ 5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5 w 14"/>
                    <a:gd name="T9" fmla="*/ 0 h 13"/>
                    <a:gd name="T10" fmla="*/ 14 w 14"/>
                    <a:gd name="T11" fmla="*/ 8 h 13"/>
                    <a:gd name="T12" fmla="*/ 0 w 14"/>
                    <a:gd name="T13" fmla="*/ 8 h 13"/>
                    <a:gd name="T14" fmla="*/ 0 w 14"/>
                    <a:gd name="T15" fmla="*/ 13 h 13"/>
                    <a:gd name="T16" fmla="*/ 5 w 14"/>
                    <a:gd name="T17" fmla="*/ 13 h 13"/>
                    <a:gd name="T18" fmla="*/ 0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8"/>
                      </a:moveTo>
                      <a:lnTo>
                        <a:pt x="5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49" name="Freeform 1376"/>
                <p:cNvSpPr>
                  <a:spLocks/>
                </p:cNvSpPr>
                <p:nvPr/>
              </p:nvSpPr>
              <p:spPr bwMode="auto">
                <a:xfrm>
                  <a:off x="1519" y="2303"/>
                  <a:ext cx="14" cy="15"/>
                </a:xfrm>
                <a:custGeom>
                  <a:avLst/>
                  <a:gdLst>
                    <a:gd name="T0" fmla="*/ 5 w 14"/>
                    <a:gd name="T1" fmla="*/ 15 h 15"/>
                    <a:gd name="T2" fmla="*/ 0 w 14"/>
                    <a:gd name="T3" fmla="*/ 7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7 h 15"/>
                    <a:gd name="T10" fmla="*/ 5 w 14"/>
                    <a:gd name="T11" fmla="*/ 0 h 15"/>
                    <a:gd name="T12" fmla="*/ 14 w 14"/>
                    <a:gd name="T13" fmla="*/ 7 h 15"/>
                    <a:gd name="T14" fmla="*/ 14 w 14"/>
                    <a:gd name="T15" fmla="*/ 0 h 15"/>
                    <a:gd name="T16" fmla="*/ 5 w 14"/>
                    <a:gd name="T17" fmla="*/ 0 h 15"/>
                    <a:gd name="T18" fmla="*/ 5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5" y="15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7"/>
                      </a:lnTo>
                      <a:lnTo>
                        <a:pt x="5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50" name="Rectangle 1377"/>
                <p:cNvSpPr>
                  <a:spLocks noChangeArrowheads="1"/>
                </p:cNvSpPr>
                <p:nvPr/>
              </p:nvSpPr>
              <p:spPr bwMode="auto">
                <a:xfrm>
                  <a:off x="1519" y="2304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51" name="Rectangle 1378"/>
                <p:cNvSpPr>
                  <a:spLocks noChangeArrowheads="1"/>
                </p:cNvSpPr>
                <p:nvPr/>
              </p:nvSpPr>
              <p:spPr bwMode="auto">
                <a:xfrm>
                  <a:off x="1510" y="2304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52" name="Rectangle 1379"/>
                <p:cNvSpPr>
                  <a:spLocks noChangeArrowheads="1"/>
                </p:cNvSpPr>
                <p:nvPr/>
              </p:nvSpPr>
              <p:spPr bwMode="auto">
                <a:xfrm>
                  <a:off x="1501" y="2304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53" name="Rectangle 1380"/>
                <p:cNvSpPr>
                  <a:spLocks noChangeArrowheads="1"/>
                </p:cNvSpPr>
                <p:nvPr/>
              </p:nvSpPr>
              <p:spPr bwMode="auto">
                <a:xfrm>
                  <a:off x="1496" y="2304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54" name="Rectangle 1381"/>
                <p:cNvSpPr>
                  <a:spLocks noChangeArrowheads="1"/>
                </p:cNvSpPr>
                <p:nvPr/>
              </p:nvSpPr>
              <p:spPr bwMode="auto">
                <a:xfrm>
                  <a:off x="1491" y="2304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55" name="Rectangle 1382"/>
                <p:cNvSpPr>
                  <a:spLocks noChangeArrowheads="1"/>
                </p:cNvSpPr>
                <p:nvPr/>
              </p:nvSpPr>
              <p:spPr bwMode="auto">
                <a:xfrm>
                  <a:off x="1482" y="2304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56" name="Freeform 1383"/>
                <p:cNvSpPr>
                  <a:spLocks/>
                </p:cNvSpPr>
                <p:nvPr/>
              </p:nvSpPr>
              <p:spPr bwMode="auto">
                <a:xfrm>
                  <a:off x="1467" y="2303"/>
                  <a:ext cx="15" cy="15"/>
                </a:xfrm>
                <a:custGeom>
                  <a:avLst/>
                  <a:gdLst>
                    <a:gd name="T0" fmla="*/ 0 w 15"/>
                    <a:gd name="T1" fmla="*/ 7 h 15"/>
                    <a:gd name="T2" fmla="*/ 9 w 15"/>
                    <a:gd name="T3" fmla="*/ 15 h 15"/>
                    <a:gd name="T4" fmla="*/ 15 w 15"/>
                    <a:gd name="T5" fmla="*/ 15 h 15"/>
                    <a:gd name="T6" fmla="*/ 15 w 15"/>
                    <a:gd name="T7" fmla="*/ 0 h 15"/>
                    <a:gd name="T8" fmla="*/ 9 w 15"/>
                    <a:gd name="T9" fmla="*/ 0 h 15"/>
                    <a:gd name="T10" fmla="*/ 15 w 15"/>
                    <a:gd name="T11" fmla="*/ 7 h 15"/>
                    <a:gd name="T12" fmla="*/ 0 w 15"/>
                    <a:gd name="T13" fmla="*/ 7 h 15"/>
                    <a:gd name="T14" fmla="*/ 0 w 15"/>
                    <a:gd name="T15" fmla="*/ 15 h 15"/>
                    <a:gd name="T16" fmla="*/ 9 w 15"/>
                    <a:gd name="T17" fmla="*/ 15 h 15"/>
                    <a:gd name="T18" fmla="*/ 0 w 15"/>
                    <a:gd name="T19" fmla="*/ 7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0" y="7"/>
                      </a:moveTo>
                      <a:lnTo>
                        <a:pt x="9" y="15"/>
                      </a:lnTo>
                      <a:lnTo>
                        <a:pt x="15" y="15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5" y="7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57" name="Freeform 1384"/>
                <p:cNvSpPr>
                  <a:spLocks/>
                </p:cNvSpPr>
                <p:nvPr/>
              </p:nvSpPr>
              <p:spPr bwMode="auto">
                <a:xfrm>
                  <a:off x="1467" y="2295"/>
                  <a:ext cx="15" cy="17"/>
                </a:xfrm>
                <a:custGeom>
                  <a:avLst/>
                  <a:gdLst>
                    <a:gd name="T0" fmla="*/ 9 w 15"/>
                    <a:gd name="T1" fmla="*/ 17 h 17"/>
                    <a:gd name="T2" fmla="*/ 0 w 15"/>
                    <a:gd name="T3" fmla="*/ 8 h 17"/>
                    <a:gd name="T4" fmla="*/ 0 w 15"/>
                    <a:gd name="T5" fmla="*/ 15 h 17"/>
                    <a:gd name="T6" fmla="*/ 15 w 15"/>
                    <a:gd name="T7" fmla="*/ 15 h 17"/>
                    <a:gd name="T8" fmla="*/ 15 w 15"/>
                    <a:gd name="T9" fmla="*/ 8 h 17"/>
                    <a:gd name="T10" fmla="*/ 9 w 15"/>
                    <a:gd name="T11" fmla="*/ 0 h 17"/>
                    <a:gd name="T12" fmla="*/ 15 w 15"/>
                    <a:gd name="T13" fmla="*/ 8 h 17"/>
                    <a:gd name="T14" fmla="*/ 15 w 15"/>
                    <a:gd name="T15" fmla="*/ 0 h 17"/>
                    <a:gd name="T16" fmla="*/ 9 w 15"/>
                    <a:gd name="T17" fmla="*/ 0 h 17"/>
                    <a:gd name="T18" fmla="*/ 9 w 15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9" y="17"/>
                      </a:move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8"/>
                      </a:lnTo>
                      <a:lnTo>
                        <a:pt x="9" y="0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58" name="Rectangle 1385"/>
                <p:cNvSpPr>
                  <a:spLocks noChangeArrowheads="1"/>
                </p:cNvSpPr>
                <p:nvPr/>
              </p:nvSpPr>
              <p:spPr bwMode="auto">
                <a:xfrm>
                  <a:off x="1467" y="2295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59" name="Freeform 1386"/>
                <p:cNvSpPr>
                  <a:spLocks/>
                </p:cNvSpPr>
                <p:nvPr/>
              </p:nvSpPr>
              <p:spPr bwMode="auto">
                <a:xfrm>
                  <a:off x="1462" y="2295"/>
                  <a:ext cx="5" cy="17"/>
                </a:xfrm>
                <a:custGeom>
                  <a:avLst/>
                  <a:gdLst>
                    <a:gd name="T0" fmla="*/ 0 w 5"/>
                    <a:gd name="T1" fmla="*/ 0 h 17"/>
                    <a:gd name="T2" fmla="*/ 0 w 5"/>
                    <a:gd name="T3" fmla="*/ 17 h 17"/>
                    <a:gd name="T4" fmla="*/ 5 w 5"/>
                    <a:gd name="T5" fmla="*/ 17 h 17"/>
                    <a:gd name="T6" fmla="*/ 5 w 5"/>
                    <a:gd name="T7" fmla="*/ 0 h 17"/>
                    <a:gd name="T8" fmla="*/ 0 w 5"/>
                    <a:gd name="T9" fmla="*/ 0 h 17"/>
                    <a:gd name="T10" fmla="*/ 0 w 5"/>
                    <a:gd name="T11" fmla="*/ 17 h 17"/>
                    <a:gd name="T12" fmla="*/ 0 w 5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7"/>
                    <a:gd name="T23" fmla="*/ 5 w 5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7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60" name="Freeform 1387"/>
                <p:cNvSpPr>
                  <a:spLocks/>
                </p:cNvSpPr>
                <p:nvPr/>
              </p:nvSpPr>
              <p:spPr bwMode="auto">
                <a:xfrm>
                  <a:off x="1462" y="2295"/>
                  <a:ext cx="5" cy="17"/>
                </a:xfrm>
                <a:custGeom>
                  <a:avLst/>
                  <a:gdLst>
                    <a:gd name="T0" fmla="*/ 5 w 5"/>
                    <a:gd name="T1" fmla="*/ 17 h 17"/>
                    <a:gd name="T2" fmla="*/ 5 w 5"/>
                    <a:gd name="T3" fmla="*/ 0 h 17"/>
                    <a:gd name="T4" fmla="*/ 0 w 5"/>
                    <a:gd name="T5" fmla="*/ 0 h 17"/>
                    <a:gd name="T6" fmla="*/ 0 w 5"/>
                    <a:gd name="T7" fmla="*/ 17 h 17"/>
                    <a:gd name="T8" fmla="*/ 5 w 5"/>
                    <a:gd name="T9" fmla="*/ 17 h 17"/>
                    <a:gd name="T10" fmla="*/ 5 w 5"/>
                    <a:gd name="T11" fmla="*/ 0 h 17"/>
                    <a:gd name="T12" fmla="*/ 5 w 5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7"/>
                    <a:gd name="T23" fmla="*/ 5 w 5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7">
                      <a:moveTo>
                        <a:pt x="5" y="17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5" y="0"/>
                      </a:lnTo>
                      <a:lnTo>
                        <a:pt x="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61" name="Freeform 1388"/>
                <p:cNvSpPr>
                  <a:spLocks/>
                </p:cNvSpPr>
                <p:nvPr/>
              </p:nvSpPr>
              <p:spPr bwMode="auto">
                <a:xfrm>
                  <a:off x="1453" y="2295"/>
                  <a:ext cx="14" cy="17"/>
                </a:xfrm>
                <a:custGeom>
                  <a:avLst/>
                  <a:gdLst>
                    <a:gd name="T0" fmla="*/ 0 w 14"/>
                    <a:gd name="T1" fmla="*/ 8 h 17"/>
                    <a:gd name="T2" fmla="*/ 9 w 14"/>
                    <a:gd name="T3" fmla="*/ 17 h 17"/>
                    <a:gd name="T4" fmla="*/ 14 w 14"/>
                    <a:gd name="T5" fmla="*/ 17 h 17"/>
                    <a:gd name="T6" fmla="*/ 14 w 14"/>
                    <a:gd name="T7" fmla="*/ 0 h 17"/>
                    <a:gd name="T8" fmla="*/ 9 w 14"/>
                    <a:gd name="T9" fmla="*/ 0 h 17"/>
                    <a:gd name="T10" fmla="*/ 14 w 14"/>
                    <a:gd name="T11" fmla="*/ 8 h 17"/>
                    <a:gd name="T12" fmla="*/ 0 w 14"/>
                    <a:gd name="T13" fmla="*/ 8 h 17"/>
                    <a:gd name="T14" fmla="*/ 0 w 14"/>
                    <a:gd name="T15" fmla="*/ 17 h 17"/>
                    <a:gd name="T16" fmla="*/ 9 w 14"/>
                    <a:gd name="T17" fmla="*/ 17 h 17"/>
                    <a:gd name="T18" fmla="*/ 0 w 14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0" y="8"/>
                      </a:moveTo>
                      <a:lnTo>
                        <a:pt x="9" y="17"/>
                      </a:lnTo>
                      <a:lnTo>
                        <a:pt x="14" y="17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62" name="Freeform 1389"/>
                <p:cNvSpPr>
                  <a:spLocks/>
                </p:cNvSpPr>
                <p:nvPr/>
              </p:nvSpPr>
              <p:spPr bwMode="auto">
                <a:xfrm>
                  <a:off x="1453" y="2289"/>
                  <a:ext cx="14" cy="14"/>
                </a:xfrm>
                <a:custGeom>
                  <a:avLst/>
                  <a:gdLst>
                    <a:gd name="T0" fmla="*/ 9 w 14"/>
                    <a:gd name="T1" fmla="*/ 14 h 14"/>
                    <a:gd name="T2" fmla="*/ 0 w 14"/>
                    <a:gd name="T3" fmla="*/ 6 h 14"/>
                    <a:gd name="T4" fmla="*/ 0 w 14"/>
                    <a:gd name="T5" fmla="*/ 14 h 14"/>
                    <a:gd name="T6" fmla="*/ 14 w 14"/>
                    <a:gd name="T7" fmla="*/ 14 h 14"/>
                    <a:gd name="T8" fmla="*/ 14 w 14"/>
                    <a:gd name="T9" fmla="*/ 6 h 14"/>
                    <a:gd name="T10" fmla="*/ 9 w 14"/>
                    <a:gd name="T11" fmla="*/ 0 h 14"/>
                    <a:gd name="T12" fmla="*/ 14 w 14"/>
                    <a:gd name="T13" fmla="*/ 6 h 14"/>
                    <a:gd name="T14" fmla="*/ 14 w 14"/>
                    <a:gd name="T15" fmla="*/ 0 h 14"/>
                    <a:gd name="T16" fmla="*/ 9 w 14"/>
                    <a:gd name="T17" fmla="*/ 0 h 14"/>
                    <a:gd name="T18" fmla="*/ 9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9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6"/>
                      </a:lnTo>
                      <a:lnTo>
                        <a:pt x="9" y="0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63" name="Rectangle 1390"/>
                <p:cNvSpPr>
                  <a:spLocks noChangeArrowheads="1"/>
                </p:cNvSpPr>
                <p:nvPr/>
              </p:nvSpPr>
              <p:spPr bwMode="auto">
                <a:xfrm>
                  <a:off x="1455" y="2289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64" name="Freeform 1391"/>
                <p:cNvSpPr>
                  <a:spLocks/>
                </p:cNvSpPr>
                <p:nvPr/>
              </p:nvSpPr>
              <p:spPr bwMode="auto">
                <a:xfrm>
                  <a:off x="1442" y="2289"/>
                  <a:ext cx="13" cy="14"/>
                </a:xfrm>
                <a:custGeom>
                  <a:avLst/>
                  <a:gdLst>
                    <a:gd name="T0" fmla="*/ 0 w 13"/>
                    <a:gd name="T1" fmla="*/ 6 h 14"/>
                    <a:gd name="T2" fmla="*/ 5 w 13"/>
                    <a:gd name="T3" fmla="*/ 14 h 14"/>
                    <a:gd name="T4" fmla="*/ 13 w 13"/>
                    <a:gd name="T5" fmla="*/ 14 h 14"/>
                    <a:gd name="T6" fmla="*/ 13 w 13"/>
                    <a:gd name="T7" fmla="*/ 0 h 14"/>
                    <a:gd name="T8" fmla="*/ 5 w 13"/>
                    <a:gd name="T9" fmla="*/ 0 h 14"/>
                    <a:gd name="T10" fmla="*/ 13 w 13"/>
                    <a:gd name="T11" fmla="*/ 6 h 14"/>
                    <a:gd name="T12" fmla="*/ 0 w 13"/>
                    <a:gd name="T13" fmla="*/ 6 h 14"/>
                    <a:gd name="T14" fmla="*/ 0 w 13"/>
                    <a:gd name="T15" fmla="*/ 14 h 14"/>
                    <a:gd name="T16" fmla="*/ 5 w 13"/>
                    <a:gd name="T17" fmla="*/ 14 h 14"/>
                    <a:gd name="T18" fmla="*/ 0 w 13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0" y="6"/>
                      </a:moveTo>
                      <a:lnTo>
                        <a:pt x="5" y="14"/>
                      </a:lnTo>
                      <a:lnTo>
                        <a:pt x="13" y="14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65" name="Freeform 1392"/>
                <p:cNvSpPr>
                  <a:spLocks/>
                </p:cNvSpPr>
                <p:nvPr/>
              </p:nvSpPr>
              <p:spPr bwMode="auto">
                <a:xfrm>
                  <a:off x="1442" y="2281"/>
                  <a:ext cx="13" cy="16"/>
                </a:xfrm>
                <a:custGeom>
                  <a:avLst/>
                  <a:gdLst>
                    <a:gd name="T0" fmla="*/ 5 w 13"/>
                    <a:gd name="T1" fmla="*/ 16 h 16"/>
                    <a:gd name="T2" fmla="*/ 0 w 13"/>
                    <a:gd name="T3" fmla="*/ 8 h 16"/>
                    <a:gd name="T4" fmla="*/ 0 w 13"/>
                    <a:gd name="T5" fmla="*/ 14 h 16"/>
                    <a:gd name="T6" fmla="*/ 13 w 13"/>
                    <a:gd name="T7" fmla="*/ 14 h 16"/>
                    <a:gd name="T8" fmla="*/ 13 w 13"/>
                    <a:gd name="T9" fmla="*/ 8 h 16"/>
                    <a:gd name="T10" fmla="*/ 5 w 13"/>
                    <a:gd name="T11" fmla="*/ 0 h 16"/>
                    <a:gd name="T12" fmla="*/ 13 w 13"/>
                    <a:gd name="T13" fmla="*/ 8 h 16"/>
                    <a:gd name="T14" fmla="*/ 13 w 13"/>
                    <a:gd name="T15" fmla="*/ 0 h 16"/>
                    <a:gd name="T16" fmla="*/ 5 w 13"/>
                    <a:gd name="T17" fmla="*/ 0 h 16"/>
                    <a:gd name="T18" fmla="*/ 5 w 13"/>
                    <a:gd name="T19" fmla="*/ 1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6"/>
                    <a:gd name="T32" fmla="*/ 13 w 13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6">
                      <a:moveTo>
                        <a:pt x="5" y="16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3" y="14"/>
                      </a:lnTo>
                      <a:lnTo>
                        <a:pt x="13" y="8"/>
                      </a:lnTo>
                      <a:lnTo>
                        <a:pt x="5" y="0"/>
                      </a:ln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66" name="Rectangle 1393"/>
                <p:cNvSpPr>
                  <a:spLocks noChangeArrowheads="1"/>
                </p:cNvSpPr>
                <p:nvPr/>
              </p:nvSpPr>
              <p:spPr bwMode="auto">
                <a:xfrm>
                  <a:off x="1442" y="2281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67" name="Rectangle 1394"/>
                <p:cNvSpPr>
                  <a:spLocks noChangeArrowheads="1"/>
                </p:cNvSpPr>
                <p:nvPr/>
              </p:nvSpPr>
              <p:spPr bwMode="auto">
                <a:xfrm>
                  <a:off x="1434" y="2281"/>
                  <a:ext cx="9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68" name="Rectangle 1395"/>
                <p:cNvSpPr>
                  <a:spLocks noChangeArrowheads="1"/>
                </p:cNvSpPr>
                <p:nvPr/>
              </p:nvSpPr>
              <p:spPr bwMode="auto">
                <a:xfrm>
                  <a:off x="1419" y="2281"/>
                  <a:ext cx="1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69" name="Rectangle 1396"/>
                <p:cNvSpPr>
                  <a:spLocks noChangeArrowheads="1"/>
                </p:cNvSpPr>
                <p:nvPr/>
              </p:nvSpPr>
              <p:spPr bwMode="auto">
                <a:xfrm>
                  <a:off x="1413" y="2281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70" name="Rectangle 1397"/>
                <p:cNvSpPr>
                  <a:spLocks noChangeArrowheads="1"/>
                </p:cNvSpPr>
                <p:nvPr/>
              </p:nvSpPr>
              <p:spPr bwMode="auto">
                <a:xfrm>
                  <a:off x="1408" y="2281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71" name="Freeform 1398"/>
                <p:cNvSpPr>
                  <a:spLocks/>
                </p:cNvSpPr>
                <p:nvPr/>
              </p:nvSpPr>
              <p:spPr bwMode="auto">
                <a:xfrm>
                  <a:off x="1394" y="2281"/>
                  <a:ext cx="14" cy="16"/>
                </a:xfrm>
                <a:custGeom>
                  <a:avLst/>
                  <a:gdLst>
                    <a:gd name="T0" fmla="*/ 0 w 14"/>
                    <a:gd name="T1" fmla="*/ 14 h 16"/>
                    <a:gd name="T2" fmla="*/ 6 w 14"/>
                    <a:gd name="T3" fmla="*/ 16 h 16"/>
                    <a:gd name="T4" fmla="*/ 14 w 14"/>
                    <a:gd name="T5" fmla="*/ 16 h 16"/>
                    <a:gd name="T6" fmla="*/ 14 w 14"/>
                    <a:gd name="T7" fmla="*/ 0 h 16"/>
                    <a:gd name="T8" fmla="*/ 6 w 14"/>
                    <a:gd name="T9" fmla="*/ 0 h 16"/>
                    <a:gd name="T10" fmla="*/ 11 w 14"/>
                    <a:gd name="T11" fmla="*/ 3 h 16"/>
                    <a:gd name="T12" fmla="*/ 0 w 14"/>
                    <a:gd name="T13" fmla="*/ 14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6"/>
                    <a:gd name="T23" fmla="*/ 14 w 14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6">
                      <a:moveTo>
                        <a:pt x="0" y="14"/>
                      </a:moveTo>
                      <a:lnTo>
                        <a:pt x="6" y="16"/>
                      </a:lnTo>
                      <a:lnTo>
                        <a:pt x="14" y="1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1" y="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72" name="Freeform 1399"/>
                <p:cNvSpPr>
                  <a:spLocks/>
                </p:cNvSpPr>
                <p:nvPr/>
              </p:nvSpPr>
              <p:spPr bwMode="auto">
                <a:xfrm>
                  <a:off x="1387" y="2276"/>
                  <a:ext cx="18" cy="19"/>
                </a:xfrm>
                <a:custGeom>
                  <a:avLst/>
                  <a:gdLst>
                    <a:gd name="T0" fmla="*/ 3 w 18"/>
                    <a:gd name="T1" fmla="*/ 13 h 19"/>
                    <a:gd name="T2" fmla="*/ 0 w 18"/>
                    <a:gd name="T3" fmla="*/ 13 h 19"/>
                    <a:gd name="T4" fmla="*/ 7 w 18"/>
                    <a:gd name="T5" fmla="*/ 19 h 19"/>
                    <a:gd name="T6" fmla="*/ 18 w 18"/>
                    <a:gd name="T7" fmla="*/ 8 h 19"/>
                    <a:gd name="T8" fmla="*/ 10 w 18"/>
                    <a:gd name="T9" fmla="*/ 2 h 19"/>
                    <a:gd name="T10" fmla="*/ 3 w 18"/>
                    <a:gd name="T11" fmla="*/ 0 h 19"/>
                    <a:gd name="T12" fmla="*/ 3 w 18"/>
                    <a:gd name="T13" fmla="*/ 13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19"/>
                    <a:gd name="T23" fmla="*/ 18 w 18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19">
                      <a:moveTo>
                        <a:pt x="3" y="13"/>
                      </a:moveTo>
                      <a:lnTo>
                        <a:pt x="0" y="13"/>
                      </a:lnTo>
                      <a:lnTo>
                        <a:pt x="7" y="19"/>
                      </a:lnTo>
                      <a:lnTo>
                        <a:pt x="18" y="8"/>
                      </a:lnTo>
                      <a:lnTo>
                        <a:pt x="10" y="2"/>
                      </a:lnTo>
                      <a:lnTo>
                        <a:pt x="3" y="0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73" name="Rectangle 1400"/>
                <p:cNvSpPr>
                  <a:spLocks noChangeArrowheads="1"/>
                </p:cNvSpPr>
                <p:nvPr/>
              </p:nvSpPr>
              <p:spPr bwMode="auto">
                <a:xfrm>
                  <a:off x="1385" y="2276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74" name="Freeform 1401"/>
                <p:cNvSpPr>
                  <a:spLocks/>
                </p:cNvSpPr>
                <p:nvPr/>
              </p:nvSpPr>
              <p:spPr bwMode="auto">
                <a:xfrm>
                  <a:off x="1371" y="2276"/>
                  <a:ext cx="14" cy="13"/>
                </a:xfrm>
                <a:custGeom>
                  <a:avLst/>
                  <a:gdLst>
                    <a:gd name="T0" fmla="*/ 0 w 14"/>
                    <a:gd name="T1" fmla="*/ 8 h 13"/>
                    <a:gd name="T2" fmla="*/ 6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6 w 14"/>
                    <a:gd name="T9" fmla="*/ 0 h 13"/>
                    <a:gd name="T10" fmla="*/ 14 w 14"/>
                    <a:gd name="T11" fmla="*/ 8 h 13"/>
                    <a:gd name="T12" fmla="*/ 0 w 14"/>
                    <a:gd name="T13" fmla="*/ 8 h 13"/>
                    <a:gd name="T14" fmla="*/ 0 w 14"/>
                    <a:gd name="T15" fmla="*/ 13 h 13"/>
                    <a:gd name="T16" fmla="*/ 6 w 14"/>
                    <a:gd name="T17" fmla="*/ 13 h 13"/>
                    <a:gd name="T18" fmla="*/ 0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8"/>
                      </a:moveTo>
                      <a:lnTo>
                        <a:pt x="6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75" name="Freeform 1402"/>
                <p:cNvSpPr>
                  <a:spLocks/>
                </p:cNvSpPr>
                <p:nvPr/>
              </p:nvSpPr>
              <p:spPr bwMode="auto">
                <a:xfrm>
                  <a:off x="1371" y="2269"/>
                  <a:ext cx="14" cy="15"/>
                </a:xfrm>
                <a:custGeom>
                  <a:avLst/>
                  <a:gdLst>
                    <a:gd name="T0" fmla="*/ 6 w 14"/>
                    <a:gd name="T1" fmla="*/ 15 h 15"/>
                    <a:gd name="T2" fmla="*/ 0 w 14"/>
                    <a:gd name="T3" fmla="*/ 7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7 h 15"/>
                    <a:gd name="T10" fmla="*/ 6 w 14"/>
                    <a:gd name="T11" fmla="*/ 0 h 15"/>
                    <a:gd name="T12" fmla="*/ 14 w 14"/>
                    <a:gd name="T13" fmla="*/ 7 h 15"/>
                    <a:gd name="T14" fmla="*/ 14 w 14"/>
                    <a:gd name="T15" fmla="*/ 0 h 15"/>
                    <a:gd name="T16" fmla="*/ 6 w 14"/>
                    <a:gd name="T17" fmla="*/ 0 h 15"/>
                    <a:gd name="T18" fmla="*/ 6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6" y="15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7"/>
                      </a:lnTo>
                      <a:lnTo>
                        <a:pt x="6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76" name="Rectangle 1403"/>
                <p:cNvSpPr>
                  <a:spLocks noChangeArrowheads="1"/>
                </p:cNvSpPr>
                <p:nvPr/>
              </p:nvSpPr>
              <p:spPr bwMode="auto">
                <a:xfrm>
                  <a:off x="1371" y="227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77" name="Rectangle 1404"/>
                <p:cNvSpPr>
                  <a:spLocks noChangeArrowheads="1"/>
                </p:cNvSpPr>
                <p:nvPr/>
              </p:nvSpPr>
              <p:spPr bwMode="auto">
                <a:xfrm>
                  <a:off x="1366" y="227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78" name="Rectangle 1405"/>
                <p:cNvSpPr>
                  <a:spLocks noChangeArrowheads="1"/>
                </p:cNvSpPr>
                <p:nvPr/>
              </p:nvSpPr>
              <p:spPr bwMode="auto">
                <a:xfrm>
                  <a:off x="1358" y="2270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79" name="Freeform 1406"/>
                <p:cNvSpPr>
                  <a:spLocks/>
                </p:cNvSpPr>
                <p:nvPr/>
              </p:nvSpPr>
              <p:spPr bwMode="auto">
                <a:xfrm>
                  <a:off x="1351" y="2269"/>
                  <a:ext cx="5" cy="15"/>
                </a:xfrm>
                <a:custGeom>
                  <a:avLst/>
                  <a:gdLst>
                    <a:gd name="T0" fmla="*/ 0 w 5"/>
                    <a:gd name="T1" fmla="*/ 0 h 15"/>
                    <a:gd name="T2" fmla="*/ 0 w 5"/>
                    <a:gd name="T3" fmla="*/ 15 h 15"/>
                    <a:gd name="T4" fmla="*/ 5 w 5"/>
                    <a:gd name="T5" fmla="*/ 15 h 15"/>
                    <a:gd name="T6" fmla="*/ 5 w 5"/>
                    <a:gd name="T7" fmla="*/ 0 h 15"/>
                    <a:gd name="T8" fmla="*/ 0 w 5"/>
                    <a:gd name="T9" fmla="*/ 0 h 15"/>
                    <a:gd name="T10" fmla="*/ 0 w 5"/>
                    <a:gd name="T11" fmla="*/ 15 h 15"/>
                    <a:gd name="T12" fmla="*/ 0 w 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5"/>
                    <a:gd name="T23" fmla="*/ 5 w 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5">
                      <a:moveTo>
                        <a:pt x="0" y="0"/>
                      </a:move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80" name="Freeform 1407"/>
                <p:cNvSpPr>
                  <a:spLocks/>
                </p:cNvSpPr>
                <p:nvPr/>
              </p:nvSpPr>
              <p:spPr bwMode="auto">
                <a:xfrm>
                  <a:off x="1351" y="2269"/>
                  <a:ext cx="5" cy="15"/>
                </a:xfrm>
                <a:custGeom>
                  <a:avLst/>
                  <a:gdLst>
                    <a:gd name="T0" fmla="*/ 5 w 5"/>
                    <a:gd name="T1" fmla="*/ 15 h 15"/>
                    <a:gd name="T2" fmla="*/ 5 w 5"/>
                    <a:gd name="T3" fmla="*/ 0 h 15"/>
                    <a:gd name="T4" fmla="*/ 0 w 5"/>
                    <a:gd name="T5" fmla="*/ 0 h 15"/>
                    <a:gd name="T6" fmla="*/ 0 w 5"/>
                    <a:gd name="T7" fmla="*/ 15 h 15"/>
                    <a:gd name="T8" fmla="*/ 5 w 5"/>
                    <a:gd name="T9" fmla="*/ 15 h 15"/>
                    <a:gd name="T10" fmla="*/ 5 w 5"/>
                    <a:gd name="T11" fmla="*/ 0 h 15"/>
                    <a:gd name="T12" fmla="*/ 5 w 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5"/>
                    <a:gd name="T23" fmla="*/ 5 w 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5">
                      <a:moveTo>
                        <a:pt x="5" y="1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5" y="0"/>
                      </a:lnTo>
                      <a:lnTo>
                        <a:pt x="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81" name="Freeform 1408"/>
                <p:cNvSpPr>
                  <a:spLocks/>
                </p:cNvSpPr>
                <p:nvPr/>
              </p:nvSpPr>
              <p:spPr bwMode="auto">
                <a:xfrm>
                  <a:off x="1343" y="2269"/>
                  <a:ext cx="13" cy="15"/>
                </a:xfrm>
                <a:custGeom>
                  <a:avLst/>
                  <a:gdLst>
                    <a:gd name="T0" fmla="*/ 0 w 13"/>
                    <a:gd name="T1" fmla="*/ 7 h 15"/>
                    <a:gd name="T2" fmla="*/ 8 w 13"/>
                    <a:gd name="T3" fmla="*/ 15 h 15"/>
                    <a:gd name="T4" fmla="*/ 13 w 13"/>
                    <a:gd name="T5" fmla="*/ 15 h 15"/>
                    <a:gd name="T6" fmla="*/ 13 w 13"/>
                    <a:gd name="T7" fmla="*/ 0 h 15"/>
                    <a:gd name="T8" fmla="*/ 8 w 13"/>
                    <a:gd name="T9" fmla="*/ 0 h 15"/>
                    <a:gd name="T10" fmla="*/ 13 w 13"/>
                    <a:gd name="T11" fmla="*/ 7 h 15"/>
                    <a:gd name="T12" fmla="*/ 0 w 13"/>
                    <a:gd name="T13" fmla="*/ 7 h 15"/>
                    <a:gd name="T14" fmla="*/ 0 w 13"/>
                    <a:gd name="T15" fmla="*/ 15 h 15"/>
                    <a:gd name="T16" fmla="*/ 8 w 13"/>
                    <a:gd name="T17" fmla="*/ 15 h 15"/>
                    <a:gd name="T18" fmla="*/ 0 w 13"/>
                    <a:gd name="T19" fmla="*/ 7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0" y="7"/>
                      </a:moveTo>
                      <a:lnTo>
                        <a:pt x="8" y="15"/>
                      </a:lnTo>
                      <a:lnTo>
                        <a:pt x="13" y="1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7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82" name="Freeform 1409"/>
                <p:cNvSpPr>
                  <a:spLocks/>
                </p:cNvSpPr>
                <p:nvPr/>
              </p:nvSpPr>
              <p:spPr bwMode="auto">
                <a:xfrm>
                  <a:off x="1343" y="2261"/>
                  <a:ext cx="13" cy="15"/>
                </a:xfrm>
                <a:custGeom>
                  <a:avLst/>
                  <a:gdLst>
                    <a:gd name="T0" fmla="*/ 8 w 13"/>
                    <a:gd name="T1" fmla="*/ 15 h 15"/>
                    <a:gd name="T2" fmla="*/ 0 w 13"/>
                    <a:gd name="T3" fmla="*/ 8 h 15"/>
                    <a:gd name="T4" fmla="*/ 0 w 13"/>
                    <a:gd name="T5" fmla="*/ 15 h 15"/>
                    <a:gd name="T6" fmla="*/ 13 w 13"/>
                    <a:gd name="T7" fmla="*/ 15 h 15"/>
                    <a:gd name="T8" fmla="*/ 13 w 13"/>
                    <a:gd name="T9" fmla="*/ 8 h 15"/>
                    <a:gd name="T10" fmla="*/ 8 w 13"/>
                    <a:gd name="T11" fmla="*/ 0 h 15"/>
                    <a:gd name="T12" fmla="*/ 13 w 13"/>
                    <a:gd name="T13" fmla="*/ 8 h 15"/>
                    <a:gd name="T14" fmla="*/ 13 w 13"/>
                    <a:gd name="T15" fmla="*/ 0 h 15"/>
                    <a:gd name="T16" fmla="*/ 8 w 13"/>
                    <a:gd name="T17" fmla="*/ 0 h 15"/>
                    <a:gd name="T18" fmla="*/ 8 w 13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15"/>
                      </a:move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3" y="15"/>
                      </a:lnTo>
                      <a:lnTo>
                        <a:pt x="13" y="8"/>
                      </a:lnTo>
                      <a:lnTo>
                        <a:pt x="8" y="0"/>
                      </a:ln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83" name="Rectangle 1410"/>
                <p:cNvSpPr>
                  <a:spLocks noChangeArrowheads="1"/>
                </p:cNvSpPr>
                <p:nvPr/>
              </p:nvSpPr>
              <p:spPr bwMode="auto">
                <a:xfrm>
                  <a:off x="1343" y="2261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84" name="Rectangle 1411"/>
                <p:cNvSpPr>
                  <a:spLocks noChangeArrowheads="1"/>
                </p:cNvSpPr>
                <p:nvPr/>
              </p:nvSpPr>
              <p:spPr bwMode="auto">
                <a:xfrm>
                  <a:off x="1337" y="2261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85" name="Freeform 1412"/>
                <p:cNvSpPr>
                  <a:spLocks/>
                </p:cNvSpPr>
                <p:nvPr/>
              </p:nvSpPr>
              <p:spPr bwMode="auto">
                <a:xfrm>
                  <a:off x="1322" y="2261"/>
                  <a:ext cx="15" cy="15"/>
                </a:xfrm>
                <a:custGeom>
                  <a:avLst/>
                  <a:gdLst>
                    <a:gd name="T0" fmla="*/ 0 w 15"/>
                    <a:gd name="T1" fmla="*/ 8 h 15"/>
                    <a:gd name="T2" fmla="*/ 10 w 15"/>
                    <a:gd name="T3" fmla="*/ 15 h 15"/>
                    <a:gd name="T4" fmla="*/ 15 w 15"/>
                    <a:gd name="T5" fmla="*/ 15 h 15"/>
                    <a:gd name="T6" fmla="*/ 15 w 15"/>
                    <a:gd name="T7" fmla="*/ 0 h 15"/>
                    <a:gd name="T8" fmla="*/ 10 w 15"/>
                    <a:gd name="T9" fmla="*/ 0 h 15"/>
                    <a:gd name="T10" fmla="*/ 15 w 15"/>
                    <a:gd name="T11" fmla="*/ 8 h 15"/>
                    <a:gd name="T12" fmla="*/ 0 w 15"/>
                    <a:gd name="T13" fmla="*/ 8 h 15"/>
                    <a:gd name="T14" fmla="*/ 0 w 15"/>
                    <a:gd name="T15" fmla="*/ 15 h 15"/>
                    <a:gd name="T16" fmla="*/ 10 w 15"/>
                    <a:gd name="T17" fmla="*/ 15 h 15"/>
                    <a:gd name="T18" fmla="*/ 0 w 15"/>
                    <a:gd name="T19" fmla="*/ 8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0" y="8"/>
                      </a:moveTo>
                      <a:lnTo>
                        <a:pt x="10" y="15"/>
                      </a:lnTo>
                      <a:lnTo>
                        <a:pt x="15" y="15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86" name="Freeform 1413"/>
                <p:cNvSpPr>
                  <a:spLocks/>
                </p:cNvSpPr>
                <p:nvPr/>
              </p:nvSpPr>
              <p:spPr bwMode="auto">
                <a:xfrm>
                  <a:off x="1322" y="2255"/>
                  <a:ext cx="15" cy="14"/>
                </a:xfrm>
                <a:custGeom>
                  <a:avLst/>
                  <a:gdLst>
                    <a:gd name="T0" fmla="*/ 10 w 15"/>
                    <a:gd name="T1" fmla="*/ 14 h 14"/>
                    <a:gd name="T2" fmla="*/ 0 w 15"/>
                    <a:gd name="T3" fmla="*/ 6 h 14"/>
                    <a:gd name="T4" fmla="*/ 0 w 15"/>
                    <a:gd name="T5" fmla="*/ 14 h 14"/>
                    <a:gd name="T6" fmla="*/ 15 w 15"/>
                    <a:gd name="T7" fmla="*/ 14 h 14"/>
                    <a:gd name="T8" fmla="*/ 15 w 15"/>
                    <a:gd name="T9" fmla="*/ 6 h 14"/>
                    <a:gd name="T10" fmla="*/ 10 w 15"/>
                    <a:gd name="T11" fmla="*/ 0 h 14"/>
                    <a:gd name="T12" fmla="*/ 15 w 15"/>
                    <a:gd name="T13" fmla="*/ 6 h 14"/>
                    <a:gd name="T14" fmla="*/ 15 w 15"/>
                    <a:gd name="T15" fmla="*/ 0 h 14"/>
                    <a:gd name="T16" fmla="*/ 10 w 15"/>
                    <a:gd name="T17" fmla="*/ 0 h 14"/>
                    <a:gd name="T18" fmla="*/ 10 w 15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10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87" name="Rectangle 1414"/>
                <p:cNvSpPr>
                  <a:spLocks noChangeArrowheads="1"/>
                </p:cNvSpPr>
                <p:nvPr/>
              </p:nvSpPr>
              <p:spPr bwMode="auto">
                <a:xfrm>
                  <a:off x="1324" y="2255"/>
                  <a:ext cx="9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88" name="Rectangle 1415"/>
                <p:cNvSpPr>
                  <a:spLocks noChangeArrowheads="1"/>
                </p:cNvSpPr>
                <p:nvPr/>
              </p:nvSpPr>
              <p:spPr bwMode="auto">
                <a:xfrm>
                  <a:off x="1309" y="2255"/>
                  <a:ext cx="16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89" name="Rectangle 1416"/>
                <p:cNvSpPr>
                  <a:spLocks noChangeArrowheads="1"/>
                </p:cNvSpPr>
                <p:nvPr/>
              </p:nvSpPr>
              <p:spPr bwMode="auto">
                <a:xfrm>
                  <a:off x="1303" y="2255"/>
                  <a:ext cx="7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90" name="Freeform 1417"/>
                <p:cNvSpPr>
                  <a:spLocks/>
                </p:cNvSpPr>
                <p:nvPr/>
              </p:nvSpPr>
              <p:spPr bwMode="auto">
                <a:xfrm>
                  <a:off x="1286" y="2255"/>
                  <a:ext cx="17" cy="14"/>
                </a:xfrm>
                <a:custGeom>
                  <a:avLst/>
                  <a:gdLst>
                    <a:gd name="T0" fmla="*/ 0 w 17"/>
                    <a:gd name="T1" fmla="*/ 6 h 14"/>
                    <a:gd name="T2" fmla="*/ 9 w 17"/>
                    <a:gd name="T3" fmla="*/ 14 h 14"/>
                    <a:gd name="T4" fmla="*/ 17 w 17"/>
                    <a:gd name="T5" fmla="*/ 14 h 14"/>
                    <a:gd name="T6" fmla="*/ 17 w 17"/>
                    <a:gd name="T7" fmla="*/ 0 h 14"/>
                    <a:gd name="T8" fmla="*/ 9 w 17"/>
                    <a:gd name="T9" fmla="*/ 0 h 14"/>
                    <a:gd name="T10" fmla="*/ 17 w 17"/>
                    <a:gd name="T11" fmla="*/ 6 h 14"/>
                    <a:gd name="T12" fmla="*/ 0 w 17"/>
                    <a:gd name="T13" fmla="*/ 6 h 14"/>
                    <a:gd name="T14" fmla="*/ 0 w 17"/>
                    <a:gd name="T15" fmla="*/ 14 h 14"/>
                    <a:gd name="T16" fmla="*/ 9 w 17"/>
                    <a:gd name="T17" fmla="*/ 14 h 14"/>
                    <a:gd name="T18" fmla="*/ 0 w 17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4"/>
                    <a:gd name="T32" fmla="*/ 17 w 1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4">
                      <a:moveTo>
                        <a:pt x="0" y="6"/>
                      </a:moveTo>
                      <a:lnTo>
                        <a:pt x="9" y="14"/>
                      </a:lnTo>
                      <a:lnTo>
                        <a:pt x="17" y="14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17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91" name="Freeform 1418"/>
                <p:cNvSpPr>
                  <a:spLocks/>
                </p:cNvSpPr>
                <p:nvPr/>
              </p:nvSpPr>
              <p:spPr bwMode="auto">
                <a:xfrm>
                  <a:off x="1286" y="2247"/>
                  <a:ext cx="17" cy="16"/>
                </a:xfrm>
                <a:custGeom>
                  <a:avLst/>
                  <a:gdLst>
                    <a:gd name="T0" fmla="*/ 9 w 17"/>
                    <a:gd name="T1" fmla="*/ 16 h 16"/>
                    <a:gd name="T2" fmla="*/ 0 w 17"/>
                    <a:gd name="T3" fmla="*/ 8 h 16"/>
                    <a:gd name="T4" fmla="*/ 0 w 17"/>
                    <a:gd name="T5" fmla="*/ 14 h 16"/>
                    <a:gd name="T6" fmla="*/ 17 w 17"/>
                    <a:gd name="T7" fmla="*/ 14 h 16"/>
                    <a:gd name="T8" fmla="*/ 17 w 17"/>
                    <a:gd name="T9" fmla="*/ 8 h 16"/>
                    <a:gd name="T10" fmla="*/ 9 w 17"/>
                    <a:gd name="T11" fmla="*/ 0 h 16"/>
                    <a:gd name="T12" fmla="*/ 17 w 17"/>
                    <a:gd name="T13" fmla="*/ 8 h 16"/>
                    <a:gd name="T14" fmla="*/ 17 w 17"/>
                    <a:gd name="T15" fmla="*/ 0 h 16"/>
                    <a:gd name="T16" fmla="*/ 9 w 17"/>
                    <a:gd name="T17" fmla="*/ 0 h 16"/>
                    <a:gd name="T18" fmla="*/ 9 w 17"/>
                    <a:gd name="T19" fmla="*/ 1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6"/>
                    <a:gd name="T32" fmla="*/ 17 w 17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6">
                      <a:moveTo>
                        <a:pt x="9" y="16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7" y="14"/>
                      </a:lnTo>
                      <a:lnTo>
                        <a:pt x="17" y="8"/>
                      </a:lnTo>
                      <a:lnTo>
                        <a:pt x="9" y="0"/>
                      </a:lnTo>
                      <a:lnTo>
                        <a:pt x="17" y="8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92" name="Rectangle 1419"/>
                <p:cNvSpPr>
                  <a:spLocks noChangeArrowheads="1"/>
                </p:cNvSpPr>
                <p:nvPr/>
              </p:nvSpPr>
              <p:spPr bwMode="auto">
                <a:xfrm>
                  <a:off x="1286" y="2247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93" name="Freeform 1420"/>
                <p:cNvSpPr>
                  <a:spLocks/>
                </p:cNvSpPr>
                <p:nvPr/>
              </p:nvSpPr>
              <p:spPr bwMode="auto">
                <a:xfrm>
                  <a:off x="1278" y="2247"/>
                  <a:ext cx="8" cy="16"/>
                </a:xfrm>
                <a:custGeom>
                  <a:avLst/>
                  <a:gdLst>
                    <a:gd name="T0" fmla="*/ 0 w 8"/>
                    <a:gd name="T1" fmla="*/ 11 h 16"/>
                    <a:gd name="T2" fmla="*/ 5 w 8"/>
                    <a:gd name="T3" fmla="*/ 16 h 16"/>
                    <a:gd name="T4" fmla="*/ 8 w 8"/>
                    <a:gd name="T5" fmla="*/ 16 h 16"/>
                    <a:gd name="T6" fmla="*/ 8 w 8"/>
                    <a:gd name="T7" fmla="*/ 0 h 16"/>
                    <a:gd name="T8" fmla="*/ 5 w 8"/>
                    <a:gd name="T9" fmla="*/ 0 h 16"/>
                    <a:gd name="T10" fmla="*/ 8 w 8"/>
                    <a:gd name="T11" fmla="*/ 3 h 16"/>
                    <a:gd name="T12" fmla="*/ 0 w 8"/>
                    <a:gd name="T13" fmla="*/ 1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0" y="11"/>
                      </a:move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94" name="Freeform 1421"/>
                <p:cNvSpPr>
                  <a:spLocks/>
                </p:cNvSpPr>
                <p:nvPr/>
              </p:nvSpPr>
              <p:spPr bwMode="auto">
                <a:xfrm>
                  <a:off x="1269" y="2242"/>
                  <a:ext cx="17" cy="16"/>
                </a:xfrm>
                <a:custGeom>
                  <a:avLst/>
                  <a:gdLst>
                    <a:gd name="T0" fmla="*/ 6 w 17"/>
                    <a:gd name="T1" fmla="*/ 13 h 16"/>
                    <a:gd name="T2" fmla="*/ 0 w 17"/>
                    <a:gd name="T3" fmla="*/ 13 h 16"/>
                    <a:gd name="T4" fmla="*/ 9 w 17"/>
                    <a:gd name="T5" fmla="*/ 16 h 16"/>
                    <a:gd name="T6" fmla="*/ 17 w 17"/>
                    <a:gd name="T7" fmla="*/ 8 h 16"/>
                    <a:gd name="T8" fmla="*/ 11 w 17"/>
                    <a:gd name="T9" fmla="*/ 2 h 16"/>
                    <a:gd name="T10" fmla="*/ 6 w 17"/>
                    <a:gd name="T11" fmla="*/ 0 h 16"/>
                    <a:gd name="T12" fmla="*/ 6 w 17"/>
                    <a:gd name="T13" fmla="*/ 13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6"/>
                    <a:gd name="T23" fmla="*/ 17 w 1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6">
                      <a:moveTo>
                        <a:pt x="6" y="13"/>
                      </a:moveTo>
                      <a:lnTo>
                        <a:pt x="0" y="13"/>
                      </a:lnTo>
                      <a:lnTo>
                        <a:pt x="9" y="16"/>
                      </a:lnTo>
                      <a:lnTo>
                        <a:pt x="17" y="8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95" name="Freeform 1422"/>
                <p:cNvSpPr>
                  <a:spLocks/>
                </p:cNvSpPr>
                <p:nvPr/>
              </p:nvSpPr>
              <p:spPr bwMode="auto">
                <a:xfrm>
                  <a:off x="1261" y="2242"/>
                  <a:ext cx="14" cy="13"/>
                </a:xfrm>
                <a:custGeom>
                  <a:avLst/>
                  <a:gdLst>
                    <a:gd name="T0" fmla="*/ 0 w 14"/>
                    <a:gd name="T1" fmla="*/ 8 h 13"/>
                    <a:gd name="T2" fmla="*/ 6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6 w 14"/>
                    <a:gd name="T9" fmla="*/ 0 h 13"/>
                    <a:gd name="T10" fmla="*/ 14 w 14"/>
                    <a:gd name="T11" fmla="*/ 8 h 13"/>
                    <a:gd name="T12" fmla="*/ 0 w 14"/>
                    <a:gd name="T13" fmla="*/ 8 h 13"/>
                    <a:gd name="T14" fmla="*/ 0 w 14"/>
                    <a:gd name="T15" fmla="*/ 13 h 13"/>
                    <a:gd name="T16" fmla="*/ 6 w 14"/>
                    <a:gd name="T17" fmla="*/ 13 h 13"/>
                    <a:gd name="T18" fmla="*/ 0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8"/>
                      </a:moveTo>
                      <a:lnTo>
                        <a:pt x="6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96" name="Rectangle 1423"/>
                <p:cNvSpPr>
                  <a:spLocks noChangeArrowheads="1"/>
                </p:cNvSpPr>
                <p:nvPr/>
              </p:nvSpPr>
              <p:spPr bwMode="auto">
                <a:xfrm>
                  <a:off x="1261" y="2242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97" name="Freeform 1424"/>
                <p:cNvSpPr>
                  <a:spLocks/>
                </p:cNvSpPr>
                <p:nvPr/>
              </p:nvSpPr>
              <p:spPr bwMode="auto">
                <a:xfrm>
                  <a:off x="1261" y="2227"/>
                  <a:ext cx="14" cy="15"/>
                </a:xfrm>
                <a:custGeom>
                  <a:avLst/>
                  <a:gdLst>
                    <a:gd name="T0" fmla="*/ 6 w 14"/>
                    <a:gd name="T1" fmla="*/ 15 h 15"/>
                    <a:gd name="T2" fmla="*/ 0 w 14"/>
                    <a:gd name="T3" fmla="*/ 8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8 h 15"/>
                    <a:gd name="T10" fmla="*/ 6 w 14"/>
                    <a:gd name="T11" fmla="*/ 0 h 15"/>
                    <a:gd name="T12" fmla="*/ 14 w 14"/>
                    <a:gd name="T13" fmla="*/ 8 h 15"/>
                    <a:gd name="T14" fmla="*/ 14 w 14"/>
                    <a:gd name="T15" fmla="*/ 0 h 15"/>
                    <a:gd name="T16" fmla="*/ 6 w 14"/>
                    <a:gd name="T17" fmla="*/ 0 h 15"/>
                    <a:gd name="T18" fmla="*/ 6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6" y="15"/>
                      </a:move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8"/>
                      </a:lnTo>
                      <a:lnTo>
                        <a:pt x="6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98" name="Rectangle 1425"/>
                <p:cNvSpPr>
                  <a:spLocks noChangeArrowheads="1"/>
                </p:cNvSpPr>
                <p:nvPr/>
              </p:nvSpPr>
              <p:spPr bwMode="auto">
                <a:xfrm>
                  <a:off x="1261" y="2227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99" name="Freeform 1426"/>
                <p:cNvSpPr>
                  <a:spLocks/>
                </p:cNvSpPr>
                <p:nvPr/>
              </p:nvSpPr>
              <p:spPr bwMode="auto">
                <a:xfrm>
                  <a:off x="1246" y="2227"/>
                  <a:ext cx="15" cy="15"/>
                </a:xfrm>
                <a:custGeom>
                  <a:avLst/>
                  <a:gdLst>
                    <a:gd name="T0" fmla="*/ 0 w 15"/>
                    <a:gd name="T1" fmla="*/ 8 h 15"/>
                    <a:gd name="T2" fmla="*/ 6 w 15"/>
                    <a:gd name="T3" fmla="*/ 15 h 15"/>
                    <a:gd name="T4" fmla="*/ 15 w 15"/>
                    <a:gd name="T5" fmla="*/ 15 h 15"/>
                    <a:gd name="T6" fmla="*/ 15 w 15"/>
                    <a:gd name="T7" fmla="*/ 0 h 15"/>
                    <a:gd name="T8" fmla="*/ 6 w 15"/>
                    <a:gd name="T9" fmla="*/ 0 h 15"/>
                    <a:gd name="T10" fmla="*/ 15 w 15"/>
                    <a:gd name="T11" fmla="*/ 8 h 15"/>
                    <a:gd name="T12" fmla="*/ 0 w 15"/>
                    <a:gd name="T13" fmla="*/ 8 h 15"/>
                    <a:gd name="T14" fmla="*/ 0 w 15"/>
                    <a:gd name="T15" fmla="*/ 15 h 15"/>
                    <a:gd name="T16" fmla="*/ 6 w 15"/>
                    <a:gd name="T17" fmla="*/ 15 h 15"/>
                    <a:gd name="T18" fmla="*/ 0 w 15"/>
                    <a:gd name="T19" fmla="*/ 8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0" y="8"/>
                      </a:moveTo>
                      <a:lnTo>
                        <a:pt x="6" y="15"/>
                      </a:lnTo>
                      <a:lnTo>
                        <a:pt x="15" y="15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00" name="Rectangle 1427"/>
                <p:cNvSpPr>
                  <a:spLocks noChangeArrowheads="1"/>
                </p:cNvSpPr>
                <p:nvPr/>
              </p:nvSpPr>
              <p:spPr bwMode="auto">
                <a:xfrm>
                  <a:off x="1246" y="2227"/>
                  <a:ext cx="17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01" name="Freeform 1428"/>
                <p:cNvSpPr>
                  <a:spLocks/>
                </p:cNvSpPr>
                <p:nvPr/>
              </p:nvSpPr>
              <p:spPr bwMode="auto">
                <a:xfrm>
                  <a:off x="1246" y="2213"/>
                  <a:ext cx="15" cy="16"/>
                </a:xfrm>
                <a:custGeom>
                  <a:avLst/>
                  <a:gdLst>
                    <a:gd name="T0" fmla="*/ 6 w 15"/>
                    <a:gd name="T1" fmla="*/ 16 h 16"/>
                    <a:gd name="T2" fmla="*/ 0 w 15"/>
                    <a:gd name="T3" fmla="*/ 6 h 16"/>
                    <a:gd name="T4" fmla="*/ 0 w 15"/>
                    <a:gd name="T5" fmla="*/ 14 h 16"/>
                    <a:gd name="T6" fmla="*/ 15 w 15"/>
                    <a:gd name="T7" fmla="*/ 14 h 16"/>
                    <a:gd name="T8" fmla="*/ 15 w 15"/>
                    <a:gd name="T9" fmla="*/ 6 h 16"/>
                    <a:gd name="T10" fmla="*/ 6 w 15"/>
                    <a:gd name="T11" fmla="*/ 0 h 16"/>
                    <a:gd name="T12" fmla="*/ 15 w 15"/>
                    <a:gd name="T13" fmla="*/ 6 h 16"/>
                    <a:gd name="T14" fmla="*/ 15 w 15"/>
                    <a:gd name="T15" fmla="*/ 0 h 16"/>
                    <a:gd name="T16" fmla="*/ 6 w 15"/>
                    <a:gd name="T17" fmla="*/ 0 h 16"/>
                    <a:gd name="T18" fmla="*/ 6 w 15"/>
                    <a:gd name="T19" fmla="*/ 1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6"/>
                    <a:gd name="T32" fmla="*/ 15 w 1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6">
                      <a:moveTo>
                        <a:pt x="6" y="16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6"/>
                      </a:lnTo>
                      <a:lnTo>
                        <a:pt x="6" y="0"/>
                      </a:ln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02" name="Freeform 1429"/>
                <p:cNvSpPr>
                  <a:spLocks/>
                </p:cNvSpPr>
                <p:nvPr/>
              </p:nvSpPr>
              <p:spPr bwMode="auto">
                <a:xfrm>
                  <a:off x="1238" y="2213"/>
                  <a:ext cx="16" cy="16"/>
                </a:xfrm>
                <a:custGeom>
                  <a:avLst/>
                  <a:gdLst>
                    <a:gd name="T0" fmla="*/ 0 w 16"/>
                    <a:gd name="T1" fmla="*/ 6 h 16"/>
                    <a:gd name="T2" fmla="*/ 8 w 16"/>
                    <a:gd name="T3" fmla="*/ 16 h 16"/>
                    <a:gd name="T4" fmla="*/ 14 w 16"/>
                    <a:gd name="T5" fmla="*/ 16 h 16"/>
                    <a:gd name="T6" fmla="*/ 14 w 16"/>
                    <a:gd name="T7" fmla="*/ 0 h 16"/>
                    <a:gd name="T8" fmla="*/ 8 w 16"/>
                    <a:gd name="T9" fmla="*/ 0 h 16"/>
                    <a:gd name="T10" fmla="*/ 16 w 16"/>
                    <a:gd name="T11" fmla="*/ 6 h 16"/>
                    <a:gd name="T12" fmla="*/ 0 w 16"/>
                    <a:gd name="T13" fmla="*/ 6 h 16"/>
                    <a:gd name="T14" fmla="*/ 0 w 16"/>
                    <a:gd name="T15" fmla="*/ 16 h 16"/>
                    <a:gd name="T16" fmla="*/ 8 w 16"/>
                    <a:gd name="T17" fmla="*/ 16 h 16"/>
                    <a:gd name="T18" fmla="*/ 0 w 16"/>
                    <a:gd name="T19" fmla="*/ 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6"/>
                    <a:gd name="T32" fmla="*/ 16 w 16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6">
                      <a:moveTo>
                        <a:pt x="0" y="6"/>
                      </a:moveTo>
                      <a:lnTo>
                        <a:pt x="8" y="16"/>
                      </a:lnTo>
                      <a:lnTo>
                        <a:pt x="14" y="16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6" y="6"/>
                      </a:lnTo>
                      <a:lnTo>
                        <a:pt x="0" y="6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03" name="Rectangle 1430"/>
                <p:cNvSpPr>
                  <a:spLocks noChangeArrowheads="1"/>
                </p:cNvSpPr>
                <p:nvPr/>
              </p:nvSpPr>
              <p:spPr bwMode="auto">
                <a:xfrm>
                  <a:off x="1238" y="2216"/>
                  <a:ext cx="19" cy="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04" name="Freeform 1431"/>
                <p:cNvSpPr>
                  <a:spLocks/>
                </p:cNvSpPr>
                <p:nvPr/>
              </p:nvSpPr>
              <p:spPr bwMode="auto">
                <a:xfrm>
                  <a:off x="1238" y="2198"/>
                  <a:ext cx="16" cy="18"/>
                </a:xfrm>
                <a:custGeom>
                  <a:avLst/>
                  <a:gdLst>
                    <a:gd name="T0" fmla="*/ 8 w 16"/>
                    <a:gd name="T1" fmla="*/ 18 h 18"/>
                    <a:gd name="T2" fmla="*/ 0 w 16"/>
                    <a:gd name="T3" fmla="*/ 10 h 18"/>
                    <a:gd name="T4" fmla="*/ 0 w 16"/>
                    <a:gd name="T5" fmla="*/ 18 h 18"/>
                    <a:gd name="T6" fmla="*/ 16 w 16"/>
                    <a:gd name="T7" fmla="*/ 18 h 18"/>
                    <a:gd name="T8" fmla="*/ 16 w 16"/>
                    <a:gd name="T9" fmla="*/ 10 h 18"/>
                    <a:gd name="T10" fmla="*/ 8 w 16"/>
                    <a:gd name="T11" fmla="*/ 0 h 18"/>
                    <a:gd name="T12" fmla="*/ 16 w 16"/>
                    <a:gd name="T13" fmla="*/ 10 h 18"/>
                    <a:gd name="T14" fmla="*/ 16 w 16"/>
                    <a:gd name="T15" fmla="*/ 0 h 18"/>
                    <a:gd name="T16" fmla="*/ 8 w 16"/>
                    <a:gd name="T17" fmla="*/ 0 h 18"/>
                    <a:gd name="T18" fmla="*/ 8 w 16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8"/>
                    <a:gd name="T32" fmla="*/ 16 w 16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8">
                      <a:moveTo>
                        <a:pt x="8" y="18"/>
                      </a:move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16" y="18"/>
                      </a:lnTo>
                      <a:lnTo>
                        <a:pt x="16" y="10"/>
                      </a:lnTo>
                      <a:lnTo>
                        <a:pt x="8" y="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05" name="Freeform 1432"/>
                <p:cNvSpPr>
                  <a:spLocks/>
                </p:cNvSpPr>
                <p:nvPr/>
              </p:nvSpPr>
              <p:spPr bwMode="auto">
                <a:xfrm>
                  <a:off x="1233" y="2198"/>
                  <a:ext cx="13" cy="18"/>
                </a:xfrm>
                <a:custGeom>
                  <a:avLst/>
                  <a:gdLst>
                    <a:gd name="T0" fmla="*/ 0 w 13"/>
                    <a:gd name="T1" fmla="*/ 10 h 18"/>
                    <a:gd name="T2" fmla="*/ 8 w 13"/>
                    <a:gd name="T3" fmla="*/ 18 h 18"/>
                    <a:gd name="T4" fmla="*/ 13 w 13"/>
                    <a:gd name="T5" fmla="*/ 18 h 18"/>
                    <a:gd name="T6" fmla="*/ 13 w 13"/>
                    <a:gd name="T7" fmla="*/ 0 h 18"/>
                    <a:gd name="T8" fmla="*/ 8 w 13"/>
                    <a:gd name="T9" fmla="*/ 0 h 18"/>
                    <a:gd name="T10" fmla="*/ 13 w 13"/>
                    <a:gd name="T11" fmla="*/ 10 h 18"/>
                    <a:gd name="T12" fmla="*/ 0 w 13"/>
                    <a:gd name="T13" fmla="*/ 10 h 18"/>
                    <a:gd name="T14" fmla="*/ 0 w 13"/>
                    <a:gd name="T15" fmla="*/ 18 h 18"/>
                    <a:gd name="T16" fmla="*/ 8 w 13"/>
                    <a:gd name="T17" fmla="*/ 18 h 18"/>
                    <a:gd name="T18" fmla="*/ 0 w 13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0" y="10"/>
                      </a:moveTo>
                      <a:lnTo>
                        <a:pt x="8" y="18"/>
                      </a:lnTo>
                      <a:lnTo>
                        <a:pt x="13" y="1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06" name="Rectangle 1433"/>
                <p:cNvSpPr>
                  <a:spLocks noChangeArrowheads="1"/>
                </p:cNvSpPr>
                <p:nvPr/>
              </p:nvSpPr>
              <p:spPr bwMode="auto">
                <a:xfrm>
                  <a:off x="1233" y="2198"/>
                  <a:ext cx="15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07" name="Rectangle 1434"/>
                <p:cNvSpPr>
                  <a:spLocks noChangeArrowheads="1"/>
                </p:cNvSpPr>
                <p:nvPr/>
              </p:nvSpPr>
              <p:spPr bwMode="auto">
                <a:xfrm>
                  <a:off x="1233" y="2193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08" name="Rectangle 1435"/>
                <p:cNvSpPr>
                  <a:spLocks noChangeArrowheads="1"/>
                </p:cNvSpPr>
                <p:nvPr/>
              </p:nvSpPr>
              <p:spPr bwMode="auto">
                <a:xfrm>
                  <a:off x="1233" y="2185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09" name="Rectangle 1436"/>
                <p:cNvSpPr>
                  <a:spLocks noChangeArrowheads="1"/>
                </p:cNvSpPr>
                <p:nvPr/>
              </p:nvSpPr>
              <p:spPr bwMode="auto">
                <a:xfrm>
                  <a:off x="1233" y="2179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10" name="Rectangle 1437"/>
                <p:cNvSpPr>
                  <a:spLocks noChangeArrowheads="1"/>
                </p:cNvSpPr>
                <p:nvPr/>
              </p:nvSpPr>
              <p:spPr bwMode="auto">
                <a:xfrm>
                  <a:off x="1233" y="2171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11" name="Rectangle 1438"/>
                <p:cNvSpPr>
                  <a:spLocks noChangeArrowheads="1"/>
                </p:cNvSpPr>
                <p:nvPr/>
              </p:nvSpPr>
              <p:spPr bwMode="auto">
                <a:xfrm>
                  <a:off x="1233" y="2164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12" name="Rectangle 1439"/>
                <p:cNvSpPr>
                  <a:spLocks noChangeArrowheads="1"/>
                </p:cNvSpPr>
                <p:nvPr/>
              </p:nvSpPr>
              <p:spPr bwMode="auto">
                <a:xfrm>
                  <a:off x="1233" y="2159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13" name="Rectangle 1440"/>
                <p:cNvSpPr>
                  <a:spLocks noChangeArrowheads="1"/>
                </p:cNvSpPr>
                <p:nvPr/>
              </p:nvSpPr>
              <p:spPr bwMode="auto">
                <a:xfrm>
                  <a:off x="1233" y="2151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14" name="Rectangle 1441"/>
                <p:cNvSpPr>
                  <a:spLocks noChangeArrowheads="1"/>
                </p:cNvSpPr>
                <p:nvPr/>
              </p:nvSpPr>
              <p:spPr bwMode="auto">
                <a:xfrm>
                  <a:off x="1233" y="2145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15" name="Rectangle 1442"/>
                <p:cNvSpPr>
                  <a:spLocks noChangeArrowheads="1"/>
                </p:cNvSpPr>
                <p:nvPr/>
              </p:nvSpPr>
              <p:spPr bwMode="auto">
                <a:xfrm>
                  <a:off x="1233" y="2137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16" name="Rectangle 1443"/>
                <p:cNvSpPr>
                  <a:spLocks noChangeArrowheads="1"/>
                </p:cNvSpPr>
                <p:nvPr/>
              </p:nvSpPr>
              <p:spPr bwMode="auto">
                <a:xfrm>
                  <a:off x="1233" y="2130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17" name="Rectangle 1444"/>
                <p:cNvSpPr>
                  <a:spLocks noChangeArrowheads="1"/>
                </p:cNvSpPr>
                <p:nvPr/>
              </p:nvSpPr>
              <p:spPr bwMode="auto">
                <a:xfrm>
                  <a:off x="1233" y="2125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18" name="Rectangle 1445"/>
                <p:cNvSpPr>
                  <a:spLocks noChangeArrowheads="1"/>
                </p:cNvSpPr>
                <p:nvPr/>
              </p:nvSpPr>
              <p:spPr bwMode="auto">
                <a:xfrm>
                  <a:off x="1233" y="2117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19" name="Rectangle 1446"/>
                <p:cNvSpPr>
                  <a:spLocks noChangeArrowheads="1"/>
                </p:cNvSpPr>
                <p:nvPr/>
              </p:nvSpPr>
              <p:spPr bwMode="auto">
                <a:xfrm>
                  <a:off x="1233" y="2109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20" name="Rectangle 1447"/>
                <p:cNvSpPr>
                  <a:spLocks noChangeArrowheads="1"/>
                </p:cNvSpPr>
                <p:nvPr/>
              </p:nvSpPr>
              <p:spPr bwMode="auto">
                <a:xfrm>
                  <a:off x="1233" y="2103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21" name="Freeform 1448"/>
                <p:cNvSpPr>
                  <a:spLocks/>
                </p:cNvSpPr>
                <p:nvPr/>
              </p:nvSpPr>
              <p:spPr bwMode="auto">
                <a:xfrm>
                  <a:off x="1233" y="2088"/>
                  <a:ext cx="13" cy="18"/>
                </a:xfrm>
                <a:custGeom>
                  <a:avLst/>
                  <a:gdLst>
                    <a:gd name="T0" fmla="*/ 8 w 13"/>
                    <a:gd name="T1" fmla="*/ 0 h 18"/>
                    <a:gd name="T2" fmla="*/ 0 w 13"/>
                    <a:gd name="T3" fmla="*/ 6 h 18"/>
                    <a:gd name="T4" fmla="*/ 0 w 13"/>
                    <a:gd name="T5" fmla="*/ 15 h 18"/>
                    <a:gd name="T6" fmla="*/ 13 w 13"/>
                    <a:gd name="T7" fmla="*/ 15 h 18"/>
                    <a:gd name="T8" fmla="*/ 13 w 13"/>
                    <a:gd name="T9" fmla="*/ 6 h 18"/>
                    <a:gd name="T10" fmla="*/ 8 w 13"/>
                    <a:gd name="T11" fmla="*/ 18 h 18"/>
                    <a:gd name="T12" fmla="*/ 8 w 13"/>
                    <a:gd name="T13" fmla="*/ 0 h 18"/>
                    <a:gd name="T14" fmla="*/ 0 w 13"/>
                    <a:gd name="T15" fmla="*/ 0 h 18"/>
                    <a:gd name="T16" fmla="*/ 0 w 13"/>
                    <a:gd name="T17" fmla="*/ 6 h 18"/>
                    <a:gd name="T18" fmla="*/ 8 w 13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8" y="0"/>
                      </a:move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13" y="15"/>
                      </a:lnTo>
                      <a:lnTo>
                        <a:pt x="13" y="6"/>
                      </a:lnTo>
                      <a:lnTo>
                        <a:pt x="8" y="1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22" name="Rectangle 1449"/>
                <p:cNvSpPr>
                  <a:spLocks noChangeArrowheads="1"/>
                </p:cNvSpPr>
                <p:nvPr/>
              </p:nvSpPr>
              <p:spPr bwMode="auto">
                <a:xfrm>
                  <a:off x="1241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23" name="Rectangle 1450"/>
                <p:cNvSpPr>
                  <a:spLocks noChangeArrowheads="1"/>
                </p:cNvSpPr>
                <p:nvPr/>
              </p:nvSpPr>
              <p:spPr bwMode="auto">
                <a:xfrm>
                  <a:off x="1246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24" name="Freeform 1451"/>
                <p:cNvSpPr>
                  <a:spLocks/>
                </p:cNvSpPr>
                <p:nvPr/>
              </p:nvSpPr>
              <p:spPr bwMode="auto">
                <a:xfrm>
                  <a:off x="1252" y="2088"/>
                  <a:ext cx="15" cy="18"/>
                </a:xfrm>
                <a:custGeom>
                  <a:avLst/>
                  <a:gdLst>
                    <a:gd name="T0" fmla="*/ 0 w 15"/>
                    <a:gd name="T1" fmla="*/ 6 h 18"/>
                    <a:gd name="T2" fmla="*/ 9 w 15"/>
                    <a:gd name="T3" fmla="*/ 0 h 18"/>
                    <a:gd name="T4" fmla="*/ 0 w 15"/>
                    <a:gd name="T5" fmla="*/ 0 h 18"/>
                    <a:gd name="T6" fmla="*/ 0 w 15"/>
                    <a:gd name="T7" fmla="*/ 18 h 18"/>
                    <a:gd name="T8" fmla="*/ 9 w 15"/>
                    <a:gd name="T9" fmla="*/ 18 h 18"/>
                    <a:gd name="T10" fmla="*/ 15 w 15"/>
                    <a:gd name="T11" fmla="*/ 6 h 18"/>
                    <a:gd name="T12" fmla="*/ 9 w 15"/>
                    <a:gd name="T13" fmla="*/ 18 h 18"/>
                    <a:gd name="T14" fmla="*/ 15 w 15"/>
                    <a:gd name="T15" fmla="*/ 18 h 18"/>
                    <a:gd name="T16" fmla="*/ 15 w 15"/>
                    <a:gd name="T17" fmla="*/ 6 h 18"/>
                    <a:gd name="T18" fmla="*/ 0 w 15"/>
                    <a:gd name="T19" fmla="*/ 6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0" y="6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9" y="18"/>
                      </a:lnTo>
                      <a:lnTo>
                        <a:pt x="15" y="6"/>
                      </a:lnTo>
                      <a:lnTo>
                        <a:pt x="9" y="18"/>
                      </a:lnTo>
                      <a:lnTo>
                        <a:pt x="15" y="18"/>
                      </a:lnTo>
                      <a:lnTo>
                        <a:pt x="15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25" name="Freeform 1452"/>
                <p:cNvSpPr>
                  <a:spLocks/>
                </p:cNvSpPr>
                <p:nvPr/>
              </p:nvSpPr>
              <p:spPr bwMode="auto">
                <a:xfrm>
                  <a:off x="1252" y="2080"/>
                  <a:ext cx="15" cy="17"/>
                </a:xfrm>
                <a:custGeom>
                  <a:avLst/>
                  <a:gdLst>
                    <a:gd name="T0" fmla="*/ 9 w 15"/>
                    <a:gd name="T1" fmla="*/ 0 h 17"/>
                    <a:gd name="T2" fmla="*/ 0 w 15"/>
                    <a:gd name="T3" fmla="*/ 8 h 17"/>
                    <a:gd name="T4" fmla="*/ 0 w 15"/>
                    <a:gd name="T5" fmla="*/ 14 h 17"/>
                    <a:gd name="T6" fmla="*/ 15 w 15"/>
                    <a:gd name="T7" fmla="*/ 14 h 17"/>
                    <a:gd name="T8" fmla="*/ 15 w 15"/>
                    <a:gd name="T9" fmla="*/ 8 h 17"/>
                    <a:gd name="T10" fmla="*/ 9 w 15"/>
                    <a:gd name="T11" fmla="*/ 17 h 17"/>
                    <a:gd name="T12" fmla="*/ 9 w 15"/>
                    <a:gd name="T13" fmla="*/ 0 h 17"/>
                    <a:gd name="T14" fmla="*/ 0 w 15"/>
                    <a:gd name="T15" fmla="*/ 0 h 17"/>
                    <a:gd name="T16" fmla="*/ 0 w 15"/>
                    <a:gd name="T17" fmla="*/ 8 h 17"/>
                    <a:gd name="T18" fmla="*/ 9 w 15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9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8"/>
                      </a:lnTo>
                      <a:lnTo>
                        <a:pt x="9" y="17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26" name="Freeform 1453"/>
                <p:cNvSpPr>
                  <a:spLocks/>
                </p:cNvSpPr>
                <p:nvPr/>
              </p:nvSpPr>
              <p:spPr bwMode="auto">
                <a:xfrm>
                  <a:off x="1261" y="2080"/>
                  <a:ext cx="14" cy="17"/>
                </a:xfrm>
                <a:custGeom>
                  <a:avLst/>
                  <a:gdLst>
                    <a:gd name="T0" fmla="*/ 0 w 14"/>
                    <a:gd name="T1" fmla="*/ 8 h 17"/>
                    <a:gd name="T2" fmla="*/ 6 w 14"/>
                    <a:gd name="T3" fmla="*/ 0 h 17"/>
                    <a:gd name="T4" fmla="*/ 0 w 14"/>
                    <a:gd name="T5" fmla="*/ 0 h 17"/>
                    <a:gd name="T6" fmla="*/ 0 w 14"/>
                    <a:gd name="T7" fmla="*/ 17 h 17"/>
                    <a:gd name="T8" fmla="*/ 6 w 14"/>
                    <a:gd name="T9" fmla="*/ 17 h 17"/>
                    <a:gd name="T10" fmla="*/ 14 w 14"/>
                    <a:gd name="T11" fmla="*/ 8 h 17"/>
                    <a:gd name="T12" fmla="*/ 6 w 14"/>
                    <a:gd name="T13" fmla="*/ 17 h 17"/>
                    <a:gd name="T14" fmla="*/ 14 w 14"/>
                    <a:gd name="T15" fmla="*/ 17 h 17"/>
                    <a:gd name="T16" fmla="*/ 14 w 14"/>
                    <a:gd name="T17" fmla="*/ 8 h 17"/>
                    <a:gd name="T18" fmla="*/ 0 w 14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14" y="8"/>
                      </a:lnTo>
                      <a:lnTo>
                        <a:pt x="6" y="17"/>
                      </a:lnTo>
                      <a:lnTo>
                        <a:pt x="14" y="17"/>
                      </a:lnTo>
                      <a:lnTo>
                        <a:pt x="14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27" name="Freeform 1454"/>
                <p:cNvSpPr>
                  <a:spLocks/>
                </p:cNvSpPr>
                <p:nvPr/>
              </p:nvSpPr>
              <p:spPr bwMode="auto">
                <a:xfrm>
                  <a:off x="1261" y="2075"/>
                  <a:ext cx="14" cy="13"/>
                </a:xfrm>
                <a:custGeom>
                  <a:avLst/>
                  <a:gdLst>
                    <a:gd name="T0" fmla="*/ 6 w 14"/>
                    <a:gd name="T1" fmla="*/ 0 h 13"/>
                    <a:gd name="T2" fmla="*/ 0 w 14"/>
                    <a:gd name="T3" fmla="*/ 8 h 13"/>
                    <a:gd name="T4" fmla="*/ 0 w 14"/>
                    <a:gd name="T5" fmla="*/ 13 h 13"/>
                    <a:gd name="T6" fmla="*/ 14 w 14"/>
                    <a:gd name="T7" fmla="*/ 13 h 13"/>
                    <a:gd name="T8" fmla="*/ 14 w 14"/>
                    <a:gd name="T9" fmla="*/ 8 h 13"/>
                    <a:gd name="T10" fmla="*/ 6 w 14"/>
                    <a:gd name="T11" fmla="*/ 13 h 13"/>
                    <a:gd name="T12" fmla="*/ 6 w 14"/>
                    <a:gd name="T13" fmla="*/ 0 h 13"/>
                    <a:gd name="T14" fmla="*/ 0 w 14"/>
                    <a:gd name="T15" fmla="*/ 0 h 13"/>
                    <a:gd name="T16" fmla="*/ 0 w 14"/>
                    <a:gd name="T17" fmla="*/ 8 h 13"/>
                    <a:gd name="T18" fmla="*/ 6 w 14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6" y="0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14" y="8"/>
                      </a:lnTo>
                      <a:lnTo>
                        <a:pt x="6" y="13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28" name="Rectangle 1455"/>
                <p:cNvSpPr>
                  <a:spLocks noChangeArrowheads="1"/>
                </p:cNvSpPr>
                <p:nvPr/>
              </p:nvSpPr>
              <p:spPr bwMode="auto">
                <a:xfrm>
                  <a:off x="1267" y="207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29" name="Rectangle 1456"/>
                <p:cNvSpPr>
                  <a:spLocks noChangeArrowheads="1"/>
                </p:cNvSpPr>
                <p:nvPr/>
              </p:nvSpPr>
              <p:spPr bwMode="auto">
                <a:xfrm>
                  <a:off x="1275" y="207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0" name="Rectangle 1457"/>
                <p:cNvSpPr>
                  <a:spLocks noChangeArrowheads="1"/>
                </p:cNvSpPr>
                <p:nvPr/>
              </p:nvSpPr>
              <p:spPr bwMode="auto">
                <a:xfrm>
                  <a:off x="1283" y="2075"/>
                  <a:ext cx="4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1" name="Rectangle 1458"/>
                <p:cNvSpPr>
                  <a:spLocks noChangeArrowheads="1"/>
                </p:cNvSpPr>
                <p:nvPr/>
              </p:nvSpPr>
              <p:spPr bwMode="auto">
                <a:xfrm>
                  <a:off x="1286" y="2075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2" name="Rectangle 1459"/>
                <p:cNvSpPr>
                  <a:spLocks noChangeArrowheads="1"/>
                </p:cNvSpPr>
                <p:nvPr/>
              </p:nvSpPr>
              <p:spPr bwMode="auto">
                <a:xfrm>
                  <a:off x="1295" y="2075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3" name="Rectangle 1460"/>
                <p:cNvSpPr>
                  <a:spLocks noChangeArrowheads="1"/>
                </p:cNvSpPr>
                <p:nvPr/>
              </p:nvSpPr>
              <p:spPr bwMode="auto">
                <a:xfrm>
                  <a:off x="1303" y="207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4" name="Rectangle 1461"/>
                <p:cNvSpPr>
                  <a:spLocks noChangeArrowheads="1"/>
                </p:cNvSpPr>
                <p:nvPr/>
              </p:nvSpPr>
              <p:spPr bwMode="auto">
                <a:xfrm>
                  <a:off x="1309" y="207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5" name="Rectangle 1462"/>
                <p:cNvSpPr>
                  <a:spLocks noChangeArrowheads="1"/>
                </p:cNvSpPr>
                <p:nvPr/>
              </p:nvSpPr>
              <p:spPr bwMode="auto">
                <a:xfrm>
                  <a:off x="1317" y="2075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6" name="Rectangle 1463"/>
                <p:cNvSpPr>
                  <a:spLocks noChangeArrowheads="1"/>
                </p:cNvSpPr>
                <p:nvPr/>
              </p:nvSpPr>
              <p:spPr bwMode="auto">
                <a:xfrm>
                  <a:off x="1324" y="207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7" name="Rectangle 1464"/>
                <p:cNvSpPr>
                  <a:spLocks noChangeArrowheads="1"/>
                </p:cNvSpPr>
                <p:nvPr/>
              </p:nvSpPr>
              <p:spPr bwMode="auto">
                <a:xfrm>
                  <a:off x="1332" y="207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8" name="Rectangle 1465"/>
                <p:cNvSpPr>
                  <a:spLocks noChangeArrowheads="1"/>
                </p:cNvSpPr>
                <p:nvPr/>
              </p:nvSpPr>
              <p:spPr bwMode="auto">
                <a:xfrm>
                  <a:off x="1337" y="207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9" name="Rectangle 1466"/>
                <p:cNvSpPr>
                  <a:spLocks noChangeArrowheads="1"/>
                </p:cNvSpPr>
                <p:nvPr/>
              </p:nvSpPr>
              <p:spPr bwMode="auto">
                <a:xfrm>
                  <a:off x="1343" y="207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40" name="Rectangle 1467"/>
                <p:cNvSpPr>
                  <a:spLocks noChangeArrowheads="1"/>
                </p:cNvSpPr>
                <p:nvPr/>
              </p:nvSpPr>
              <p:spPr bwMode="auto">
                <a:xfrm>
                  <a:off x="1351" y="2075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41" name="Rectangle 1468"/>
                <p:cNvSpPr>
                  <a:spLocks noChangeArrowheads="1"/>
                </p:cNvSpPr>
                <p:nvPr/>
              </p:nvSpPr>
              <p:spPr bwMode="auto">
                <a:xfrm>
                  <a:off x="1358" y="207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42" name="Rectangle 1469"/>
                <p:cNvSpPr>
                  <a:spLocks noChangeArrowheads="1"/>
                </p:cNvSpPr>
                <p:nvPr/>
              </p:nvSpPr>
              <p:spPr bwMode="auto">
                <a:xfrm>
                  <a:off x="1366" y="207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43" name="Rectangle 1470"/>
                <p:cNvSpPr>
                  <a:spLocks noChangeArrowheads="1"/>
                </p:cNvSpPr>
                <p:nvPr/>
              </p:nvSpPr>
              <p:spPr bwMode="auto">
                <a:xfrm>
                  <a:off x="1371" y="207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44" name="Rectangle 1471"/>
                <p:cNvSpPr>
                  <a:spLocks noChangeArrowheads="1"/>
                </p:cNvSpPr>
                <p:nvPr/>
              </p:nvSpPr>
              <p:spPr bwMode="auto">
                <a:xfrm>
                  <a:off x="1377" y="207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45" name="Rectangle 1472"/>
                <p:cNvSpPr>
                  <a:spLocks noChangeArrowheads="1"/>
                </p:cNvSpPr>
                <p:nvPr/>
              </p:nvSpPr>
              <p:spPr bwMode="auto">
                <a:xfrm>
                  <a:off x="1385" y="2075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46" name="Rectangle 1473"/>
                <p:cNvSpPr>
                  <a:spLocks noChangeArrowheads="1"/>
                </p:cNvSpPr>
                <p:nvPr/>
              </p:nvSpPr>
              <p:spPr bwMode="auto">
                <a:xfrm>
                  <a:off x="1392" y="207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47" name="Rectangle 1474"/>
                <p:cNvSpPr>
                  <a:spLocks noChangeArrowheads="1"/>
                </p:cNvSpPr>
                <p:nvPr/>
              </p:nvSpPr>
              <p:spPr bwMode="auto">
                <a:xfrm>
                  <a:off x="1400" y="207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48" name="Rectangle 1475"/>
                <p:cNvSpPr>
                  <a:spLocks noChangeArrowheads="1"/>
                </p:cNvSpPr>
                <p:nvPr/>
              </p:nvSpPr>
              <p:spPr bwMode="auto">
                <a:xfrm>
                  <a:off x="1408" y="207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49" name="Rectangle 1476"/>
                <p:cNvSpPr>
                  <a:spLocks noChangeArrowheads="1"/>
                </p:cNvSpPr>
                <p:nvPr/>
              </p:nvSpPr>
              <p:spPr bwMode="auto">
                <a:xfrm>
                  <a:off x="1413" y="207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50" name="Rectangle 1477"/>
                <p:cNvSpPr>
                  <a:spLocks noChangeArrowheads="1"/>
                </p:cNvSpPr>
                <p:nvPr/>
              </p:nvSpPr>
              <p:spPr bwMode="auto">
                <a:xfrm>
                  <a:off x="1419" y="2075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51" name="Rectangle 1478"/>
                <p:cNvSpPr>
                  <a:spLocks noChangeArrowheads="1"/>
                </p:cNvSpPr>
                <p:nvPr/>
              </p:nvSpPr>
              <p:spPr bwMode="auto">
                <a:xfrm>
                  <a:off x="1428" y="207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52" name="Rectangle 1479"/>
                <p:cNvSpPr>
                  <a:spLocks noChangeArrowheads="1"/>
                </p:cNvSpPr>
                <p:nvPr/>
              </p:nvSpPr>
              <p:spPr bwMode="auto">
                <a:xfrm>
                  <a:off x="1434" y="207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53" name="Rectangle 1480"/>
                <p:cNvSpPr>
                  <a:spLocks noChangeArrowheads="1"/>
                </p:cNvSpPr>
                <p:nvPr/>
              </p:nvSpPr>
              <p:spPr bwMode="auto">
                <a:xfrm>
                  <a:off x="1442" y="2075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54" name="Freeform 1481"/>
                <p:cNvSpPr>
                  <a:spLocks/>
                </p:cNvSpPr>
                <p:nvPr/>
              </p:nvSpPr>
              <p:spPr bwMode="auto">
                <a:xfrm>
                  <a:off x="1447" y="2075"/>
                  <a:ext cx="15" cy="13"/>
                </a:xfrm>
                <a:custGeom>
                  <a:avLst/>
                  <a:gdLst>
                    <a:gd name="T0" fmla="*/ 15 w 15"/>
                    <a:gd name="T1" fmla="*/ 8 h 13"/>
                    <a:gd name="T2" fmla="*/ 8 w 15"/>
                    <a:gd name="T3" fmla="*/ 0 h 13"/>
                    <a:gd name="T4" fmla="*/ 0 w 15"/>
                    <a:gd name="T5" fmla="*/ 0 h 13"/>
                    <a:gd name="T6" fmla="*/ 0 w 15"/>
                    <a:gd name="T7" fmla="*/ 13 h 13"/>
                    <a:gd name="T8" fmla="*/ 8 w 15"/>
                    <a:gd name="T9" fmla="*/ 13 h 13"/>
                    <a:gd name="T10" fmla="*/ 0 w 15"/>
                    <a:gd name="T11" fmla="*/ 8 h 13"/>
                    <a:gd name="T12" fmla="*/ 15 w 15"/>
                    <a:gd name="T13" fmla="*/ 8 h 13"/>
                    <a:gd name="T14" fmla="*/ 15 w 15"/>
                    <a:gd name="T15" fmla="*/ 0 h 13"/>
                    <a:gd name="T16" fmla="*/ 8 w 15"/>
                    <a:gd name="T17" fmla="*/ 0 h 13"/>
                    <a:gd name="T18" fmla="*/ 15 w 15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15" y="8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0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55" name="Freeform 1482"/>
                <p:cNvSpPr>
                  <a:spLocks/>
                </p:cNvSpPr>
                <p:nvPr/>
              </p:nvSpPr>
              <p:spPr bwMode="auto">
                <a:xfrm>
                  <a:off x="1447" y="2080"/>
                  <a:ext cx="15" cy="17"/>
                </a:xfrm>
                <a:custGeom>
                  <a:avLst/>
                  <a:gdLst>
                    <a:gd name="T0" fmla="*/ 8 w 15"/>
                    <a:gd name="T1" fmla="*/ 0 h 17"/>
                    <a:gd name="T2" fmla="*/ 15 w 15"/>
                    <a:gd name="T3" fmla="*/ 8 h 17"/>
                    <a:gd name="T4" fmla="*/ 15 w 15"/>
                    <a:gd name="T5" fmla="*/ 3 h 17"/>
                    <a:gd name="T6" fmla="*/ 0 w 15"/>
                    <a:gd name="T7" fmla="*/ 3 h 17"/>
                    <a:gd name="T8" fmla="*/ 0 w 15"/>
                    <a:gd name="T9" fmla="*/ 8 h 17"/>
                    <a:gd name="T10" fmla="*/ 8 w 15"/>
                    <a:gd name="T11" fmla="*/ 17 h 17"/>
                    <a:gd name="T12" fmla="*/ 0 w 15"/>
                    <a:gd name="T13" fmla="*/ 8 h 17"/>
                    <a:gd name="T14" fmla="*/ 0 w 15"/>
                    <a:gd name="T15" fmla="*/ 17 h 17"/>
                    <a:gd name="T16" fmla="*/ 8 w 15"/>
                    <a:gd name="T17" fmla="*/ 17 h 17"/>
                    <a:gd name="T18" fmla="*/ 8 w 15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8" y="0"/>
                      </a:moveTo>
                      <a:lnTo>
                        <a:pt x="15" y="8"/>
                      </a:lnTo>
                      <a:lnTo>
                        <a:pt x="1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8" y="17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56" name="Rectangle 1483"/>
                <p:cNvSpPr>
                  <a:spLocks noChangeArrowheads="1"/>
                </p:cNvSpPr>
                <p:nvPr/>
              </p:nvSpPr>
              <p:spPr bwMode="auto">
                <a:xfrm>
                  <a:off x="1455" y="2080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57" name="Rectangle 1484"/>
                <p:cNvSpPr>
                  <a:spLocks noChangeArrowheads="1"/>
                </p:cNvSpPr>
                <p:nvPr/>
              </p:nvSpPr>
              <p:spPr bwMode="auto">
                <a:xfrm>
                  <a:off x="1462" y="2080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58" name="Rectangle 1485"/>
                <p:cNvSpPr>
                  <a:spLocks noChangeArrowheads="1"/>
                </p:cNvSpPr>
                <p:nvPr/>
              </p:nvSpPr>
              <p:spPr bwMode="auto">
                <a:xfrm>
                  <a:off x="1467" y="2080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59" name="Rectangle 1486"/>
                <p:cNvSpPr>
                  <a:spLocks noChangeArrowheads="1"/>
                </p:cNvSpPr>
                <p:nvPr/>
              </p:nvSpPr>
              <p:spPr bwMode="auto">
                <a:xfrm>
                  <a:off x="1476" y="2080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60" name="Rectangle 1487"/>
                <p:cNvSpPr>
                  <a:spLocks noChangeArrowheads="1"/>
                </p:cNvSpPr>
                <p:nvPr/>
              </p:nvSpPr>
              <p:spPr bwMode="auto">
                <a:xfrm>
                  <a:off x="1482" y="2080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61" name="Rectangle 1488"/>
                <p:cNvSpPr>
                  <a:spLocks noChangeArrowheads="1"/>
                </p:cNvSpPr>
                <p:nvPr/>
              </p:nvSpPr>
              <p:spPr bwMode="auto">
                <a:xfrm>
                  <a:off x="1491" y="2080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62" name="Rectangle 1489"/>
                <p:cNvSpPr>
                  <a:spLocks noChangeArrowheads="1"/>
                </p:cNvSpPr>
                <p:nvPr/>
              </p:nvSpPr>
              <p:spPr bwMode="auto">
                <a:xfrm>
                  <a:off x="1496" y="2080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63" name="Rectangle 1490"/>
                <p:cNvSpPr>
                  <a:spLocks noChangeArrowheads="1"/>
                </p:cNvSpPr>
                <p:nvPr/>
              </p:nvSpPr>
              <p:spPr bwMode="auto">
                <a:xfrm>
                  <a:off x="1501" y="2080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64" name="Rectangle 1491"/>
                <p:cNvSpPr>
                  <a:spLocks noChangeArrowheads="1"/>
                </p:cNvSpPr>
                <p:nvPr/>
              </p:nvSpPr>
              <p:spPr bwMode="auto">
                <a:xfrm>
                  <a:off x="1510" y="2080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65" name="Rectangle 1492"/>
                <p:cNvSpPr>
                  <a:spLocks noChangeArrowheads="1"/>
                </p:cNvSpPr>
                <p:nvPr/>
              </p:nvSpPr>
              <p:spPr bwMode="auto">
                <a:xfrm>
                  <a:off x="1519" y="2080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66" name="Rectangle 1493"/>
                <p:cNvSpPr>
                  <a:spLocks noChangeArrowheads="1"/>
                </p:cNvSpPr>
                <p:nvPr/>
              </p:nvSpPr>
              <p:spPr bwMode="auto">
                <a:xfrm>
                  <a:off x="1524" y="2080"/>
                  <a:ext cx="10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67" name="Rectangle 1494"/>
                <p:cNvSpPr>
                  <a:spLocks noChangeArrowheads="1"/>
                </p:cNvSpPr>
                <p:nvPr/>
              </p:nvSpPr>
              <p:spPr bwMode="auto">
                <a:xfrm>
                  <a:off x="1533" y="2080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68" name="Rectangle 1495"/>
                <p:cNvSpPr>
                  <a:spLocks noChangeArrowheads="1"/>
                </p:cNvSpPr>
                <p:nvPr/>
              </p:nvSpPr>
              <p:spPr bwMode="auto">
                <a:xfrm>
                  <a:off x="1538" y="2080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69" name="Rectangle 1496"/>
                <p:cNvSpPr>
                  <a:spLocks noChangeArrowheads="1"/>
                </p:cNvSpPr>
                <p:nvPr/>
              </p:nvSpPr>
              <p:spPr bwMode="auto">
                <a:xfrm>
                  <a:off x="1543" y="2080"/>
                  <a:ext cx="11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70" name="Rectangle 1497"/>
                <p:cNvSpPr>
                  <a:spLocks noChangeArrowheads="1"/>
                </p:cNvSpPr>
                <p:nvPr/>
              </p:nvSpPr>
              <p:spPr bwMode="auto">
                <a:xfrm>
                  <a:off x="1553" y="2080"/>
                  <a:ext cx="7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71" name="Freeform 1498"/>
                <p:cNvSpPr>
                  <a:spLocks/>
                </p:cNvSpPr>
                <p:nvPr/>
              </p:nvSpPr>
              <p:spPr bwMode="auto">
                <a:xfrm>
                  <a:off x="1558" y="2080"/>
                  <a:ext cx="14" cy="17"/>
                </a:xfrm>
                <a:custGeom>
                  <a:avLst/>
                  <a:gdLst>
                    <a:gd name="T0" fmla="*/ 14 w 14"/>
                    <a:gd name="T1" fmla="*/ 8 h 17"/>
                    <a:gd name="T2" fmla="*/ 9 w 14"/>
                    <a:gd name="T3" fmla="*/ 0 h 17"/>
                    <a:gd name="T4" fmla="*/ 0 w 14"/>
                    <a:gd name="T5" fmla="*/ 0 h 17"/>
                    <a:gd name="T6" fmla="*/ 0 w 14"/>
                    <a:gd name="T7" fmla="*/ 17 h 17"/>
                    <a:gd name="T8" fmla="*/ 9 w 14"/>
                    <a:gd name="T9" fmla="*/ 17 h 17"/>
                    <a:gd name="T10" fmla="*/ 0 w 14"/>
                    <a:gd name="T11" fmla="*/ 8 h 17"/>
                    <a:gd name="T12" fmla="*/ 14 w 14"/>
                    <a:gd name="T13" fmla="*/ 8 h 17"/>
                    <a:gd name="T14" fmla="*/ 14 w 14"/>
                    <a:gd name="T15" fmla="*/ 0 h 17"/>
                    <a:gd name="T16" fmla="*/ 9 w 14"/>
                    <a:gd name="T17" fmla="*/ 0 h 17"/>
                    <a:gd name="T18" fmla="*/ 14 w 14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14" y="8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72" name="Freeform 1499"/>
                <p:cNvSpPr>
                  <a:spLocks/>
                </p:cNvSpPr>
                <p:nvPr/>
              </p:nvSpPr>
              <p:spPr bwMode="auto">
                <a:xfrm>
                  <a:off x="1558" y="2088"/>
                  <a:ext cx="14" cy="18"/>
                </a:xfrm>
                <a:custGeom>
                  <a:avLst/>
                  <a:gdLst>
                    <a:gd name="T0" fmla="*/ 9 w 14"/>
                    <a:gd name="T1" fmla="*/ 0 h 18"/>
                    <a:gd name="T2" fmla="*/ 14 w 14"/>
                    <a:gd name="T3" fmla="*/ 6 h 18"/>
                    <a:gd name="T4" fmla="*/ 14 w 14"/>
                    <a:gd name="T5" fmla="*/ 0 h 18"/>
                    <a:gd name="T6" fmla="*/ 0 w 14"/>
                    <a:gd name="T7" fmla="*/ 0 h 18"/>
                    <a:gd name="T8" fmla="*/ 0 w 14"/>
                    <a:gd name="T9" fmla="*/ 6 h 18"/>
                    <a:gd name="T10" fmla="*/ 9 w 14"/>
                    <a:gd name="T11" fmla="*/ 18 h 18"/>
                    <a:gd name="T12" fmla="*/ 0 w 14"/>
                    <a:gd name="T13" fmla="*/ 6 h 18"/>
                    <a:gd name="T14" fmla="*/ 0 w 14"/>
                    <a:gd name="T15" fmla="*/ 18 h 18"/>
                    <a:gd name="T16" fmla="*/ 9 w 14"/>
                    <a:gd name="T17" fmla="*/ 18 h 18"/>
                    <a:gd name="T18" fmla="*/ 9 w 14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9" y="0"/>
                      </a:move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9" y="18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9" y="1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73" name="Rectangle 1500"/>
                <p:cNvSpPr>
                  <a:spLocks noChangeArrowheads="1"/>
                </p:cNvSpPr>
                <p:nvPr/>
              </p:nvSpPr>
              <p:spPr bwMode="auto">
                <a:xfrm>
                  <a:off x="1567" y="2088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74" name="Rectangle 1501"/>
                <p:cNvSpPr>
                  <a:spLocks noChangeArrowheads="1"/>
                </p:cNvSpPr>
                <p:nvPr/>
              </p:nvSpPr>
              <p:spPr bwMode="auto">
                <a:xfrm>
                  <a:off x="1572" y="2088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75" name="Rectangle 1502"/>
                <p:cNvSpPr>
                  <a:spLocks noChangeArrowheads="1"/>
                </p:cNvSpPr>
                <p:nvPr/>
              </p:nvSpPr>
              <p:spPr bwMode="auto">
                <a:xfrm>
                  <a:off x="1581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76" name="Rectangle 1503"/>
                <p:cNvSpPr>
                  <a:spLocks noChangeArrowheads="1"/>
                </p:cNvSpPr>
                <p:nvPr/>
              </p:nvSpPr>
              <p:spPr bwMode="auto">
                <a:xfrm>
                  <a:off x="1587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77" name="Rectangle 1504"/>
                <p:cNvSpPr>
                  <a:spLocks noChangeArrowheads="1"/>
                </p:cNvSpPr>
                <p:nvPr/>
              </p:nvSpPr>
              <p:spPr bwMode="auto">
                <a:xfrm>
                  <a:off x="1592" y="2088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78" name="Rectangle 1505"/>
                <p:cNvSpPr>
                  <a:spLocks noChangeArrowheads="1"/>
                </p:cNvSpPr>
                <p:nvPr/>
              </p:nvSpPr>
              <p:spPr bwMode="auto">
                <a:xfrm>
                  <a:off x="1600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79" name="Rectangle 1506"/>
                <p:cNvSpPr>
                  <a:spLocks noChangeArrowheads="1"/>
                </p:cNvSpPr>
                <p:nvPr/>
              </p:nvSpPr>
              <p:spPr bwMode="auto">
                <a:xfrm>
                  <a:off x="1606" y="2088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80" name="Rectangle 1507"/>
                <p:cNvSpPr>
                  <a:spLocks noChangeArrowheads="1"/>
                </p:cNvSpPr>
                <p:nvPr/>
              </p:nvSpPr>
              <p:spPr bwMode="auto">
                <a:xfrm>
                  <a:off x="1615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81" name="Rectangle 1508"/>
                <p:cNvSpPr>
                  <a:spLocks noChangeArrowheads="1"/>
                </p:cNvSpPr>
                <p:nvPr/>
              </p:nvSpPr>
              <p:spPr bwMode="auto">
                <a:xfrm>
                  <a:off x="1621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82" name="Rectangle 1509"/>
                <p:cNvSpPr>
                  <a:spLocks noChangeArrowheads="1"/>
                </p:cNvSpPr>
                <p:nvPr/>
              </p:nvSpPr>
              <p:spPr bwMode="auto">
                <a:xfrm>
                  <a:off x="1626" y="2088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83" name="Rectangle 1510"/>
                <p:cNvSpPr>
                  <a:spLocks noChangeArrowheads="1"/>
                </p:cNvSpPr>
                <p:nvPr/>
              </p:nvSpPr>
              <p:spPr bwMode="auto">
                <a:xfrm>
                  <a:off x="1634" y="2088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84" name="Rectangle 1511"/>
                <p:cNvSpPr>
                  <a:spLocks noChangeArrowheads="1"/>
                </p:cNvSpPr>
                <p:nvPr/>
              </p:nvSpPr>
              <p:spPr bwMode="auto">
                <a:xfrm>
                  <a:off x="1643" y="2088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85" name="Rectangle 1512"/>
                <p:cNvSpPr>
                  <a:spLocks noChangeArrowheads="1"/>
                </p:cNvSpPr>
                <p:nvPr/>
              </p:nvSpPr>
              <p:spPr bwMode="auto">
                <a:xfrm>
                  <a:off x="1649" y="2088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86" name="Rectangle 1513"/>
                <p:cNvSpPr>
                  <a:spLocks noChangeArrowheads="1"/>
                </p:cNvSpPr>
                <p:nvPr/>
              </p:nvSpPr>
              <p:spPr bwMode="auto">
                <a:xfrm>
                  <a:off x="1657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87" name="Rectangle 1514"/>
                <p:cNvSpPr>
                  <a:spLocks noChangeArrowheads="1"/>
                </p:cNvSpPr>
                <p:nvPr/>
              </p:nvSpPr>
              <p:spPr bwMode="auto">
                <a:xfrm>
                  <a:off x="1663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88" name="Rectangle 1515"/>
                <p:cNvSpPr>
                  <a:spLocks noChangeArrowheads="1"/>
                </p:cNvSpPr>
                <p:nvPr/>
              </p:nvSpPr>
              <p:spPr bwMode="auto">
                <a:xfrm>
                  <a:off x="1668" y="2088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89" name="Rectangle 1516"/>
                <p:cNvSpPr>
                  <a:spLocks noChangeArrowheads="1"/>
                </p:cNvSpPr>
                <p:nvPr/>
              </p:nvSpPr>
              <p:spPr bwMode="auto">
                <a:xfrm>
                  <a:off x="1676" y="208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90" name="Rectangle 1517"/>
                <p:cNvSpPr>
                  <a:spLocks noChangeArrowheads="1"/>
                </p:cNvSpPr>
                <p:nvPr/>
              </p:nvSpPr>
              <p:spPr bwMode="auto">
                <a:xfrm>
                  <a:off x="1683" y="2088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91" name="Rectangle 1518"/>
                <p:cNvSpPr>
                  <a:spLocks noChangeArrowheads="1"/>
                </p:cNvSpPr>
                <p:nvPr/>
              </p:nvSpPr>
              <p:spPr bwMode="auto">
                <a:xfrm>
                  <a:off x="1691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92" name="Rectangle 1519"/>
                <p:cNvSpPr>
                  <a:spLocks noChangeArrowheads="1"/>
                </p:cNvSpPr>
                <p:nvPr/>
              </p:nvSpPr>
              <p:spPr bwMode="auto">
                <a:xfrm>
                  <a:off x="1697" y="208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93" name="Rectangle 1520"/>
                <p:cNvSpPr>
                  <a:spLocks noChangeArrowheads="1"/>
                </p:cNvSpPr>
                <p:nvPr/>
              </p:nvSpPr>
              <p:spPr bwMode="auto">
                <a:xfrm>
                  <a:off x="1705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94" name="Rectangle 1521"/>
                <p:cNvSpPr>
                  <a:spLocks noChangeArrowheads="1"/>
                </p:cNvSpPr>
                <p:nvPr/>
              </p:nvSpPr>
              <p:spPr bwMode="auto">
                <a:xfrm>
                  <a:off x="1710" y="2088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95" name="Rectangle 1522"/>
                <p:cNvSpPr>
                  <a:spLocks noChangeArrowheads="1"/>
                </p:cNvSpPr>
                <p:nvPr/>
              </p:nvSpPr>
              <p:spPr bwMode="auto">
                <a:xfrm>
                  <a:off x="1717" y="2088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96" name="Rectangle 1523"/>
                <p:cNvSpPr>
                  <a:spLocks noChangeArrowheads="1"/>
                </p:cNvSpPr>
                <p:nvPr/>
              </p:nvSpPr>
              <p:spPr bwMode="auto">
                <a:xfrm>
                  <a:off x="1725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97" name="Rectangle 1524"/>
                <p:cNvSpPr>
                  <a:spLocks noChangeArrowheads="1"/>
                </p:cNvSpPr>
                <p:nvPr/>
              </p:nvSpPr>
              <p:spPr bwMode="auto">
                <a:xfrm>
                  <a:off x="1731" y="208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98" name="Rectangle 1525"/>
                <p:cNvSpPr>
                  <a:spLocks noChangeArrowheads="1"/>
                </p:cNvSpPr>
                <p:nvPr/>
              </p:nvSpPr>
              <p:spPr bwMode="auto">
                <a:xfrm>
                  <a:off x="1739" y="208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99" name="Rectangle 1526"/>
                <p:cNvSpPr>
                  <a:spLocks noChangeArrowheads="1"/>
                </p:cNvSpPr>
                <p:nvPr/>
              </p:nvSpPr>
              <p:spPr bwMode="auto">
                <a:xfrm>
                  <a:off x="1747" y="2088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00" name="Rectangle 1527"/>
                <p:cNvSpPr>
                  <a:spLocks noChangeArrowheads="1"/>
                </p:cNvSpPr>
                <p:nvPr/>
              </p:nvSpPr>
              <p:spPr bwMode="auto">
                <a:xfrm>
                  <a:off x="1754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01" name="Rectangle 1528"/>
                <p:cNvSpPr>
                  <a:spLocks noChangeArrowheads="1"/>
                </p:cNvSpPr>
                <p:nvPr/>
              </p:nvSpPr>
              <p:spPr bwMode="auto">
                <a:xfrm>
                  <a:off x="1759" y="2088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02" name="Rectangle 1529"/>
                <p:cNvSpPr>
                  <a:spLocks noChangeArrowheads="1"/>
                </p:cNvSpPr>
                <p:nvPr/>
              </p:nvSpPr>
              <p:spPr bwMode="auto">
                <a:xfrm>
                  <a:off x="1767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03" name="Rectangle 1530"/>
                <p:cNvSpPr>
                  <a:spLocks noChangeArrowheads="1"/>
                </p:cNvSpPr>
                <p:nvPr/>
              </p:nvSpPr>
              <p:spPr bwMode="auto">
                <a:xfrm>
                  <a:off x="1773" y="208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04" name="Rectangle 1531"/>
                <p:cNvSpPr>
                  <a:spLocks noChangeArrowheads="1"/>
                </p:cNvSpPr>
                <p:nvPr/>
              </p:nvSpPr>
              <p:spPr bwMode="auto">
                <a:xfrm>
                  <a:off x="1781" y="2088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05" name="Rectangle 1532"/>
                <p:cNvSpPr>
                  <a:spLocks noChangeArrowheads="1"/>
                </p:cNvSpPr>
                <p:nvPr/>
              </p:nvSpPr>
              <p:spPr bwMode="auto">
                <a:xfrm>
                  <a:off x="1788" y="208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06" name="Rectangle 1533"/>
                <p:cNvSpPr>
                  <a:spLocks noChangeArrowheads="1"/>
                </p:cNvSpPr>
                <p:nvPr/>
              </p:nvSpPr>
              <p:spPr bwMode="auto">
                <a:xfrm>
                  <a:off x="1796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07" name="Rectangle 1534"/>
                <p:cNvSpPr>
                  <a:spLocks noChangeArrowheads="1"/>
                </p:cNvSpPr>
                <p:nvPr/>
              </p:nvSpPr>
              <p:spPr bwMode="auto">
                <a:xfrm>
                  <a:off x="1801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08" name="Rectangle 1535"/>
                <p:cNvSpPr>
                  <a:spLocks noChangeArrowheads="1"/>
                </p:cNvSpPr>
                <p:nvPr/>
              </p:nvSpPr>
              <p:spPr bwMode="auto">
                <a:xfrm>
                  <a:off x="1807" y="208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09" name="Rectangle 1536"/>
                <p:cNvSpPr>
                  <a:spLocks noChangeArrowheads="1"/>
                </p:cNvSpPr>
                <p:nvPr/>
              </p:nvSpPr>
              <p:spPr bwMode="auto">
                <a:xfrm>
                  <a:off x="1815" y="2088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10" name="Rectangle 1537"/>
                <p:cNvSpPr>
                  <a:spLocks noChangeArrowheads="1"/>
                </p:cNvSpPr>
                <p:nvPr/>
              </p:nvSpPr>
              <p:spPr bwMode="auto">
                <a:xfrm>
                  <a:off x="1822" y="208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11" name="Rectangle 1538"/>
                <p:cNvSpPr>
                  <a:spLocks noChangeArrowheads="1"/>
                </p:cNvSpPr>
                <p:nvPr/>
              </p:nvSpPr>
              <p:spPr bwMode="auto">
                <a:xfrm>
                  <a:off x="1830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12" name="Rectangle 1539"/>
                <p:cNvSpPr>
                  <a:spLocks noChangeArrowheads="1"/>
                </p:cNvSpPr>
                <p:nvPr/>
              </p:nvSpPr>
              <p:spPr bwMode="auto">
                <a:xfrm>
                  <a:off x="1835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13" name="Rectangle 1540"/>
                <p:cNvSpPr>
                  <a:spLocks noChangeArrowheads="1"/>
                </p:cNvSpPr>
                <p:nvPr/>
              </p:nvSpPr>
              <p:spPr bwMode="auto">
                <a:xfrm>
                  <a:off x="1841" y="208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14" name="Rectangle 1541"/>
                <p:cNvSpPr>
                  <a:spLocks noChangeArrowheads="1"/>
                </p:cNvSpPr>
                <p:nvPr/>
              </p:nvSpPr>
              <p:spPr bwMode="auto">
                <a:xfrm>
                  <a:off x="1849" y="2088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15" name="Rectangle 1542"/>
                <p:cNvSpPr>
                  <a:spLocks noChangeArrowheads="1"/>
                </p:cNvSpPr>
                <p:nvPr/>
              </p:nvSpPr>
              <p:spPr bwMode="auto">
                <a:xfrm>
                  <a:off x="1858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16" name="Rectangle 1543"/>
                <p:cNvSpPr>
                  <a:spLocks noChangeArrowheads="1"/>
                </p:cNvSpPr>
                <p:nvPr/>
              </p:nvSpPr>
              <p:spPr bwMode="auto">
                <a:xfrm>
                  <a:off x="1864" y="208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17" name="Rectangle 1544"/>
                <p:cNvSpPr>
                  <a:spLocks noChangeArrowheads="1"/>
                </p:cNvSpPr>
                <p:nvPr/>
              </p:nvSpPr>
              <p:spPr bwMode="auto">
                <a:xfrm>
                  <a:off x="1872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18" name="Rectangle 1545"/>
                <p:cNvSpPr>
                  <a:spLocks noChangeArrowheads="1"/>
                </p:cNvSpPr>
                <p:nvPr/>
              </p:nvSpPr>
              <p:spPr bwMode="auto">
                <a:xfrm>
                  <a:off x="1877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19" name="Rectangle 1546"/>
                <p:cNvSpPr>
                  <a:spLocks noChangeArrowheads="1"/>
                </p:cNvSpPr>
                <p:nvPr/>
              </p:nvSpPr>
              <p:spPr bwMode="auto">
                <a:xfrm>
                  <a:off x="1883" y="2088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20" name="Rectangle 1547"/>
                <p:cNvSpPr>
                  <a:spLocks noChangeArrowheads="1"/>
                </p:cNvSpPr>
                <p:nvPr/>
              </p:nvSpPr>
              <p:spPr bwMode="auto">
                <a:xfrm>
                  <a:off x="1892" y="208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21" name="Rectangle 1548"/>
                <p:cNvSpPr>
                  <a:spLocks noChangeArrowheads="1"/>
                </p:cNvSpPr>
                <p:nvPr/>
              </p:nvSpPr>
              <p:spPr bwMode="auto">
                <a:xfrm>
                  <a:off x="1898" y="208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22" name="Rectangle 1549"/>
                <p:cNvSpPr>
                  <a:spLocks noChangeArrowheads="1"/>
                </p:cNvSpPr>
                <p:nvPr/>
              </p:nvSpPr>
              <p:spPr bwMode="auto">
                <a:xfrm>
                  <a:off x="1906" y="2088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23" name="Rectangle 1550"/>
                <p:cNvSpPr>
                  <a:spLocks noChangeArrowheads="1"/>
                </p:cNvSpPr>
                <p:nvPr/>
              </p:nvSpPr>
              <p:spPr bwMode="auto">
                <a:xfrm>
                  <a:off x="1911" y="2088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24" name="Freeform 1551"/>
                <p:cNvSpPr>
                  <a:spLocks/>
                </p:cNvSpPr>
                <p:nvPr/>
              </p:nvSpPr>
              <p:spPr bwMode="auto">
                <a:xfrm>
                  <a:off x="1917" y="2088"/>
                  <a:ext cx="17" cy="18"/>
                </a:xfrm>
                <a:custGeom>
                  <a:avLst/>
                  <a:gdLst>
                    <a:gd name="T0" fmla="*/ 17 w 17"/>
                    <a:gd name="T1" fmla="*/ 6 h 18"/>
                    <a:gd name="T2" fmla="*/ 9 w 17"/>
                    <a:gd name="T3" fmla="*/ 0 h 18"/>
                    <a:gd name="T4" fmla="*/ 2 w 17"/>
                    <a:gd name="T5" fmla="*/ 0 h 18"/>
                    <a:gd name="T6" fmla="*/ 2 w 17"/>
                    <a:gd name="T7" fmla="*/ 18 h 18"/>
                    <a:gd name="T8" fmla="*/ 9 w 17"/>
                    <a:gd name="T9" fmla="*/ 18 h 18"/>
                    <a:gd name="T10" fmla="*/ 0 w 17"/>
                    <a:gd name="T11" fmla="*/ 6 h 18"/>
                    <a:gd name="T12" fmla="*/ 17 w 17"/>
                    <a:gd name="T13" fmla="*/ 6 h 18"/>
                    <a:gd name="T14" fmla="*/ 17 w 17"/>
                    <a:gd name="T15" fmla="*/ 0 h 18"/>
                    <a:gd name="T16" fmla="*/ 9 w 17"/>
                    <a:gd name="T17" fmla="*/ 0 h 18"/>
                    <a:gd name="T18" fmla="*/ 17 w 17"/>
                    <a:gd name="T19" fmla="*/ 6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8"/>
                    <a:gd name="T32" fmla="*/ 17 w 17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8">
                      <a:moveTo>
                        <a:pt x="17" y="6"/>
                      </a:move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2" y="18"/>
                      </a:lnTo>
                      <a:lnTo>
                        <a:pt x="9" y="18"/>
                      </a:lnTo>
                      <a:lnTo>
                        <a:pt x="0" y="6"/>
                      </a:ln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25" name="Freeform 1552"/>
                <p:cNvSpPr>
                  <a:spLocks/>
                </p:cNvSpPr>
                <p:nvPr/>
              </p:nvSpPr>
              <p:spPr bwMode="auto">
                <a:xfrm>
                  <a:off x="1917" y="2094"/>
                  <a:ext cx="17" cy="15"/>
                </a:xfrm>
                <a:custGeom>
                  <a:avLst/>
                  <a:gdLst>
                    <a:gd name="T0" fmla="*/ 9 w 17"/>
                    <a:gd name="T1" fmla="*/ 0 h 15"/>
                    <a:gd name="T2" fmla="*/ 17 w 17"/>
                    <a:gd name="T3" fmla="*/ 9 h 15"/>
                    <a:gd name="T4" fmla="*/ 17 w 17"/>
                    <a:gd name="T5" fmla="*/ 0 h 15"/>
                    <a:gd name="T6" fmla="*/ 0 w 17"/>
                    <a:gd name="T7" fmla="*/ 0 h 15"/>
                    <a:gd name="T8" fmla="*/ 0 w 17"/>
                    <a:gd name="T9" fmla="*/ 9 h 15"/>
                    <a:gd name="T10" fmla="*/ 9 w 17"/>
                    <a:gd name="T11" fmla="*/ 15 h 15"/>
                    <a:gd name="T12" fmla="*/ 0 w 17"/>
                    <a:gd name="T13" fmla="*/ 9 h 15"/>
                    <a:gd name="T14" fmla="*/ 0 w 17"/>
                    <a:gd name="T15" fmla="*/ 15 h 15"/>
                    <a:gd name="T16" fmla="*/ 9 w 17"/>
                    <a:gd name="T17" fmla="*/ 15 h 15"/>
                    <a:gd name="T18" fmla="*/ 9 w 17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5"/>
                    <a:gd name="T32" fmla="*/ 17 w 17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5">
                      <a:moveTo>
                        <a:pt x="9" y="0"/>
                      </a:moveTo>
                      <a:lnTo>
                        <a:pt x="17" y="9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9" y="15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26" name="Rectangle 1553"/>
                <p:cNvSpPr>
                  <a:spLocks noChangeArrowheads="1"/>
                </p:cNvSpPr>
                <p:nvPr/>
              </p:nvSpPr>
              <p:spPr bwMode="auto">
                <a:xfrm>
                  <a:off x="1926" y="2094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27" name="Rectangle 1554"/>
                <p:cNvSpPr>
                  <a:spLocks noChangeArrowheads="1"/>
                </p:cNvSpPr>
                <p:nvPr/>
              </p:nvSpPr>
              <p:spPr bwMode="auto">
                <a:xfrm>
                  <a:off x="1931" y="2094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28" name="Rectangle 1555"/>
                <p:cNvSpPr>
                  <a:spLocks noChangeArrowheads="1"/>
                </p:cNvSpPr>
                <p:nvPr/>
              </p:nvSpPr>
              <p:spPr bwMode="auto">
                <a:xfrm>
                  <a:off x="1940" y="2094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29" name="Rectangle 1556"/>
                <p:cNvSpPr>
                  <a:spLocks noChangeArrowheads="1"/>
                </p:cNvSpPr>
                <p:nvPr/>
              </p:nvSpPr>
              <p:spPr bwMode="auto">
                <a:xfrm>
                  <a:off x="1945" y="2094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30" name="Rectangle 1557"/>
                <p:cNvSpPr>
                  <a:spLocks noChangeArrowheads="1"/>
                </p:cNvSpPr>
                <p:nvPr/>
              </p:nvSpPr>
              <p:spPr bwMode="auto">
                <a:xfrm>
                  <a:off x="1955" y="2094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31" name="Rectangle 1558"/>
                <p:cNvSpPr>
                  <a:spLocks noChangeArrowheads="1"/>
                </p:cNvSpPr>
                <p:nvPr/>
              </p:nvSpPr>
              <p:spPr bwMode="auto">
                <a:xfrm>
                  <a:off x="1960" y="2094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32" name="Rectangle 1559"/>
                <p:cNvSpPr>
                  <a:spLocks noChangeArrowheads="1"/>
                </p:cNvSpPr>
                <p:nvPr/>
              </p:nvSpPr>
              <p:spPr bwMode="auto">
                <a:xfrm>
                  <a:off x="1965" y="2094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33" name="Rectangle 1560"/>
                <p:cNvSpPr>
                  <a:spLocks noChangeArrowheads="1"/>
                </p:cNvSpPr>
                <p:nvPr/>
              </p:nvSpPr>
              <p:spPr bwMode="auto">
                <a:xfrm>
                  <a:off x="1974" y="2094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34" name="Rectangle 1561"/>
                <p:cNvSpPr>
                  <a:spLocks noChangeArrowheads="1"/>
                </p:cNvSpPr>
                <p:nvPr/>
              </p:nvSpPr>
              <p:spPr bwMode="auto">
                <a:xfrm>
                  <a:off x="1982" y="2094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35" name="Rectangle 1562"/>
                <p:cNvSpPr>
                  <a:spLocks noChangeArrowheads="1"/>
                </p:cNvSpPr>
                <p:nvPr/>
              </p:nvSpPr>
              <p:spPr bwMode="auto">
                <a:xfrm>
                  <a:off x="1988" y="2094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36" name="Rectangle 1563"/>
                <p:cNvSpPr>
                  <a:spLocks noChangeArrowheads="1"/>
                </p:cNvSpPr>
                <p:nvPr/>
              </p:nvSpPr>
              <p:spPr bwMode="auto">
                <a:xfrm>
                  <a:off x="1997" y="2094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37" name="Rectangle 1564"/>
                <p:cNvSpPr>
                  <a:spLocks noChangeArrowheads="1"/>
                </p:cNvSpPr>
                <p:nvPr/>
              </p:nvSpPr>
              <p:spPr bwMode="auto">
                <a:xfrm>
                  <a:off x="2002" y="2094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38" name="Freeform 1565"/>
                <p:cNvSpPr>
                  <a:spLocks/>
                </p:cNvSpPr>
                <p:nvPr/>
              </p:nvSpPr>
              <p:spPr bwMode="auto">
                <a:xfrm>
                  <a:off x="2007" y="2094"/>
                  <a:ext cx="14" cy="15"/>
                </a:xfrm>
                <a:custGeom>
                  <a:avLst/>
                  <a:gdLst>
                    <a:gd name="T0" fmla="*/ 14 w 14"/>
                    <a:gd name="T1" fmla="*/ 9 h 15"/>
                    <a:gd name="T2" fmla="*/ 9 w 14"/>
                    <a:gd name="T3" fmla="*/ 0 h 15"/>
                    <a:gd name="T4" fmla="*/ 0 w 14"/>
                    <a:gd name="T5" fmla="*/ 0 h 15"/>
                    <a:gd name="T6" fmla="*/ 0 w 14"/>
                    <a:gd name="T7" fmla="*/ 15 h 15"/>
                    <a:gd name="T8" fmla="*/ 9 w 14"/>
                    <a:gd name="T9" fmla="*/ 15 h 15"/>
                    <a:gd name="T10" fmla="*/ 0 w 14"/>
                    <a:gd name="T11" fmla="*/ 9 h 15"/>
                    <a:gd name="T12" fmla="*/ 14 w 14"/>
                    <a:gd name="T13" fmla="*/ 9 h 15"/>
                    <a:gd name="T14" fmla="*/ 14 w 14"/>
                    <a:gd name="T15" fmla="*/ 0 h 15"/>
                    <a:gd name="T16" fmla="*/ 9 w 14"/>
                    <a:gd name="T17" fmla="*/ 0 h 15"/>
                    <a:gd name="T18" fmla="*/ 14 w 14"/>
                    <a:gd name="T19" fmla="*/ 9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14" y="9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0" y="9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39" name="Freeform 1566"/>
                <p:cNvSpPr>
                  <a:spLocks/>
                </p:cNvSpPr>
                <p:nvPr/>
              </p:nvSpPr>
              <p:spPr bwMode="auto">
                <a:xfrm>
                  <a:off x="2007" y="2103"/>
                  <a:ext cx="14" cy="14"/>
                </a:xfrm>
                <a:custGeom>
                  <a:avLst/>
                  <a:gdLst>
                    <a:gd name="T0" fmla="*/ 9 w 14"/>
                    <a:gd name="T1" fmla="*/ 0 h 14"/>
                    <a:gd name="T2" fmla="*/ 14 w 14"/>
                    <a:gd name="T3" fmla="*/ 6 h 14"/>
                    <a:gd name="T4" fmla="*/ 14 w 14"/>
                    <a:gd name="T5" fmla="*/ 0 h 14"/>
                    <a:gd name="T6" fmla="*/ 0 w 14"/>
                    <a:gd name="T7" fmla="*/ 0 h 14"/>
                    <a:gd name="T8" fmla="*/ 0 w 14"/>
                    <a:gd name="T9" fmla="*/ 6 h 14"/>
                    <a:gd name="T10" fmla="*/ 9 w 14"/>
                    <a:gd name="T11" fmla="*/ 14 h 14"/>
                    <a:gd name="T12" fmla="*/ 0 w 14"/>
                    <a:gd name="T13" fmla="*/ 6 h 14"/>
                    <a:gd name="T14" fmla="*/ 0 w 14"/>
                    <a:gd name="T15" fmla="*/ 14 h 14"/>
                    <a:gd name="T16" fmla="*/ 9 w 14"/>
                    <a:gd name="T17" fmla="*/ 14 h 14"/>
                    <a:gd name="T18" fmla="*/ 9 w 14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9" y="0"/>
                      </a:move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9" y="14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40" name="Rectangle 1567"/>
                <p:cNvSpPr>
                  <a:spLocks noChangeArrowheads="1"/>
                </p:cNvSpPr>
                <p:nvPr/>
              </p:nvSpPr>
              <p:spPr bwMode="auto">
                <a:xfrm>
                  <a:off x="2016" y="2103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41" name="Rectangle 1568"/>
                <p:cNvSpPr>
                  <a:spLocks noChangeArrowheads="1"/>
                </p:cNvSpPr>
                <p:nvPr/>
              </p:nvSpPr>
              <p:spPr bwMode="auto">
                <a:xfrm>
                  <a:off x="2022" y="2103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42" name="Rectangle 1569"/>
                <p:cNvSpPr>
                  <a:spLocks noChangeArrowheads="1"/>
                </p:cNvSpPr>
                <p:nvPr/>
              </p:nvSpPr>
              <p:spPr bwMode="auto">
                <a:xfrm>
                  <a:off x="2031" y="2103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43" name="Rectangle 1570"/>
                <p:cNvSpPr>
                  <a:spLocks noChangeArrowheads="1"/>
                </p:cNvSpPr>
                <p:nvPr/>
              </p:nvSpPr>
              <p:spPr bwMode="auto">
                <a:xfrm>
                  <a:off x="2036" y="2103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44" name="Rectangle 1571"/>
                <p:cNvSpPr>
                  <a:spLocks noChangeArrowheads="1"/>
                </p:cNvSpPr>
                <p:nvPr/>
              </p:nvSpPr>
              <p:spPr bwMode="auto">
                <a:xfrm>
                  <a:off x="2044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45" name="Rectangle 1572"/>
                <p:cNvSpPr>
                  <a:spLocks noChangeArrowheads="1"/>
                </p:cNvSpPr>
                <p:nvPr/>
              </p:nvSpPr>
              <p:spPr bwMode="auto">
                <a:xfrm>
                  <a:off x="2050" y="2103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46" name="Rectangle 1573"/>
                <p:cNvSpPr>
                  <a:spLocks noChangeArrowheads="1"/>
                </p:cNvSpPr>
                <p:nvPr/>
              </p:nvSpPr>
              <p:spPr bwMode="auto">
                <a:xfrm>
                  <a:off x="2056" y="2103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47" name="Rectangle 1574"/>
                <p:cNvSpPr>
                  <a:spLocks noChangeArrowheads="1"/>
                </p:cNvSpPr>
                <p:nvPr/>
              </p:nvSpPr>
              <p:spPr bwMode="auto">
                <a:xfrm>
                  <a:off x="2064" y="2103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48" name="Rectangle 1575"/>
                <p:cNvSpPr>
                  <a:spLocks noChangeArrowheads="1"/>
                </p:cNvSpPr>
                <p:nvPr/>
              </p:nvSpPr>
              <p:spPr bwMode="auto">
                <a:xfrm>
                  <a:off x="2073" y="2103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49" name="Rectangle 1576"/>
                <p:cNvSpPr>
                  <a:spLocks noChangeArrowheads="1"/>
                </p:cNvSpPr>
                <p:nvPr/>
              </p:nvSpPr>
              <p:spPr bwMode="auto">
                <a:xfrm>
                  <a:off x="2078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50" name="Rectangle 1577"/>
                <p:cNvSpPr>
                  <a:spLocks noChangeArrowheads="1"/>
                </p:cNvSpPr>
                <p:nvPr/>
              </p:nvSpPr>
              <p:spPr bwMode="auto">
                <a:xfrm>
                  <a:off x="2083" y="2103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51" name="Rectangle 1578"/>
                <p:cNvSpPr>
                  <a:spLocks noChangeArrowheads="1"/>
                </p:cNvSpPr>
                <p:nvPr/>
              </p:nvSpPr>
              <p:spPr bwMode="auto">
                <a:xfrm>
                  <a:off x="2093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52" name="Rectangle 1579"/>
                <p:cNvSpPr>
                  <a:spLocks noChangeArrowheads="1"/>
                </p:cNvSpPr>
                <p:nvPr/>
              </p:nvSpPr>
              <p:spPr bwMode="auto">
                <a:xfrm>
                  <a:off x="2098" y="2103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53" name="Rectangle 1580"/>
                <p:cNvSpPr>
                  <a:spLocks noChangeArrowheads="1"/>
                </p:cNvSpPr>
                <p:nvPr/>
              </p:nvSpPr>
              <p:spPr bwMode="auto">
                <a:xfrm>
                  <a:off x="2106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54" name="Rectangle 1581"/>
                <p:cNvSpPr>
                  <a:spLocks noChangeArrowheads="1"/>
                </p:cNvSpPr>
                <p:nvPr/>
              </p:nvSpPr>
              <p:spPr bwMode="auto">
                <a:xfrm>
                  <a:off x="2112" y="2103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55" name="Rectangle 1582"/>
                <p:cNvSpPr>
                  <a:spLocks noChangeArrowheads="1"/>
                </p:cNvSpPr>
                <p:nvPr/>
              </p:nvSpPr>
              <p:spPr bwMode="auto">
                <a:xfrm>
                  <a:off x="2120" y="2103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56" name="Rectangle 1583"/>
                <p:cNvSpPr>
                  <a:spLocks noChangeArrowheads="1"/>
                </p:cNvSpPr>
                <p:nvPr/>
              </p:nvSpPr>
              <p:spPr bwMode="auto">
                <a:xfrm>
                  <a:off x="2127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57" name="Rectangle 1584"/>
                <p:cNvSpPr>
                  <a:spLocks noChangeArrowheads="1"/>
                </p:cNvSpPr>
                <p:nvPr/>
              </p:nvSpPr>
              <p:spPr bwMode="auto">
                <a:xfrm>
                  <a:off x="2132" y="2103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58" name="Rectangle 1585"/>
                <p:cNvSpPr>
                  <a:spLocks noChangeArrowheads="1"/>
                </p:cNvSpPr>
                <p:nvPr/>
              </p:nvSpPr>
              <p:spPr bwMode="auto">
                <a:xfrm>
                  <a:off x="2140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59" name="Rectangle 1586"/>
                <p:cNvSpPr>
                  <a:spLocks noChangeArrowheads="1"/>
                </p:cNvSpPr>
                <p:nvPr/>
              </p:nvSpPr>
              <p:spPr bwMode="auto">
                <a:xfrm>
                  <a:off x="2146" y="2103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60" name="Rectangle 1587"/>
                <p:cNvSpPr>
                  <a:spLocks noChangeArrowheads="1"/>
                </p:cNvSpPr>
                <p:nvPr/>
              </p:nvSpPr>
              <p:spPr bwMode="auto">
                <a:xfrm>
                  <a:off x="2154" y="2103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61" name="Rectangle 1588"/>
                <p:cNvSpPr>
                  <a:spLocks noChangeArrowheads="1"/>
                </p:cNvSpPr>
                <p:nvPr/>
              </p:nvSpPr>
              <p:spPr bwMode="auto">
                <a:xfrm>
                  <a:off x="2161" y="2103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62" name="Rectangle 1589"/>
                <p:cNvSpPr>
                  <a:spLocks noChangeArrowheads="1"/>
                </p:cNvSpPr>
                <p:nvPr/>
              </p:nvSpPr>
              <p:spPr bwMode="auto">
                <a:xfrm>
                  <a:off x="2169" y="2103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63" name="Rectangle 1590"/>
                <p:cNvSpPr>
                  <a:spLocks noChangeArrowheads="1"/>
                </p:cNvSpPr>
                <p:nvPr/>
              </p:nvSpPr>
              <p:spPr bwMode="auto">
                <a:xfrm>
                  <a:off x="2177" y="2103"/>
                  <a:ext cx="4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64" name="Rectangle 1591"/>
                <p:cNvSpPr>
                  <a:spLocks noChangeArrowheads="1"/>
                </p:cNvSpPr>
                <p:nvPr/>
              </p:nvSpPr>
              <p:spPr bwMode="auto">
                <a:xfrm>
                  <a:off x="2180" y="2103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65" name="Rectangle 1592"/>
                <p:cNvSpPr>
                  <a:spLocks noChangeArrowheads="1"/>
                </p:cNvSpPr>
                <p:nvPr/>
              </p:nvSpPr>
              <p:spPr bwMode="auto">
                <a:xfrm>
                  <a:off x="2188" y="2103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66" name="Rectangle 1593"/>
                <p:cNvSpPr>
                  <a:spLocks noChangeArrowheads="1"/>
                </p:cNvSpPr>
                <p:nvPr/>
              </p:nvSpPr>
              <p:spPr bwMode="auto">
                <a:xfrm>
                  <a:off x="2197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67" name="Rectangle 1594"/>
                <p:cNvSpPr>
                  <a:spLocks noChangeArrowheads="1"/>
                </p:cNvSpPr>
                <p:nvPr/>
              </p:nvSpPr>
              <p:spPr bwMode="auto">
                <a:xfrm>
                  <a:off x="2203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68" name="Rectangle 1595"/>
                <p:cNvSpPr>
                  <a:spLocks noChangeArrowheads="1"/>
                </p:cNvSpPr>
                <p:nvPr/>
              </p:nvSpPr>
              <p:spPr bwMode="auto">
                <a:xfrm>
                  <a:off x="2208" y="2103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69" name="Rectangle 1596"/>
                <p:cNvSpPr>
                  <a:spLocks noChangeArrowheads="1"/>
                </p:cNvSpPr>
                <p:nvPr/>
              </p:nvSpPr>
              <p:spPr bwMode="auto">
                <a:xfrm>
                  <a:off x="2218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70" name="Rectangle 1597"/>
                <p:cNvSpPr>
                  <a:spLocks noChangeArrowheads="1"/>
                </p:cNvSpPr>
                <p:nvPr/>
              </p:nvSpPr>
              <p:spPr bwMode="auto">
                <a:xfrm>
                  <a:off x="2223" y="2103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71" name="Rectangle 1598"/>
                <p:cNvSpPr>
                  <a:spLocks noChangeArrowheads="1"/>
                </p:cNvSpPr>
                <p:nvPr/>
              </p:nvSpPr>
              <p:spPr bwMode="auto">
                <a:xfrm>
                  <a:off x="2231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72" name="Rectangle 1599"/>
                <p:cNvSpPr>
                  <a:spLocks noChangeArrowheads="1"/>
                </p:cNvSpPr>
                <p:nvPr/>
              </p:nvSpPr>
              <p:spPr bwMode="auto">
                <a:xfrm>
                  <a:off x="2237" y="2103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73" name="Rectangle 1600"/>
                <p:cNvSpPr>
                  <a:spLocks noChangeArrowheads="1"/>
                </p:cNvSpPr>
                <p:nvPr/>
              </p:nvSpPr>
              <p:spPr bwMode="auto">
                <a:xfrm>
                  <a:off x="2246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74" name="Rectangle 1601"/>
                <p:cNvSpPr>
                  <a:spLocks noChangeArrowheads="1"/>
                </p:cNvSpPr>
                <p:nvPr/>
              </p:nvSpPr>
              <p:spPr bwMode="auto">
                <a:xfrm>
                  <a:off x="2252" y="2103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75" name="Rectangle 1602"/>
                <p:cNvSpPr>
                  <a:spLocks noChangeArrowheads="1"/>
                </p:cNvSpPr>
                <p:nvPr/>
              </p:nvSpPr>
              <p:spPr bwMode="auto">
                <a:xfrm>
                  <a:off x="2257" y="2103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76" name="Rectangle 1603"/>
                <p:cNvSpPr>
                  <a:spLocks noChangeArrowheads="1"/>
                </p:cNvSpPr>
                <p:nvPr/>
              </p:nvSpPr>
              <p:spPr bwMode="auto">
                <a:xfrm>
                  <a:off x="2265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77" name="Rectangle 1604"/>
                <p:cNvSpPr>
                  <a:spLocks noChangeArrowheads="1"/>
                </p:cNvSpPr>
                <p:nvPr/>
              </p:nvSpPr>
              <p:spPr bwMode="auto">
                <a:xfrm>
                  <a:off x="2271" y="2103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78" name="Rectangle 1605"/>
                <p:cNvSpPr>
                  <a:spLocks noChangeArrowheads="1"/>
                </p:cNvSpPr>
                <p:nvPr/>
              </p:nvSpPr>
              <p:spPr bwMode="auto">
                <a:xfrm>
                  <a:off x="2280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79" name="Rectangle 1606"/>
                <p:cNvSpPr>
                  <a:spLocks noChangeArrowheads="1"/>
                </p:cNvSpPr>
                <p:nvPr/>
              </p:nvSpPr>
              <p:spPr bwMode="auto">
                <a:xfrm>
                  <a:off x="2286" y="2103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80" name="Rectangle 1607"/>
                <p:cNvSpPr>
                  <a:spLocks noChangeArrowheads="1"/>
                </p:cNvSpPr>
                <p:nvPr/>
              </p:nvSpPr>
              <p:spPr bwMode="auto">
                <a:xfrm>
                  <a:off x="2294" y="2103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81" name="Rectangle 1608"/>
                <p:cNvSpPr>
                  <a:spLocks noChangeArrowheads="1"/>
                </p:cNvSpPr>
                <p:nvPr/>
              </p:nvSpPr>
              <p:spPr bwMode="auto">
                <a:xfrm>
                  <a:off x="2302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82" name="Rectangle 1609"/>
                <p:cNvSpPr>
                  <a:spLocks noChangeArrowheads="1"/>
                </p:cNvSpPr>
                <p:nvPr/>
              </p:nvSpPr>
              <p:spPr bwMode="auto">
                <a:xfrm>
                  <a:off x="2307" y="2103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83" name="Rectangle 1610"/>
                <p:cNvSpPr>
                  <a:spLocks noChangeArrowheads="1"/>
                </p:cNvSpPr>
                <p:nvPr/>
              </p:nvSpPr>
              <p:spPr bwMode="auto">
                <a:xfrm>
                  <a:off x="2314" y="2103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84" name="Rectangle 1611"/>
                <p:cNvSpPr>
                  <a:spLocks noChangeArrowheads="1"/>
                </p:cNvSpPr>
                <p:nvPr/>
              </p:nvSpPr>
              <p:spPr bwMode="auto">
                <a:xfrm>
                  <a:off x="2322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85" name="Rectangle 1612"/>
                <p:cNvSpPr>
                  <a:spLocks noChangeArrowheads="1"/>
                </p:cNvSpPr>
                <p:nvPr/>
              </p:nvSpPr>
              <p:spPr bwMode="auto">
                <a:xfrm>
                  <a:off x="2328" y="2103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86" name="Rectangle 1613"/>
                <p:cNvSpPr>
                  <a:spLocks noChangeArrowheads="1"/>
                </p:cNvSpPr>
                <p:nvPr/>
              </p:nvSpPr>
              <p:spPr bwMode="auto">
                <a:xfrm>
                  <a:off x="2333" y="2103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87" name="Rectangle 1614"/>
                <p:cNvSpPr>
                  <a:spLocks noChangeArrowheads="1"/>
                </p:cNvSpPr>
                <p:nvPr/>
              </p:nvSpPr>
              <p:spPr bwMode="auto">
                <a:xfrm>
                  <a:off x="2341" y="2103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88" name="Rectangle 1615"/>
                <p:cNvSpPr>
                  <a:spLocks noChangeArrowheads="1"/>
                </p:cNvSpPr>
                <p:nvPr/>
              </p:nvSpPr>
              <p:spPr bwMode="auto">
                <a:xfrm>
                  <a:off x="2348" y="2103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89" name="Rectangle 1616"/>
                <p:cNvSpPr>
                  <a:spLocks noChangeArrowheads="1"/>
                </p:cNvSpPr>
                <p:nvPr/>
              </p:nvSpPr>
              <p:spPr bwMode="auto">
                <a:xfrm>
                  <a:off x="2356" y="2103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90" name="Freeform 1617"/>
                <p:cNvSpPr>
                  <a:spLocks/>
                </p:cNvSpPr>
                <p:nvPr/>
              </p:nvSpPr>
              <p:spPr bwMode="auto">
                <a:xfrm>
                  <a:off x="2362" y="2103"/>
                  <a:ext cx="13" cy="14"/>
                </a:xfrm>
                <a:custGeom>
                  <a:avLst/>
                  <a:gdLst>
                    <a:gd name="T0" fmla="*/ 0 w 13"/>
                    <a:gd name="T1" fmla="*/ 6 h 14"/>
                    <a:gd name="T2" fmla="*/ 8 w 13"/>
                    <a:gd name="T3" fmla="*/ 0 h 14"/>
                    <a:gd name="T4" fmla="*/ 0 w 13"/>
                    <a:gd name="T5" fmla="*/ 0 h 14"/>
                    <a:gd name="T6" fmla="*/ 0 w 13"/>
                    <a:gd name="T7" fmla="*/ 14 h 14"/>
                    <a:gd name="T8" fmla="*/ 8 w 13"/>
                    <a:gd name="T9" fmla="*/ 14 h 14"/>
                    <a:gd name="T10" fmla="*/ 13 w 13"/>
                    <a:gd name="T11" fmla="*/ 6 h 14"/>
                    <a:gd name="T12" fmla="*/ 8 w 13"/>
                    <a:gd name="T13" fmla="*/ 14 h 14"/>
                    <a:gd name="T14" fmla="*/ 13 w 13"/>
                    <a:gd name="T15" fmla="*/ 14 h 14"/>
                    <a:gd name="T16" fmla="*/ 13 w 13"/>
                    <a:gd name="T17" fmla="*/ 6 h 14"/>
                    <a:gd name="T18" fmla="*/ 0 w 13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0" y="6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13" y="6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91" name="Rectangle 1618"/>
                <p:cNvSpPr>
                  <a:spLocks noChangeArrowheads="1"/>
                </p:cNvSpPr>
                <p:nvPr/>
              </p:nvSpPr>
              <p:spPr bwMode="auto">
                <a:xfrm>
                  <a:off x="2362" y="2103"/>
                  <a:ext cx="14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92" name="Rectangle 1619"/>
                <p:cNvSpPr>
                  <a:spLocks noChangeArrowheads="1"/>
                </p:cNvSpPr>
                <p:nvPr/>
              </p:nvSpPr>
              <p:spPr bwMode="auto">
                <a:xfrm>
                  <a:off x="2362" y="2094"/>
                  <a:ext cx="14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93" name="Rectangle 1620"/>
                <p:cNvSpPr>
                  <a:spLocks noChangeArrowheads="1"/>
                </p:cNvSpPr>
                <p:nvPr/>
              </p:nvSpPr>
              <p:spPr bwMode="auto">
                <a:xfrm>
                  <a:off x="2362" y="2088"/>
                  <a:ext cx="14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94" name="Rectangle 1621"/>
                <p:cNvSpPr>
                  <a:spLocks noChangeArrowheads="1"/>
                </p:cNvSpPr>
                <p:nvPr/>
              </p:nvSpPr>
              <p:spPr bwMode="auto">
                <a:xfrm>
                  <a:off x="2362" y="2083"/>
                  <a:ext cx="14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95" name="Freeform 1622"/>
                <p:cNvSpPr>
                  <a:spLocks/>
                </p:cNvSpPr>
                <p:nvPr/>
              </p:nvSpPr>
              <p:spPr bwMode="auto">
                <a:xfrm>
                  <a:off x="2362" y="2069"/>
                  <a:ext cx="13" cy="14"/>
                </a:xfrm>
                <a:custGeom>
                  <a:avLst/>
                  <a:gdLst>
                    <a:gd name="T0" fmla="*/ 8 w 13"/>
                    <a:gd name="T1" fmla="*/ 14 h 14"/>
                    <a:gd name="T2" fmla="*/ 0 w 13"/>
                    <a:gd name="T3" fmla="*/ 6 h 14"/>
                    <a:gd name="T4" fmla="*/ 0 w 13"/>
                    <a:gd name="T5" fmla="*/ 14 h 14"/>
                    <a:gd name="T6" fmla="*/ 13 w 13"/>
                    <a:gd name="T7" fmla="*/ 14 h 14"/>
                    <a:gd name="T8" fmla="*/ 13 w 13"/>
                    <a:gd name="T9" fmla="*/ 6 h 14"/>
                    <a:gd name="T10" fmla="*/ 8 w 13"/>
                    <a:gd name="T11" fmla="*/ 0 h 14"/>
                    <a:gd name="T12" fmla="*/ 13 w 13"/>
                    <a:gd name="T13" fmla="*/ 6 h 14"/>
                    <a:gd name="T14" fmla="*/ 13 w 13"/>
                    <a:gd name="T15" fmla="*/ 0 h 14"/>
                    <a:gd name="T16" fmla="*/ 8 w 13"/>
                    <a:gd name="T17" fmla="*/ 0 h 14"/>
                    <a:gd name="T18" fmla="*/ 8 w 13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8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3" y="14"/>
                      </a:lnTo>
                      <a:lnTo>
                        <a:pt x="13" y="6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96" name="Freeform 1623"/>
                <p:cNvSpPr>
                  <a:spLocks/>
                </p:cNvSpPr>
                <p:nvPr/>
              </p:nvSpPr>
              <p:spPr bwMode="auto">
                <a:xfrm>
                  <a:off x="2356" y="2069"/>
                  <a:ext cx="14" cy="14"/>
                </a:xfrm>
                <a:custGeom>
                  <a:avLst/>
                  <a:gdLst>
                    <a:gd name="T0" fmla="*/ 0 w 14"/>
                    <a:gd name="T1" fmla="*/ 6 h 14"/>
                    <a:gd name="T2" fmla="*/ 6 w 14"/>
                    <a:gd name="T3" fmla="*/ 14 h 14"/>
                    <a:gd name="T4" fmla="*/ 14 w 14"/>
                    <a:gd name="T5" fmla="*/ 14 h 14"/>
                    <a:gd name="T6" fmla="*/ 14 w 14"/>
                    <a:gd name="T7" fmla="*/ 0 h 14"/>
                    <a:gd name="T8" fmla="*/ 6 w 14"/>
                    <a:gd name="T9" fmla="*/ 0 h 14"/>
                    <a:gd name="T10" fmla="*/ 14 w 14"/>
                    <a:gd name="T11" fmla="*/ 6 h 14"/>
                    <a:gd name="T12" fmla="*/ 0 w 14"/>
                    <a:gd name="T13" fmla="*/ 6 h 14"/>
                    <a:gd name="T14" fmla="*/ 0 w 14"/>
                    <a:gd name="T15" fmla="*/ 14 h 14"/>
                    <a:gd name="T16" fmla="*/ 6 w 14"/>
                    <a:gd name="T17" fmla="*/ 14 h 14"/>
                    <a:gd name="T18" fmla="*/ 0 w 14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6"/>
                      </a:moveTo>
                      <a:lnTo>
                        <a:pt x="6" y="14"/>
                      </a:lnTo>
                      <a:lnTo>
                        <a:pt x="14" y="14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97" name="Rectangle 1624"/>
                <p:cNvSpPr>
                  <a:spLocks noChangeArrowheads="1"/>
                </p:cNvSpPr>
                <p:nvPr/>
              </p:nvSpPr>
              <p:spPr bwMode="auto">
                <a:xfrm>
                  <a:off x="2356" y="2069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98" name="Freeform 1625"/>
                <p:cNvSpPr>
                  <a:spLocks/>
                </p:cNvSpPr>
                <p:nvPr/>
              </p:nvSpPr>
              <p:spPr bwMode="auto">
                <a:xfrm>
                  <a:off x="2356" y="2054"/>
                  <a:ext cx="14" cy="15"/>
                </a:xfrm>
                <a:custGeom>
                  <a:avLst/>
                  <a:gdLst>
                    <a:gd name="T0" fmla="*/ 6 w 14"/>
                    <a:gd name="T1" fmla="*/ 15 h 15"/>
                    <a:gd name="T2" fmla="*/ 0 w 14"/>
                    <a:gd name="T3" fmla="*/ 6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6 h 15"/>
                    <a:gd name="T10" fmla="*/ 6 w 14"/>
                    <a:gd name="T11" fmla="*/ 0 h 15"/>
                    <a:gd name="T12" fmla="*/ 14 w 14"/>
                    <a:gd name="T13" fmla="*/ 6 h 15"/>
                    <a:gd name="T14" fmla="*/ 14 w 14"/>
                    <a:gd name="T15" fmla="*/ 0 h 15"/>
                    <a:gd name="T16" fmla="*/ 6 w 14"/>
                    <a:gd name="T17" fmla="*/ 0 h 15"/>
                    <a:gd name="T18" fmla="*/ 6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6" y="15"/>
                      </a:move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6"/>
                      </a:lnTo>
                      <a:lnTo>
                        <a:pt x="6" y="0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99" name="Freeform 1626"/>
                <p:cNvSpPr>
                  <a:spLocks/>
                </p:cNvSpPr>
                <p:nvPr/>
              </p:nvSpPr>
              <p:spPr bwMode="auto">
                <a:xfrm>
                  <a:off x="2347" y="2054"/>
                  <a:ext cx="15" cy="15"/>
                </a:xfrm>
                <a:custGeom>
                  <a:avLst/>
                  <a:gdLst>
                    <a:gd name="T0" fmla="*/ 0 w 15"/>
                    <a:gd name="T1" fmla="*/ 6 h 15"/>
                    <a:gd name="T2" fmla="*/ 9 w 15"/>
                    <a:gd name="T3" fmla="*/ 15 h 15"/>
                    <a:gd name="T4" fmla="*/ 15 w 15"/>
                    <a:gd name="T5" fmla="*/ 15 h 15"/>
                    <a:gd name="T6" fmla="*/ 15 w 15"/>
                    <a:gd name="T7" fmla="*/ 0 h 15"/>
                    <a:gd name="T8" fmla="*/ 9 w 15"/>
                    <a:gd name="T9" fmla="*/ 0 h 15"/>
                    <a:gd name="T10" fmla="*/ 15 w 15"/>
                    <a:gd name="T11" fmla="*/ 6 h 15"/>
                    <a:gd name="T12" fmla="*/ 0 w 15"/>
                    <a:gd name="T13" fmla="*/ 6 h 15"/>
                    <a:gd name="T14" fmla="*/ 0 w 15"/>
                    <a:gd name="T15" fmla="*/ 15 h 15"/>
                    <a:gd name="T16" fmla="*/ 9 w 15"/>
                    <a:gd name="T17" fmla="*/ 15 h 15"/>
                    <a:gd name="T18" fmla="*/ 0 w 15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0" y="6"/>
                      </a:moveTo>
                      <a:lnTo>
                        <a:pt x="9" y="15"/>
                      </a:lnTo>
                      <a:lnTo>
                        <a:pt x="15" y="15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5" y="6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00" name="Freeform 1627"/>
                <p:cNvSpPr>
                  <a:spLocks/>
                </p:cNvSpPr>
                <p:nvPr/>
              </p:nvSpPr>
              <p:spPr bwMode="auto">
                <a:xfrm>
                  <a:off x="2347" y="2046"/>
                  <a:ext cx="15" cy="17"/>
                </a:xfrm>
                <a:custGeom>
                  <a:avLst/>
                  <a:gdLst>
                    <a:gd name="T0" fmla="*/ 9 w 15"/>
                    <a:gd name="T1" fmla="*/ 17 h 17"/>
                    <a:gd name="T2" fmla="*/ 0 w 15"/>
                    <a:gd name="T3" fmla="*/ 8 h 17"/>
                    <a:gd name="T4" fmla="*/ 0 w 15"/>
                    <a:gd name="T5" fmla="*/ 14 h 17"/>
                    <a:gd name="T6" fmla="*/ 15 w 15"/>
                    <a:gd name="T7" fmla="*/ 14 h 17"/>
                    <a:gd name="T8" fmla="*/ 15 w 15"/>
                    <a:gd name="T9" fmla="*/ 8 h 17"/>
                    <a:gd name="T10" fmla="*/ 9 w 15"/>
                    <a:gd name="T11" fmla="*/ 0 h 17"/>
                    <a:gd name="T12" fmla="*/ 15 w 15"/>
                    <a:gd name="T13" fmla="*/ 8 h 17"/>
                    <a:gd name="T14" fmla="*/ 15 w 15"/>
                    <a:gd name="T15" fmla="*/ 0 h 17"/>
                    <a:gd name="T16" fmla="*/ 9 w 15"/>
                    <a:gd name="T17" fmla="*/ 0 h 17"/>
                    <a:gd name="T18" fmla="*/ 9 w 15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9" y="17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8"/>
                      </a:lnTo>
                      <a:lnTo>
                        <a:pt x="9" y="0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01" name="Freeform 1628"/>
                <p:cNvSpPr>
                  <a:spLocks/>
                </p:cNvSpPr>
                <p:nvPr/>
              </p:nvSpPr>
              <p:spPr bwMode="auto">
                <a:xfrm>
                  <a:off x="2341" y="2046"/>
                  <a:ext cx="15" cy="17"/>
                </a:xfrm>
                <a:custGeom>
                  <a:avLst/>
                  <a:gdLst>
                    <a:gd name="T0" fmla="*/ 0 w 15"/>
                    <a:gd name="T1" fmla="*/ 8 h 17"/>
                    <a:gd name="T2" fmla="*/ 6 w 15"/>
                    <a:gd name="T3" fmla="*/ 17 h 17"/>
                    <a:gd name="T4" fmla="*/ 15 w 15"/>
                    <a:gd name="T5" fmla="*/ 17 h 17"/>
                    <a:gd name="T6" fmla="*/ 15 w 15"/>
                    <a:gd name="T7" fmla="*/ 0 h 17"/>
                    <a:gd name="T8" fmla="*/ 6 w 15"/>
                    <a:gd name="T9" fmla="*/ 0 h 17"/>
                    <a:gd name="T10" fmla="*/ 15 w 15"/>
                    <a:gd name="T11" fmla="*/ 8 h 17"/>
                    <a:gd name="T12" fmla="*/ 0 w 15"/>
                    <a:gd name="T13" fmla="*/ 8 h 17"/>
                    <a:gd name="T14" fmla="*/ 0 w 15"/>
                    <a:gd name="T15" fmla="*/ 17 h 17"/>
                    <a:gd name="T16" fmla="*/ 6 w 15"/>
                    <a:gd name="T17" fmla="*/ 17 h 17"/>
                    <a:gd name="T18" fmla="*/ 0 w 15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0" y="8"/>
                      </a:moveTo>
                      <a:lnTo>
                        <a:pt x="6" y="17"/>
                      </a:lnTo>
                      <a:lnTo>
                        <a:pt x="15" y="17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02" name="Rectangle 1629"/>
                <p:cNvSpPr>
                  <a:spLocks noChangeArrowheads="1"/>
                </p:cNvSpPr>
                <p:nvPr/>
              </p:nvSpPr>
              <p:spPr bwMode="auto">
                <a:xfrm>
                  <a:off x="2341" y="2046"/>
                  <a:ext cx="16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03" name="Freeform 1630"/>
                <p:cNvSpPr>
                  <a:spLocks/>
                </p:cNvSpPr>
                <p:nvPr/>
              </p:nvSpPr>
              <p:spPr bwMode="auto">
                <a:xfrm>
                  <a:off x="2341" y="2031"/>
                  <a:ext cx="15" cy="18"/>
                </a:xfrm>
                <a:custGeom>
                  <a:avLst/>
                  <a:gdLst>
                    <a:gd name="T0" fmla="*/ 6 w 15"/>
                    <a:gd name="T1" fmla="*/ 0 h 18"/>
                    <a:gd name="T2" fmla="*/ 0 w 15"/>
                    <a:gd name="T3" fmla="*/ 10 h 18"/>
                    <a:gd name="T4" fmla="*/ 0 w 15"/>
                    <a:gd name="T5" fmla="*/ 15 h 18"/>
                    <a:gd name="T6" fmla="*/ 15 w 15"/>
                    <a:gd name="T7" fmla="*/ 15 h 18"/>
                    <a:gd name="T8" fmla="*/ 15 w 15"/>
                    <a:gd name="T9" fmla="*/ 10 h 18"/>
                    <a:gd name="T10" fmla="*/ 6 w 15"/>
                    <a:gd name="T11" fmla="*/ 18 h 18"/>
                    <a:gd name="T12" fmla="*/ 6 w 15"/>
                    <a:gd name="T13" fmla="*/ 0 h 18"/>
                    <a:gd name="T14" fmla="*/ 0 w 15"/>
                    <a:gd name="T15" fmla="*/ 0 h 18"/>
                    <a:gd name="T16" fmla="*/ 0 w 15"/>
                    <a:gd name="T17" fmla="*/ 10 h 18"/>
                    <a:gd name="T18" fmla="*/ 6 w 15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6" y="0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04" name="Freeform 1631"/>
                <p:cNvSpPr>
                  <a:spLocks/>
                </p:cNvSpPr>
                <p:nvPr/>
              </p:nvSpPr>
              <p:spPr bwMode="auto">
                <a:xfrm>
                  <a:off x="2347" y="2031"/>
                  <a:ext cx="15" cy="18"/>
                </a:xfrm>
                <a:custGeom>
                  <a:avLst/>
                  <a:gdLst>
                    <a:gd name="T0" fmla="*/ 0 w 15"/>
                    <a:gd name="T1" fmla="*/ 10 h 18"/>
                    <a:gd name="T2" fmla="*/ 9 w 15"/>
                    <a:gd name="T3" fmla="*/ 0 h 18"/>
                    <a:gd name="T4" fmla="*/ 0 w 15"/>
                    <a:gd name="T5" fmla="*/ 0 h 18"/>
                    <a:gd name="T6" fmla="*/ 0 w 15"/>
                    <a:gd name="T7" fmla="*/ 18 h 18"/>
                    <a:gd name="T8" fmla="*/ 9 w 15"/>
                    <a:gd name="T9" fmla="*/ 18 h 18"/>
                    <a:gd name="T10" fmla="*/ 15 w 15"/>
                    <a:gd name="T11" fmla="*/ 10 h 18"/>
                    <a:gd name="T12" fmla="*/ 9 w 15"/>
                    <a:gd name="T13" fmla="*/ 18 h 18"/>
                    <a:gd name="T14" fmla="*/ 15 w 15"/>
                    <a:gd name="T15" fmla="*/ 18 h 18"/>
                    <a:gd name="T16" fmla="*/ 15 w 15"/>
                    <a:gd name="T17" fmla="*/ 10 h 18"/>
                    <a:gd name="T18" fmla="*/ 0 w 15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0" y="1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9" y="18"/>
                      </a:lnTo>
                      <a:lnTo>
                        <a:pt x="15" y="10"/>
                      </a:lnTo>
                      <a:lnTo>
                        <a:pt x="9" y="18"/>
                      </a:lnTo>
                      <a:lnTo>
                        <a:pt x="15" y="18"/>
                      </a:lnTo>
                      <a:lnTo>
                        <a:pt x="15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05" name="Rectangle 1632"/>
                <p:cNvSpPr>
                  <a:spLocks noChangeArrowheads="1"/>
                </p:cNvSpPr>
                <p:nvPr/>
              </p:nvSpPr>
              <p:spPr bwMode="auto">
                <a:xfrm>
                  <a:off x="2348" y="2035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06" name="Freeform 1633"/>
                <p:cNvSpPr>
                  <a:spLocks/>
                </p:cNvSpPr>
                <p:nvPr/>
              </p:nvSpPr>
              <p:spPr bwMode="auto">
                <a:xfrm>
                  <a:off x="2347" y="2021"/>
                  <a:ext cx="15" cy="14"/>
                </a:xfrm>
                <a:custGeom>
                  <a:avLst/>
                  <a:gdLst>
                    <a:gd name="T0" fmla="*/ 9 w 15"/>
                    <a:gd name="T1" fmla="*/ 14 h 14"/>
                    <a:gd name="T2" fmla="*/ 0 w 15"/>
                    <a:gd name="T3" fmla="*/ 5 h 14"/>
                    <a:gd name="T4" fmla="*/ 0 w 15"/>
                    <a:gd name="T5" fmla="*/ 14 h 14"/>
                    <a:gd name="T6" fmla="*/ 15 w 15"/>
                    <a:gd name="T7" fmla="*/ 14 h 14"/>
                    <a:gd name="T8" fmla="*/ 15 w 15"/>
                    <a:gd name="T9" fmla="*/ 5 h 14"/>
                    <a:gd name="T10" fmla="*/ 9 w 15"/>
                    <a:gd name="T11" fmla="*/ 0 h 14"/>
                    <a:gd name="T12" fmla="*/ 15 w 15"/>
                    <a:gd name="T13" fmla="*/ 5 h 14"/>
                    <a:gd name="T14" fmla="*/ 15 w 15"/>
                    <a:gd name="T15" fmla="*/ 0 h 14"/>
                    <a:gd name="T16" fmla="*/ 9 w 15"/>
                    <a:gd name="T17" fmla="*/ 0 h 14"/>
                    <a:gd name="T18" fmla="*/ 9 w 15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9" y="14"/>
                      </a:move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5"/>
                      </a:lnTo>
                      <a:lnTo>
                        <a:pt x="9" y="0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07" name="Freeform 1634"/>
                <p:cNvSpPr>
                  <a:spLocks/>
                </p:cNvSpPr>
                <p:nvPr/>
              </p:nvSpPr>
              <p:spPr bwMode="auto">
                <a:xfrm>
                  <a:off x="2341" y="2021"/>
                  <a:ext cx="15" cy="14"/>
                </a:xfrm>
                <a:custGeom>
                  <a:avLst/>
                  <a:gdLst>
                    <a:gd name="T0" fmla="*/ 0 w 15"/>
                    <a:gd name="T1" fmla="*/ 5 h 14"/>
                    <a:gd name="T2" fmla="*/ 6 w 15"/>
                    <a:gd name="T3" fmla="*/ 14 h 14"/>
                    <a:gd name="T4" fmla="*/ 15 w 15"/>
                    <a:gd name="T5" fmla="*/ 14 h 14"/>
                    <a:gd name="T6" fmla="*/ 15 w 15"/>
                    <a:gd name="T7" fmla="*/ 0 h 14"/>
                    <a:gd name="T8" fmla="*/ 6 w 15"/>
                    <a:gd name="T9" fmla="*/ 0 h 14"/>
                    <a:gd name="T10" fmla="*/ 15 w 15"/>
                    <a:gd name="T11" fmla="*/ 5 h 14"/>
                    <a:gd name="T12" fmla="*/ 0 w 15"/>
                    <a:gd name="T13" fmla="*/ 5 h 14"/>
                    <a:gd name="T14" fmla="*/ 0 w 15"/>
                    <a:gd name="T15" fmla="*/ 14 h 14"/>
                    <a:gd name="T16" fmla="*/ 6 w 15"/>
                    <a:gd name="T17" fmla="*/ 14 h 14"/>
                    <a:gd name="T18" fmla="*/ 0 w 15"/>
                    <a:gd name="T19" fmla="*/ 5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0" y="5"/>
                      </a:moveTo>
                      <a:lnTo>
                        <a:pt x="6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5" y="5"/>
                      </a:ln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08" name="Rectangle 1635"/>
                <p:cNvSpPr>
                  <a:spLocks noChangeArrowheads="1"/>
                </p:cNvSpPr>
                <p:nvPr/>
              </p:nvSpPr>
              <p:spPr bwMode="auto">
                <a:xfrm>
                  <a:off x="2341" y="2021"/>
                  <a:ext cx="16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09" name="Freeform 1636"/>
                <p:cNvSpPr>
                  <a:spLocks/>
                </p:cNvSpPr>
                <p:nvPr/>
              </p:nvSpPr>
              <p:spPr bwMode="auto">
                <a:xfrm>
                  <a:off x="2341" y="2004"/>
                  <a:ext cx="15" cy="17"/>
                </a:xfrm>
                <a:custGeom>
                  <a:avLst/>
                  <a:gdLst>
                    <a:gd name="T0" fmla="*/ 6 w 15"/>
                    <a:gd name="T1" fmla="*/ 17 h 17"/>
                    <a:gd name="T2" fmla="*/ 0 w 15"/>
                    <a:gd name="T3" fmla="*/ 8 h 17"/>
                    <a:gd name="T4" fmla="*/ 0 w 15"/>
                    <a:gd name="T5" fmla="*/ 17 h 17"/>
                    <a:gd name="T6" fmla="*/ 15 w 15"/>
                    <a:gd name="T7" fmla="*/ 17 h 17"/>
                    <a:gd name="T8" fmla="*/ 15 w 15"/>
                    <a:gd name="T9" fmla="*/ 8 h 17"/>
                    <a:gd name="T10" fmla="*/ 6 w 15"/>
                    <a:gd name="T11" fmla="*/ 0 h 17"/>
                    <a:gd name="T12" fmla="*/ 15 w 15"/>
                    <a:gd name="T13" fmla="*/ 8 h 17"/>
                    <a:gd name="T14" fmla="*/ 15 w 15"/>
                    <a:gd name="T15" fmla="*/ 0 h 17"/>
                    <a:gd name="T16" fmla="*/ 6 w 15"/>
                    <a:gd name="T17" fmla="*/ 0 h 17"/>
                    <a:gd name="T18" fmla="*/ 6 w 15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6" y="17"/>
                      </a:move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15" y="17"/>
                      </a:lnTo>
                      <a:lnTo>
                        <a:pt x="15" y="8"/>
                      </a:lnTo>
                      <a:lnTo>
                        <a:pt x="6" y="0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6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10" name="Rectangle 1637"/>
                <p:cNvSpPr>
                  <a:spLocks noChangeArrowheads="1"/>
                </p:cNvSpPr>
                <p:nvPr/>
              </p:nvSpPr>
              <p:spPr bwMode="auto">
                <a:xfrm>
                  <a:off x="2333" y="2004"/>
                  <a:ext cx="1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11" name="Rectangle 1638"/>
                <p:cNvSpPr>
                  <a:spLocks noChangeArrowheads="1"/>
                </p:cNvSpPr>
                <p:nvPr/>
              </p:nvSpPr>
              <p:spPr bwMode="auto">
                <a:xfrm>
                  <a:off x="2328" y="2004"/>
                  <a:ext cx="6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12" name="Freeform 1639"/>
                <p:cNvSpPr>
                  <a:spLocks/>
                </p:cNvSpPr>
                <p:nvPr/>
              </p:nvSpPr>
              <p:spPr bwMode="auto">
                <a:xfrm>
                  <a:off x="2313" y="2004"/>
                  <a:ext cx="15" cy="17"/>
                </a:xfrm>
                <a:custGeom>
                  <a:avLst/>
                  <a:gdLst>
                    <a:gd name="T0" fmla="*/ 0 w 15"/>
                    <a:gd name="T1" fmla="*/ 8 h 17"/>
                    <a:gd name="T2" fmla="*/ 9 w 15"/>
                    <a:gd name="T3" fmla="*/ 17 h 17"/>
                    <a:gd name="T4" fmla="*/ 15 w 15"/>
                    <a:gd name="T5" fmla="*/ 17 h 17"/>
                    <a:gd name="T6" fmla="*/ 15 w 15"/>
                    <a:gd name="T7" fmla="*/ 0 h 17"/>
                    <a:gd name="T8" fmla="*/ 9 w 15"/>
                    <a:gd name="T9" fmla="*/ 0 h 17"/>
                    <a:gd name="T10" fmla="*/ 15 w 15"/>
                    <a:gd name="T11" fmla="*/ 8 h 17"/>
                    <a:gd name="T12" fmla="*/ 0 w 15"/>
                    <a:gd name="T13" fmla="*/ 8 h 17"/>
                    <a:gd name="T14" fmla="*/ 0 w 15"/>
                    <a:gd name="T15" fmla="*/ 17 h 17"/>
                    <a:gd name="T16" fmla="*/ 9 w 15"/>
                    <a:gd name="T17" fmla="*/ 17 h 17"/>
                    <a:gd name="T18" fmla="*/ 0 w 15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0" y="8"/>
                      </a:moveTo>
                      <a:lnTo>
                        <a:pt x="9" y="17"/>
                      </a:lnTo>
                      <a:lnTo>
                        <a:pt x="15" y="17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13" name="Freeform 1640"/>
                <p:cNvSpPr>
                  <a:spLocks/>
                </p:cNvSpPr>
                <p:nvPr/>
              </p:nvSpPr>
              <p:spPr bwMode="auto">
                <a:xfrm>
                  <a:off x="2313" y="1998"/>
                  <a:ext cx="15" cy="17"/>
                </a:xfrm>
                <a:custGeom>
                  <a:avLst/>
                  <a:gdLst>
                    <a:gd name="T0" fmla="*/ 9 w 15"/>
                    <a:gd name="T1" fmla="*/ 17 h 17"/>
                    <a:gd name="T2" fmla="*/ 0 w 15"/>
                    <a:gd name="T3" fmla="*/ 6 h 17"/>
                    <a:gd name="T4" fmla="*/ 0 w 15"/>
                    <a:gd name="T5" fmla="*/ 14 h 17"/>
                    <a:gd name="T6" fmla="*/ 15 w 15"/>
                    <a:gd name="T7" fmla="*/ 14 h 17"/>
                    <a:gd name="T8" fmla="*/ 15 w 15"/>
                    <a:gd name="T9" fmla="*/ 6 h 17"/>
                    <a:gd name="T10" fmla="*/ 9 w 15"/>
                    <a:gd name="T11" fmla="*/ 0 h 17"/>
                    <a:gd name="T12" fmla="*/ 15 w 15"/>
                    <a:gd name="T13" fmla="*/ 6 h 17"/>
                    <a:gd name="T14" fmla="*/ 15 w 15"/>
                    <a:gd name="T15" fmla="*/ 0 h 17"/>
                    <a:gd name="T16" fmla="*/ 9 w 15"/>
                    <a:gd name="T17" fmla="*/ 0 h 17"/>
                    <a:gd name="T18" fmla="*/ 9 w 15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9" y="17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6"/>
                      </a:lnTo>
                      <a:lnTo>
                        <a:pt x="9" y="0"/>
                      </a:ln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14" name="Rectangle 1641"/>
                <p:cNvSpPr>
                  <a:spLocks noChangeArrowheads="1"/>
                </p:cNvSpPr>
                <p:nvPr/>
              </p:nvSpPr>
              <p:spPr bwMode="auto">
                <a:xfrm>
                  <a:off x="2314" y="1999"/>
                  <a:ext cx="10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15" name="Freeform 1642"/>
                <p:cNvSpPr>
                  <a:spLocks/>
                </p:cNvSpPr>
                <p:nvPr/>
              </p:nvSpPr>
              <p:spPr bwMode="auto">
                <a:xfrm>
                  <a:off x="2299" y="1998"/>
                  <a:ext cx="14" cy="17"/>
                </a:xfrm>
                <a:custGeom>
                  <a:avLst/>
                  <a:gdLst>
                    <a:gd name="T0" fmla="*/ 0 w 14"/>
                    <a:gd name="T1" fmla="*/ 6 h 17"/>
                    <a:gd name="T2" fmla="*/ 8 w 14"/>
                    <a:gd name="T3" fmla="*/ 17 h 17"/>
                    <a:gd name="T4" fmla="*/ 14 w 14"/>
                    <a:gd name="T5" fmla="*/ 17 h 17"/>
                    <a:gd name="T6" fmla="*/ 14 w 14"/>
                    <a:gd name="T7" fmla="*/ 0 h 17"/>
                    <a:gd name="T8" fmla="*/ 8 w 14"/>
                    <a:gd name="T9" fmla="*/ 0 h 17"/>
                    <a:gd name="T10" fmla="*/ 14 w 14"/>
                    <a:gd name="T11" fmla="*/ 6 h 17"/>
                    <a:gd name="T12" fmla="*/ 0 w 14"/>
                    <a:gd name="T13" fmla="*/ 6 h 17"/>
                    <a:gd name="T14" fmla="*/ 0 w 14"/>
                    <a:gd name="T15" fmla="*/ 17 h 17"/>
                    <a:gd name="T16" fmla="*/ 8 w 14"/>
                    <a:gd name="T17" fmla="*/ 17 h 17"/>
                    <a:gd name="T18" fmla="*/ 0 w 14"/>
                    <a:gd name="T19" fmla="*/ 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0" y="6"/>
                      </a:moveTo>
                      <a:lnTo>
                        <a:pt x="8" y="17"/>
                      </a:lnTo>
                      <a:lnTo>
                        <a:pt x="14" y="17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6"/>
                      </a:ln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16" name="Freeform 1643"/>
                <p:cNvSpPr>
                  <a:spLocks/>
                </p:cNvSpPr>
                <p:nvPr/>
              </p:nvSpPr>
              <p:spPr bwMode="auto">
                <a:xfrm>
                  <a:off x="2299" y="1992"/>
                  <a:ext cx="14" cy="15"/>
                </a:xfrm>
                <a:custGeom>
                  <a:avLst/>
                  <a:gdLst>
                    <a:gd name="T0" fmla="*/ 8 w 14"/>
                    <a:gd name="T1" fmla="*/ 15 h 15"/>
                    <a:gd name="T2" fmla="*/ 0 w 14"/>
                    <a:gd name="T3" fmla="*/ 10 h 15"/>
                    <a:gd name="T4" fmla="*/ 0 w 14"/>
                    <a:gd name="T5" fmla="*/ 12 h 15"/>
                    <a:gd name="T6" fmla="*/ 14 w 14"/>
                    <a:gd name="T7" fmla="*/ 12 h 15"/>
                    <a:gd name="T8" fmla="*/ 14 w 14"/>
                    <a:gd name="T9" fmla="*/ 10 h 15"/>
                    <a:gd name="T10" fmla="*/ 8 w 14"/>
                    <a:gd name="T11" fmla="*/ 0 h 15"/>
                    <a:gd name="T12" fmla="*/ 14 w 14"/>
                    <a:gd name="T13" fmla="*/ 10 h 15"/>
                    <a:gd name="T14" fmla="*/ 14 w 14"/>
                    <a:gd name="T15" fmla="*/ 0 h 15"/>
                    <a:gd name="T16" fmla="*/ 8 w 14"/>
                    <a:gd name="T17" fmla="*/ 0 h 15"/>
                    <a:gd name="T18" fmla="*/ 8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8" y="15"/>
                      </a:move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8" y="0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17" name="Rectangle 1644"/>
                <p:cNvSpPr>
                  <a:spLocks noChangeArrowheads="1"/>
                </p:cNvSpPr>
                <p:nvPr/>
              </p:nvSpPr>
              <p:spPr bwMode="auto">
                <a:xfrm>
                  <a:off x="2302" y="1992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18" name="Rectangle 1645"/>
                <p:cNvSpPr>
                  <a:spLocks noChangeArrowheads="1"/>
                </p:cNvSpPr>
                <p:nvPr/>
              </p:nvSpPr>
              <p:spPr bwMode="auto">
                <a:xfrm>
                  <a:off x="2294" y="1992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19" name="Rectangle 1646"/>
                <p:cNvSpPr>
                  <a:spLocks noChangeArrowheads="1"/>
                </p:cNvSpPr>
                <p:nvPr/>
              </p:nvSpPr>
              <p:spPr bwMode="auto">
                <a:xfrm>
                  <a:off x="2286" y="1992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20" name="Rectangle 1647"/>
                <p:cNvSpPr>
                  <a:spLocks noChangeArrowheads="1"/>
                </p:cNvSpPr>
                <p:nvPr/>
              </p:nvSpPr>
              <p:spPr bwMode="auto">
                <a:xfrm>
                  <a:off x="2280" y="1992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21" name="Rectangle 1648"/>
                <p:cNvSpPr>
                  <a:spLocks noChangeArrowheads="1"/>
                </p:cNvSpPr>
                <p:nvPr/>
              </p:nvSpPr>
              <p:spPr bwMode="auto">
                <a:xfrm>
                  <a:off x="2271" y="1992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22" name="Freeform 1649"/>
                <p:cNvSpPr>
                  <a:spLocks/>
                </p:cNvSpPr>
                <p:nvPr/>
              </p:nvSpPr>
              <p:spPr bwMode="auto">
                <a:xfrm>
                  <a:off x="2257" y="1992"/>
                  <a:ext cx="16" cy="15"/>
                </a:xfrm>
                <a:custGeom>
                  <a:avLst/>
                  <a:gdLst>
                    <a:gd name="T0" fmla="*/ 0 w 16"/>
                    <a:gd name="T1" fmla="*/ 10 h 15"/>
                    <a:gd name="T2" fmla="*/ 8 w 16"/>
                    <a:gd name="T3" fmla="*/ 15 h 15"/>
                    <a:gd name="T4" fmla="*/ 14 w 16"/>
                    <a:gd name="T5" fmla="*/ 15 h 15"/>
                    <a:gd name="T6" fmla="*/ 14 w 16"/>
                    <a:gd name="T7" fmla="*/ 0 h 15"/>
                    <a:gd name="T8" fmla="*/ 8 w 16"/>
                    <a:gd name="T9" fmla="*/ 0 h 15"/>
                    <a:gd name="T10" fmla="*/ 16 w 16"/>
                    <a:gd name="T11" fmla="*/ 10 h 15"/>
                    <a:gd name="T12" fmla="*/ 0 w 16"/>
                    <a:gd name="T13" fmla="*/ 10 h 15"/>
                    <a:gd name="T14" fmla="*/ 0 w 16"/>
                    <a:gd name="T15" fmla="*/ 15 h 15"/>
                    <a:gd name="T16" fmla="*/ 8 w 16"/>
                    <a:gd name="T17" fmla="*/ 15 h 15"/>
                    <a:gd name="T18" fmla="*/ 0 w 16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0" y="10"/>
                      </a:move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6" y="10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23" name="Freeform 1650"/>
                <p:cNvSpPr>
                  <a:spLocks/>
                </p:cNvSpPr>
                <p:nvPr/>
              </p:nvSpPr>
              <p:spPr bwMode="auto">
                <a:xfrm>
                  <a:off x="2257" y="1984"/>
                  <a:ext cx="16" cy="18"/>
                </a:xfrm>
                <a:custGeom>
                  <a:avLst/>
                  <a:gdLst>
                    <a:gd name="T0" fmla="*/ 8 w 16"/>
                    <a:gd name="T1" fmla="*/ 18 h 18"/>
                    <a:gd name="T2" fmla="*/ 0 w 16"/>
                    <a:gd name="T3" fmla="*/ 8 h 18"/>
                    <a:gd name="T4" fmla="*/ 0 w 16"/>
                    <a:gd name="T5" fmla="*/ 18 h 18"/>
                    <a:gd name="T6" fmla="*/ 16 w 16"/>
                    <a:gd name="T7" fmla="*/ 18 h 18"/>
                    <a:gd name="T8" fmla="*/ 16 w 16"/>
                    <a:gd name="T9" fmla="*/ 8 h 18"/>
                    <a:gd name="T10" fmla="*/ 8 w 16"/>
                    <a:gd name="T11" fmla="*/ 0 h 18"/>
                    <a:gd name="T12" fmla="*/ 16 w 16"/>
                    <a:gd name="T13" fmla="*/ 8 h 18"/>
                    <a:gd name="T14" fmla="*/ 16 w 16"/>
                    <a:gd name="T15" fmla="*/ 0 h 18"/>
                    <a:gd name="T16" fmla="*/ 8 w 16"/>
                    <a:gd name="T17" fmla="*/ 0 h 18"/>
                    <a:gd name="T18" fmla="*/ 8 w 16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8"/>
                    <a:gd name="T32" fmla="*/ 16 w 16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8">
                      <a:moveTo>
                        <a:pt x="8" y="18"/>
                      </a:move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16" y="18"/>
                      </a:lnTo>
                      <a:lnTo>
                        <a:pt x="16" y="8"/>
                      </a:lnTo>
                      <a:lnTo>
                        <a:pt x="8" y="0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24" name="Rectangle 1651"/>
                <p:cNvSpPr>
                  <a:spLocks noChangeArrowheads="1"/>
                </p:cNvSpPr>
                <p:nvPr/>
              </p:nvSpPr>
              <p:spPr bwMode="auto">
                <a:xfrm>
                  <a:off x="2257" y="1984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25" name="Rectangle 1652"/>
                <p:cNvSpPr>
                  <a:spLocks noChangeArrowheads="1"/>
                </p:cNvSpPr>
                <p:nvPr/>
              </p:nvSpPr>
              <p:spPr bwMode="auto">
                <a:xfrm>
                  <a:off x="2252" y="1984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26" name="Freeform 1653"/>
                <p:cNvSpPr>
                  <a:spLocks/>
                </p:cNvSpPr>
                <p:nvPr/>
              </p:nvSpPr>
              <p:spPr bwMode="auto">
                <a:xfrm>
                  <a:off x="2237" y="1984"/>
                  <a:ext cx="15" cy="18"/>
                </a:xfrm>
                <a:custGeom>
                  <a:avLst/>
                  <a:gdLst>
                    <a:gd name="T0" fmla="*/ 0 w 15"/>
                    <a:gd name="T1" fmla="*/ 8 h 18"/>
                    <a:gd name="T2" fmla="*/ 8 w 15"/>
                    <a:gd name="T3" fmla="*/ 18 h 18"/>
                    <a:gd name="T4" fmla="*/ 15 w 15"/>
                    <a:gd name="T5" fmla="*/ 18 h 18"/>
                    <a:gd name="T6" fmla="*/ 15 w 15"/>
                    <a:gd name="T7" fmla="*/ 0 h 18"/>
                    <a:gd name="T8" fmla="*/ 8 w 15"/>
                    <a:gd name="T9" fmla="*/ 0 h 18"/>
                    <a:gd name="T10" fmla="*/ 15 w 15"/>
                    <a:gd name="T11" fmla="*/ 8 h 18"/>
                    <a:gd name="T12" fmla="*/ 0 w 15"/>
                    <a:gd name="T13" fmla="*/ 8 h 18"/>
                    <a:gd name="T14" fmla="*/ 0 w 15"/>
                    <a:gd name="T15" fmla="*/ 18 h 18"/>
                    <a:gd name="T16" fmla="*/ 8 w 15"/>
                    <a:gd name="T17" fmla="*/ 18 h 18"/>
                    <a:gd name="T18" fmla="*/ 0 w 15"/>
                    <a:gd name="T19" fmla="*/ 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0" y="8"/>
                      </a:moveTo>
                      <a:lnTo>
                        <a:pt x="8" y="18"/>
                      </a:lnTo>
                      <a:lnTo>
                        <a:pt x="15" y="18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27" name="Freeform 1654"/>
                <p:cNvSpPr>
                  <a:spLocks/>
                </p:cNvSpPr>
                <p:nvPr/>
              </p:nvSpPr>
              <p:spPr bwMode="auto">
                <a:xfrm>
                  <a:off x="2237" y="1979"/>
                  <a:ext cx="15" cy="13"/>
                </a:xfrm>
                <a:custGeom>
                  <a:avLst/>
                  <a:gdLst>
                    <a:gd name="T0" fmla="*/ 8 w 15"/>
                    <a:gd name="T1" fmla="*/ 13 h 13"/>
                    <a:gd name="T2" fmla="*/ 0 w 15"/>
                    <a:gd name="T3" fmla="*/ 5 h 13"/>
                    <a:gd name="T4" fmla="*/ 0 w 15"/>
                    <a:gd name="T5" fmla="*/ 13 h 13"/>
                    <a:gd name="T6" fmla="*/ 15 w 15"/>
                    <a:gd name="T7" fmla="*/ 13 h 13"/>
                    <a:gd name="T8" fmla="*/ 15 w 15"/>
                    <a:gd name="T9" fmla="*/ 5 h 13"/>
                    <a:gd name="T10" fmla="*/ 8 w 15"/>
                    <a:gd name="T11" fmla="*/ 0 h 13"/>
                    <a:gd name="T12" fmla="*/ 15 w 15"/>
                    <a:gd name="T13" fmla="*/ 5 h 13"/>
                    <a:gd name="T14" fmla="*/ 15 w 15"/>
                    <a:gd name="T15" fmla="*/ 0 h 13"/>
                    <a:gd name="T16" fmla="*/ 8 w 15"/>
                    <a:gd name="T17" fmla="*/ 0 h 13"/>
                    <a:gd name="T18" fmla="*/ 8 w 15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8" y="13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5" y="13"/>
                      </a:lnTo>
                      <a:lnTo>
                        <a:pt x="15" y="5"/>
                      </a:lnTo>
                      <a:lnTo>
                        <a:pt x="8" y="0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28" name="Rectangle 1655"/>
                <p:cNvSpPr>
                  <a:spLocks noChangeArrowheads="1"/>
                </p:cNvSpPr>
                <p:nvPr/>
              </p:nvSpPr>
              <p:spPr bwMode="auto">
                <a:xfrm>
                  <a:off x="2237" y="1979"/>
                  <a:ext cx="11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29" name="Rectangle 1656"/>
                <p:cNvSpPr>
                  <a:spLocks noChangeArrowheads="1"/>
                </p:cNvSpPr>
                <p:nvPr/>
              </p:nvSpPr>
              <p:spPr bwMode="auto">
                <a:xfrm>
                  <a:off x="2223" y="1979"/>
                  <a:ext cx="15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30" name="Rectangle 1657"/>
                <p:cNvSpPr>
                  <a:spLocks noChangeArrowheads="1"/>
                </p:cNvSpPr>
                <p:nvPr/>
              </p:nvSpPr>
              <p:spPr bwMode="auto">
                <a:xfrm>
                  <a:off x="2218" y="1979"/>
                  <a:ext cx="7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31" name="Freeform 1658"/>
                <p:cNvSpPr>
                  <a:spLocks/>
                </p:cNvSpPr>
                <p:nvPr/>
              </p:nvSpPr>
              <p:spPr bwMode="auto">
                <a:xfrm>
                  <a:off x="2200" y="1979"/>
                  <a:ext cx="18" cy="13"/>
                </a:xfrm>
                <a:custGeom>
                  <a:avLst/>
                  <a:gdLst>
                    <a:gd name="T0" fmla="*/ 0 w 18"/>
                    <a:gd name="T1" fmla="*/ 5 h 13"/>
                    <a:gd name="T2" fmla="*/ 8 w 18"/>
                    <a:gd name="T3" fmla="*/ 13 h 13"/>
                    <a:gd name="T4" fmla="*/ 18 w 18"/>
                    <a:gd name="T5" fmla="*/ 13 h 13"/>
                    <a:gd name="T6" fmla="*/ 18 w 18"/>
                    <a:gd name="T7" fmla="*/ 0 h 13"/>
                    <a:gd name="T8" fmla="*/ 8 w 18"/>
                    <a:gd name="T9" fmla="*/ 0 h 13"/>
                    <a:gd name="T10" fmla="*/ 18 w 18"/>
                    <a:gd name="T11" fmla="*/ 5 h 13"/>
                    <a:gd name="T12" fmla="*/ 0 w 18"/>
                    <a:gd name="T13" fmla="*/ 5 h 13"/>
                    <a:gd name="T14" fmla="*/ 0 w 18"/>
                    <a:gd name="T15" fmla="*/ 13 h 13"/>
                    <a:gd name="T16" fmla="*/ 8 w 18"/>
                    <a:gd name="T17" fmla="*/ 13 h 13"/>
                    <a:gd name="T18" fmla="*/ 0 w 18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3"/>
                    <a:gd name="T32" fmla="*/ 18 w 1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3">
                      <a:moveTo>
                        <a:pt x="0" y="5"/>
                      </a:moveTo>
                      <a:lnTo>
                        <a:pt x="8" y="13"/>
                      </a:lnTo>
                      <a:lnTo>
                        <a:pt x="18" y="13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18" y="5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32" name="Freeform 1659"/>
                <p:cNvSpPr>
                  <a:spLocks/>
                </p:cNvSpPr>
                <p:nvPr/>
              </p:nvSpPr>
              <p:spPr bwMode="auto">
                <a:xfrm>
                  <a:off x="2200" y="1970"/>
                  <a:ext cx="18" cy="14"/>
                </a:xfrm>
                <a:custGeom>
                  <a:avLst/>
                  <a:gdLst>
                    <a:gd name="T0" fmla="*/ 8 w 18"/>
                    <a:gd name="T1" fmla="*/ 14 h 14"/>
                    <a:gd name="T2" fmla="*/ 0 w 18"/>
                    <a:gd name="T3" fmla="*/ 9 h 14"/>
                    <a:gd name="T4" fmla="*/ 0 w 18"/>
                    <a:gd name="T5" fmla="*/ 14 h 14"/>
                    <a:gd name="T6" fmla="*/ 18 w 18"/>
                    <a:gd name="T7" fmla="*/ 14 h 14"/>
                    <a:gd name="T8" fmla="*/ 18 w 18"/>
                    <a:gd name="T9" fmla="*/ 9 h 14"/>
                    <a:gd name="T10" fmla="*/ 8 w 18"/>
                    <a:gd name="T11" fmla="*/ 0 h 14"/>
                    <a:gd name="T12" fmla="*/ 18 w 18"/>
                    <a:gd name="T13" fmla="*/ 9 h 14"/>
                    <a:gd name="T14" fmla="*/ 18 w 18"/>
                    <a:gd name="T15" fmla="*/ 0 h 14"/>
                    <a:gd name="T16" fmla="*/ 8 w 18"/>
                    <a:gd name="T17" fmla="*/ 0 h 14"/>
                    <a:gd name="T18" fmla="*/ 8 w 18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8" y="14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8" y="14"/>
                      </a:lnTo>
                      <a:lnTo>
                        <a:pt x="18" y="9"/>
                      </a:lnTo>
                      <a:lnTo>
                        <a:pt x="8" y="0"/>
                      </a:lnTo>
                      <a:lnTo>
                        <a:pt x="18" y="9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33" name="Rectangle 1660"/>
                <p:cNvSpPr>
                  <a:spLocks noChangeArrowheads="1"/>
                </p:cNvSpPr>
                <p:nvPr/>
              </p:nvSpPr>
              <p:spPr bwMode="auto">
                <a:xfrm>
                  <a:off x="2203" y="197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34" name="Rectangle 1661"/>
                <p:cNvSpPr>
                  <a:spLocks noChangeArrowheads="1"/>
                </p:cNvSpPr>
                <p:nvPr/>
              </p:nvSpPr>
              <p:spPr bwMode="auto">
                <a:xfrm>
                  <a:off x="2197" y="197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35" name="Rectangle 1662"/>
                <p:cNvSpPr>
                  <a:spLocks noChangeArrowheads="1"/>
                </p:cNvSpPr>
                <p:nvPr/>
              </p:nvSpPr>
              <p:spPr bwMode="auto">
                <a:xfrm>
                  <a:off x="2188" y="1970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36" name="Freeform 1663"/>
                <p:cNvSpPr>
                  <a:spLocks/>
                </p:cNvSpPr>
                <p:nvPr/>
              </p:nvSpPr>
              <p:spPr bwMode="auto">
                <a:xfrm>
                  <a:off x="2174" y="1970"/>
                  <a:ext cx="14" cy="14"/>
                </a:xfrm>
                <a:custGeom>
                  <a:avLst/>
                  <a:gdLst>
                    <a:gd name="T0" fmla="*/ 0 w 14"/>
                    <a:gd name="T1" fmla="*/ 9 h 14"/>
                    <a:gd name="T2" fmla="*/ 6 w 14"/>
                    <a:gd name="T3" fmla="*/ 14 h 14"/>
                    <a:gd name="T4" fmla="*/ 14 w 14"/>
                    <a:gd name="T5" fmla="*/ 14 h 14"/>
                    <a:gd name="T6" fmla="*/ 14 w 14"/>
                    <a:gd name="T7" fmla="*/ 0 h 14"/>
                    <a:gd name="T8" fmla="*/ 6 w 14"/>
                    <a:gd name="T9" fmla="*/ 0 h 14"/>
                    <a:gd name="T10" fmla="*/ 14 w 14"/>
                    <a:gd name="T11" fmla="*/ 9 h 14"/>
                    <a:gd name="T12" fmla="*/ 0 w 14"/>
                    <a:gd name="T13" fmla="*/ 9 h 14"/>
                    <a:gd name="T14" fmla="*/ 0 w 14"/>
                    <a:gd name="T15" fmla="*/ 14 h 14"/>
                    <a:gd name="T16" fmla="*/ 6 w 14"/>
                    <a:gd name="T17" fmla="*/ 14 h 14"/>
                    <a:gd name="T18" fmla="*/ 0 w 14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9"/>
                      </a:moveTo>
                      <a:lnTo>
                        <a:pt x="6" y="14"/>
                      </a:lnTo>
                      <a:lnTo>
                        <a:pt x="14" y="14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37" name="Freeform 1664"/>
                <p:cNvSpPr>
                  <a:spLocks/>
                </p:cNvSpPr>
                <p:nvPr/>
              </p:nvSpPr>
              <p:spPr bwMode="auto">
                <a:xfrm>
                  <a:off x="2174" y="1964"/>
                  <a:ext cx="14" cy="15"/>
                </a:xfrm>
                <a:custGeom>
                  <a:avLst/>
                  <a:gdLst>
                    <a:gd name="T0" fmla="*/ 6 w 14"/>
                    <a:gd name="T1" fmla="*/ 15 h 15"/>
                    <a:gd name="T2" fmla="*/ 0 w 14"/>
                    <a:gd name="T3" fmla="*/ 6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6 h 15"/>
                    <a:gd name="T10" fmla="*/ 6 w 14"/>
                    <a:gd name="T11" fmla="*/ 0 h 15"/>
                    <a:gd name="T12" fmla="*/ 14 w 14"/>
                    <a:gd name="T13" fmla="*/ 6 h 15"/>
                    <a:gd name="T14" fmla="*/ 14 w 14"/>
                    <a:gd name="T15" fmla="*/ 0 h 15"/>
                    <a:gd name="T16" fmla="*/ 6 w 14"/>
                    <a:gd name="T17" fmla="*/ 0 h 15"/>
                    <a:gd name="T18" fmla="*/ 6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6" y="15"/>
                      </a:move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6"/>
                      </a:lnTo>
                      <a:lnTo>
                        <a:pt x="6" y="0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38" name="Rectangle 1665"/>
                <p:cNvSpPr>
                  <a:spLocks noChangeArrowheads="1"/>
                </p:cNvSpPr>
                <p:nvPr/>
              </p:nvSpPr>
              <p:spPr bwMode="auto">
                <a:xfrm>
                  <a:off x="2169" y="1965"/>
                  <a:ext cx="12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39" name="Rectangle 1666"/>
                <p:cNvSpPr>
                  <a:spLocks noChangeArrowheads="1"/>
                </p:cNvSpPr>
                <p:nvPr/>
              </p:nvSpPr>
              <p:spPr bwMode="auto">
                <a:xfrm>
                  <a:off x="2161" y="196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0" name="Rectangle 1667"/>
                <p:cNvSpPr>
                  <a:spLocks noChangeArrowheads="1"/>
                </p:cNvSpPr>
                <p:nvPr/>
              </p:nvSpPr>
              <p:spPr bwMode="auto">
                <a:xfrm>
                  <a:off x="2154" y="1965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1" name="Rectangle 1668"/>
                <p:cNvSpPr>
                  <a:spLocks noChangeArrowheads="1"/>
                </p:cNvSpPr>
                <p:nvPr/>
              </p:nvSpPr>
              <p:spPr bwMode="auto">
                <a:xfrm>
                  <a:off x="2146" y="196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2" name="Rectangle 1669"/>
                <p:cNvSpPr>
                  <a:spLocks noChangeArrowheads="1"/>
                </p:cNvSpPr>
                <p:nvPr/>
              </p:nvSpPr>
              <p:spPr bwMode="auto">
                <a:xfrm>
                  <a:off x="2140" y="196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3" name="Freeform 1670"/>
                <p:cNvSpPr>
                  <a:spLocks/>
                </p:cNvSpPr>
                <p:nvPr/>
              </p:nvSpPr>
              <p:spPr bwMode="auto">
                <a:xfrm>
                  <a:off x="2127" y="1964"/>
                  <a:ext cx="13" cy="15"/>
                </a:xfrm>
                <a:custGeom>
                  <a:avLst/>
                  <a:gdLst>
                    <a:gd name="T0" fmla="*/ 0 w 13"/>
                    <a:gd name="T1" fmla="*/ 6 h 15"/>
                    <a:gd name="T2" fmla="*/ 5 w 13"/>
                    <a:gd name="T3" fmla="*/ 15 h 15"/>
                    <a:gd name="T4" fmla="*/ 13 w 13"/>
                    <a:gd name="T5" fmla="*/ 15 h 15"/>
                    <a:gd name="T6" fmla="*/ 13 w 13"/>
                    <a:gd name="T7" fmla="*/ 0 h 15"/>
                    <a:gd name="T8" fmla="*/ 5 w 13"/>
                    <a:gd name="T9" fmla="*/ 0 h 15"/>
                    <a:gd name="T10" fmla="*/ 13 w 13"/>
                    <a:gd name="T11" fmla="*/ 6 h 15"/>
                    <a:gd name="T12" fmla="*/ 0 w 13"/>
                    <a:gd name="T13" fmla="*/ 6 h 15"/>
                    <a:gd name="T14" fmla="*/ 0 w 13"/>
                    <a:gd name="T15" fmla="*/ 15 h 15"/>
                    <a:gd name="T16" fmla="*/ 5 w 13"/>
                    <a:gd name="T17" fmla="*/ 15 h 15"/>
                    <a:gd name="T18" fmla="*/ 0 w 13"/>
                    <a:gd name="T19" fmla="*/ 6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0" y="6"/>
                      </a:moveTo>
                      <a:lnTo>
                        <a:pt x="5" y="15"/>
                      </a:lnTo>
                      <a:lnTo>
                        <a:pt x="13" y="15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13" y="6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4" name="Freeform 1671"/>
                <p:cNvSpPr>
                  <a:spLocks/>
                </p:cNvSpPr>
                <p:nvPr/>
              </p:nvSpPr>
              <p:spPr bwMode="auto">
                <a:xfrm>
                  <a:off x="2127" y="1955"/>
                  <a:ext cx="13" cy="18"/>
                </a:xfrm>
                <a:custGeom>
                  <a:avLst/>
                  <a:gdLst>
                    <a:gd name="T0" fmla="*/ 5 w 13"/>
                    <a:gd name="T1" fmla="*/ 18 h 18"/>
                    <a:gd name="T2" fmla="*/ 0 w 13"/>
                    <a:gd name="T3" fmla="*/ 9 h 18"/>
                    <a:gd name="T4" fmla="*/ 0 w 13"/>
                    <a:gd name="T5" fmla="*/ 15 h 18"/>
                    <a:gd name="T6" fmla="*/ 13 w 13"/>
                    <a:gd name="T7" fmla="*/ 15 h 18"/>
                    <a:gd name="T8" fmla="*/ 13 w 13"/>
                    <a:gd name="T9" fmla="*/ 9 h 18"/>
                    <a:gd name="T10" fmla="*/ 5 w 13"/>
                    <a:gd name="T11" fmla="*/ 0 h 18"/>
                    <a:gd name="T12" fmla="*/ 13 w 13"/>
                    <a:gd name="T13" fmla="*/ 9 h 18"/>
                    <a:gd name="T14" fmla="*/ 13 w 13"/>
                    <a:gd name="T15" fmla="*/ 0 h 18"/>
                    <a:gd name="T16" fmla="*/ 5 w 13"/>
                    <a:gd name="T17" fmla="*/ 0 h 18"/>
                    <a:gd name="T18" fmla="*/ 5 w 13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5" y="18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3" y="15"/>
                      </a:lnTo>
                      <a:lnTo>
                        <a:pt x="13" y="9"/>
                      </a:lnTo>
                      <a:lnTo>
                        <a:pt x="5" y="0"/>
                      </a:ln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5" name="Freeform 1672"/>
                <p:cNvSpPr>
                  <a:spLocks/>
                </p:cNvSpPr>
                <p:nvPr/>
              </p:nvSpPr>
              <p:spPr bwMode="auto">
                <a:xfrm>
                  <a:off x="2127" y="1955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18 h 18"/>
                    <a:gd name="T4" fmla="*/ 5 w 5"/>
                    <a:gd name="T5" fmla="*/ 18 h 18"/>
                    <a:gd name="T6" fmla="*/ 5 w 5"/>
                    <a:gd name="T7" fmla="*/ 0 h 18"/>
                    <a:gd name="T8" fmla="*/ 0 w 5"/>
                    <a:gd name="T9" fmla="*/ 0 h 18"/>
                    <a:gd name="T10" fmla="*/ 0 w 5"/>
                    <a:gd name="T11" fmla="*/ 18 h 18"/>
                    <a:gd name="T12" fmla="*/ 0 w 5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8"/>
                    <a:gd name="T23" fmla="*/ 5 w 5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6" name="Freeform 1673"/>
                <p:cNvSpPr>
                  <a:spLocks/>
                </p:cNvSpPr>
                <p:nvPr/>
              </p:nvSpPr>
              <p:spPr bwMode="auto">
                <a:xfrm>
                  <a:off x="2127" y="1955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0 h 18"/>
                    <a:gd name="T4" fmla="*/ 0 w 5"/>
                    <a:gd name="T5" fmla="*/ 0 h 18"/>
                    <a:gd name="T6" fmla="*/ 0 w 5"/>
                    <a:gd name="T7" fmla="*/ 18 h 18"/>
                    <a:gd name="T8" fmla="*/ 5 w 5"/>
                    <a:gd name="T9" fmla="*/ 18 h 18"/>
                    <a:gd name="T10" fmla="*/ 5 w 5"/>
                    <a:gd name="T11" fmla="*/ 0 h 18"/>
                    <a:gd name="T12" fmla="*/ 5 w 5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8"/>
                    <a:gd name="T23" fmla="*/ 5 w 5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8">
                      <a:moveTo>
                        <a:pt x="5" y="18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5" y="0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7" name="Freeform 1674"/>
                <p:cNvSpPr>
                  <a:spLocks/>
                </p:cNvSpPr>
                <p:nvPr/>
              </p:nvSpPr>
              <p:spPr bwMode="auto">
                <a:xfrm>
                  <a:off x="2117" y="1955"/>
                  <a:ext cx="18" cy="18"/>
                </a:xfrm>
                <a:custGeom>
                  <a:avLst/>
                  <a:gdLst>
                    <a:gd name="T0" fmla="*/ 0 w 18"/>
                    <a:gd name="T1" fmla="*/ 9 h 18"/>
                    <a:gd name="T2" fmla="*/ 10 w 18"/>
                    <a:gd name="T3" fmla="*/ 18 h 18"/>
                    <a:gd name="T4" fmla="*/ 15 w 18"/>
                    <a:gd name="T5" fmla="*/ 18 h 18"/>
                    <a:gd name="T6" fmla="*/ 15 w 18"/>
                    <a:gd name="T7" fmla="*/ 0 h 18"/>
                    <a:gd name="T8" fmla="*/ 10 w 18"/>
                    <a:gd name="T9" fmla="*/ 0 h 18"/>
                    <a:gd name="T10" fmla="*/ 18 w 18"/>
                    <a:gd name="T11" fmla="*/ 9 h 18"/>
                    <a:gd name="T12" fmla="*/ 0 w 18"/>
                    <a:gd name="T13" fmla="*/ 9 h 18"/>
                    <a:gd name="T14" fmla="*/ 0 w 18"/>
                    <a:gd name="T15" fmla="*/ 18 h 18"/>
                    <a:gd name="T16" fmla="*/ 10 w 18"/>
                    <a:gd name="T17" fmla="*/ 18 h 18"/>
                    <a:gd name="T18" fmla="*/ 0 w 18"/>
                    <a:gd name="T19" fmla="*/ 9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8"/>
                    <a:gd name="T32" fmla="*/ 18 w 18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8">
                      <a:moveTo>
                        <a:pt x="0" y="9"/>
                      </a:moveTo>
                      <a:lnTo>
                        <a:pt x="10" y="18"/>
                      </a:lnTo>
                      <a:lnTo>
                        <a:pt x="15" y="18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8" y="9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10" y="1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8" name="Freeform 1675"/>
                <p:cNvSpPr>
                  <a:spLocks/>
                </p:cNvSpPr>
                <p:nvPr/>
              </p:nvSpPr>
              <p:spPr bwMode="auto">
                <a:xfrm>
                  <a:off x="2117" y="1950"/>
                  <a:ext cx="18" cy="14"/>
                </a:xfrm>
                <a:custGeom>
                  <a:avLst/>
                  <a:gdLst>
                    <a:gd name="T0" fmla="*/ 10 w 18"/>
                    <a:gd name="T1" fmla="*/ 14 h 14"/>
                    <a:gd name="T2" fmla="*/ 0 w 18"/>
                    <a:gd name="T3" fmla="*/ 8 h 14"/>
                    <a:gd name="T4" fmla="*/ 0 w 18"/>
                    <a:gd name="T5" fmla="*/ 14 h 14"/>
                    <a:gd name="T6" fmla="*/ 18 w 18"/>
                    <a:gd name="T7" fmla="*/ 14 h 14"/>
                    <a:gd name="T8" fmla="*/ 18 w 18"/>
                    <a:gd name="T9" fmla="*/ 8 h 14"/>
                    <a:gd name="T10" fmla="*/ 10 w 18"/>
                    <a:gd name="T11" fmla="*/ 0 h 14"/>
                    <a:gd name="T12" fmla="*/ 18 w 18"/>
                    <a:gd name="T13" fmla="*/ 8 h 14"/>
                    <a:gd name="T14" fmla="*/ 18 w 18"/>
                    <a:gd name="T15" fmla="*/ 0 h 14"/>
                    <a:gd name="T16" fmla="*/ 10 w 18"/>
                    <a:gd name="T17" fmla="*/ 0 h 14"/>
                    <a:gd name="T18" fmla="*/ 10 w 18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10" y="14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8" y="14"/>
                      </a:lnTo>
                      <a:lnTo>
                        <a:pt x="18" y="8"/>
                      </a:lnTo>
                      <a:lnTo>
                        <a:pt x="10" y="0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1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9" name="Rectangle 1676"/>
                <p:cNvSpPr>
                  <a:spLocks noChangeArrowheads="1"/>
                </p:cNvSpPr>
                <p:nvPr/>
              </p:nvSpPr>
              <p:spPr bwMode="auto">
                <a:xfrm>
                  <a:off x="2120" y="1950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50" name="Rectangle 1677"/>
                <p:cNvSpPr>
                  <a:spLocks noChangeArrowheads="1"/>
                </p:cNvSpPr>
                <p:nvPr/>
              </p:nvSpPr>
              <p:spPr bwMode="auto">
                <a:xfrm>
                  <a:off x="2112" y="1950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51" name="Rectangle 1678"/>
                <p:cNvSpPr>
                  <a:spLocks noChangeArrowheads="1"/>
                </p:cNvSpPr>
                <p:nvPr/>
              </p:nvSpPr>
              <p:spPr bwMode="auto">
                <a:xfrm>
                  <a:off x="2106" y="195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52" name="Rectangle 1679"/>
                <p:cNvSpPr>
                  <a:spLocks noChangeArrowheads="1"/>
                </p:cNvSpPr>
                <p:nvPr/>
              </p:nvSpPr>
              <p:spPr bwMode="auto">
                <a:xfrm>
                  <a:off x="2098" y="1950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53" name="Rectangle 1680"/>
                <p:cNvSpPr>
                  <a:spLocks noChangeArrowheads="1"/>
                </p:cNvSpPr>
                <p:nvPr/>
              </p:nvSpPr>
              <p:spPr bwMode="auto">
                <a:xfrm>
                  <a:off x="2093" y="195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54" name="Rectangle 1681"/>
                <p:cNvSpPr>
                  <a:spLocks noChangeArrowheads="1"/>
                </p:cNvSpPr>
                <p:nvPr/>
              </p:nvSpPr>
              <p:spPr bwMode="auto">
                <a:xfrm>
                  <a:off x="2083" y="1950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55" name="Rectangle 1682"/>
                <p:cNvSpPr>
                  <a:spLocks noChangeArrowheads="1"/>
                </p:cNvSpPr>
                <p:nvPr/>
              </p:nvSpPr>
              <p:spPr bwMode="auto">
                <a:xfrm>
                  <a:off x="2078" y="195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56" name="Rectangle 1683"/>
                <p:cNvSpPr>
                  <a:spLocks noChangeArrowheads="1"/>
                </p:cNvSpPr>
                <p:nvPr/>
              </p:nvSpPr>
              <p:spPr bwMode="auto">
                <a:xfrm>
                  <a:off x="2073" y="1950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57" name="Rectangle 1684"/>
                <p:cNvSpPr>
                  <a:spLocks noChangeArrowheads="1"/>
                </p:cNvSpPr>
                <p:nvPr/>
              </p:nvSpPr>
              <p:spPr bwMode="auto">
                <a:xfrm>
                  <a:off x="2056" y="1950"/>
                  <a:ext cx="1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58" name="Rectangle 1685"/>
                <p:cNvSpPr>
                  <a:spLocks noChangeArrowheads="1"/>
                </p:cNvSpPr>
                <p:nvPr/>
              </p:nvSpPr>
              <p:spPr bwMode="auto">
                <a:xfrm>
                  <a:off x="2050" y="1950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59" name="Rectangle 1686"/>
                <p:cNvSpPr>
                  <a:spLocks noChangeArrowheads="1"/>
                </p:cNvSpPr>
                <p:nvPr/>
              </p:nvSpPr>
              <p:spPr bwMode="auto">
                <a:xfrm>
                  <a:off x="2044" y="195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60" name="Rectangle 1687"/>
                <p:cNvSpPr>
                  <a:spLocks noChangeArrowheads="1"/>
                </p:cNvSpPr>
                <p:nvPr/>
              </p:nvSpPr>
              <p:spPr bwMode="auto">
                <a:xfrm>
                  <a:off x="2036" y="1950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61" name="Rectangle 1688"/>
                <p:cNvSpPr>
                  <a:spLocks noChangeArrowheads="1"/>
                </p:cNvSpPr>
                <p:nvPr/>
              </p:nvSpPr>
              <p:spPr bwMode="auto">
                <a:xfrm>
                  <a:off x="2031" y="1950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62" name="Rectangle 1689"/>
                <p:cNvSpPr>
                  <a:spLocks noChangeArrowheads="1"/>
                </p:cNvSpPr>
                <p:nvPr/>
              </p:nvSpPr>
              <p:spPr bwMode="auto">
                <a:xfrm>
                  <a:off x="2022" y="1950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63" name="Rectangle 1690"/>
                <p:cNvSpPr>
                  <a:spLocks noChangeArrowheads="1"/>
                </p:cNvSpPr>
                <p:nvPr/>
              </p:nvSpPr>
              <p:spPr bwMode="auto">
                <a:xfrm>
                  <a:off x="2016" y="1950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64" name="Rectangle 1691"/>
                <p:cNvSpPr>
                  <a:spLocks noChangeArrowheads="1"/>
                </p:cNvSpPr>
                <p:nvPr/>
              </p:nvSpPr>
              <p:spPr bwMode="auto">
                <a:xfrm>
                  <a:off x="2007" y="1950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65" name="Rectangle 1692"/>
                <p:cNvSpPr>
                  <a:spLocks noChangeArrowheads="1"/>
                </p:cNvSpPr>
                <p:nvPr/>
              </p:nvSpPr>
              <p:spPr bwMode="auto">
                <a:xfrm>
                  <a:off x="2002" y="195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66" name="Rectangle 1693"/>
                <p:cNvSpPr>
                  <a:spLocks noChangeArrowheads="1"/>
                </p:cNvSpPr>
                <p:nvPr/>
              </p:nvSpPr>
              <p:spPr bwMode="auto">
                <a:xfrm>
                  <a:off x="1997" y="1950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67" name="Rectangle 1694"/>
                <p:cNvSpPr>
                  <a:spLocks noChangeArrowheads="1"/>
                </p:cNvSpPr>
                <p:nvPr/>
              </p:nvSpPr>
              <p:spPr bwMode="auto">
                <a:xfrm>
                  <a:off x="1988" y="1950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68" name="Rectangle 1695"/>
                <p:cNvSpPr>
                  <a:spLocks noChangeArrowheads="1"/>
                </p:cNvSpPr>
                <p:nvPr/>
              </p:nvSpPr>
              <p:spPr bwMode="auto">
                <a:xfrm>
                  <a:off x="1982" y="1950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69" name="Rectangle 1696"/>
                <p:cNvSpPr>
                  <a:spLocks noChangeArrowheads="1"/>
                </p:cNvSpPr>
                <p:nvPr/>
              </p:nvSpPr>
              <p:spPr bwMode="auto">
                <a:xfrm>
                  <a:off x="1974" y="1950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70" name="Rectangle 1697"/>
                <p:cNvSpPr>
                  <a:spLocks noChangeArrowheads="1"/>
                </p:cNvSpPr>
                <p:nvPr/>
              </p:nvSpPr>
              <p:spPr bwMode="auto">
                <a:xfrm>
                  <a:off x="1965" y="1950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71" name="Rectangle 1698"/>
                <p:cNvSpPr>
                  <a:spLocks noChangeArrowheads="1"/>
                </p:cNvSpPr>
                <p:nvPr/>
              </p:nvSpPr>
              <p:spPr bwMode="auto">
                <a:xfrm>
                  <a:off x="1960" y="195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72" name="Rectangle 1699"/>
                <p:cNvSpPr>
                  <a:spLocks noChangeArrowheads="1"/>
                </p:cNvSpPr>
                <p:nvPr/>
              </p:nvSpPr>
              <p:spPr bwMode="auto">
                <a:xfrm>
                  <a:off x="1955" y="1950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73" name="Rectangle 1700"/>
                <p:cNvSpPr>
                  <a:spLocks noChangeArrowheads="1"/>
                </p:cNvSpPr>
                <p:nvPr/>
              </p:nvSpPr>
              <p:spPr bwMode="auto">
                <a:xfrm>
                  <a:off x="1945" y="1950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74" name="Rectangle 1701"/>
                <p:cNvSpPr>
                  <a:spLocks noChangeArrowheads="1"/>
                </p:cNvSpPr>
                <p:nvPr/>
              </p:nvSpPr>
              <p:spPr bwMode="auto">
                <a:xfrm>
                  <a:off x="1940" y="1950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75" name="Rectangle 1702"/>
                <p:cNvSpPr>
                  <a:spLocks noChangeArrowheads="1"/>
                </p:cNvSpPr>
                <p:nvPr/>
              </p:nvSpPr>
              <p:spPr bwMode="auto">
                <a:xfrm>
                  <a:off x="1931" y="1950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76" name="Rectangle 1703"/>
                <p:cNvSpPr>
                  <a:spLocks noChangeArrowheads="1"/>
                </p:cNvSpPr>
                <p:nvPr/>
              </p:nvSpPr>
              <p:spPr bwMode="auto">
                <a:xfrm>
                  <a:off x="1921" y="1950"/>
                  <a:ext cx="12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77" name="Rectangle 1704"/>
                <p:cNvSpPr>
                  <a:spLocks noChangeArrowheads="1"/>
                </p:cNvSpPr>
                <p:nvPr/>
              </p:nvSpPr>
              <p:spPr bwMode="auto">
                <a:xfrm>
                  <a:off x="1911" y="1950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78" name="Freeform 1705"/>
                <p:cNvSpPr>
                  <a:spLocks/>
                </p:cNvSpPr>
                <p:nvPr/>
              </p:nvSpPr>
              <p:spPr bwMode="auto">
                <a:xfrm>
                  <a:off x="1898" y="1950"/>
                  <a:ext cx="13" cy="14"/>
                </a:xfrm>
                <a:custGeom>
                  <a:avLst/>
                  <a:gdLst>
                    <a:gd name="T0" fmla="*/ 13 w 13"/>
                    <a:gd name="T1" fmla="*/ 8 h 14"/>
                    <a:gd name="T2" fmla="*/ 8 w 13"/>
                    <a:gd name="T3" fmla="*/ 14 h 14"/>
                    <a:gd name="T4" fmla="*/ 13 w 13"/>
                    <a:gd name="T5" fmla="*/ 14 h 14"/>
                    <a:gd name="T6" fmla="*/ 13 w 13"/>
                    <a:gd name="T7" fmla="*/ 0 h 14"/>
                    <a:gd name="T8" fmla="*/ 8 w 13"/>
                    <a:gd name="T9" fmla="*/ 0 h 14"/>
                    <a:gd name="T10" fmla="*/ 0 w 13"/>
                    <a:gd name="T11" fmla="*/ 8 h 14"/>
                    <a:gd name="T12" fmla="*/ 8 w 13"/>
                    <a:gd name="T13" fmla="*/ 0 h 14"/>
                    <a:gd name="T14" fmla="*/ 0 w 13"/>
                    <a:gd name="T15" fmla="*/ 0 h 14"/>
                    <a:gd name="T16" fmla="*/ 0 w 13"/>
                    <a:gd name="T17" fmla="*/ 8 h 14"/>
                    <a:gd name="T18" fmla="*/ 13 w 13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13" y="8"/>
                      </a:move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79" name="Freeform 1706"/>
                <p:cNvSpPr>
                  <a:spLocks/>
                </p:cNvSpPr>
                <p:nvPr/>
              </p:nvSpPr>
              <p:spPr bwMode="auto">
                <a:xfrm>
                  <a:off x="1898" y="1955"/>
                  <a:ext cx="13" cy="18"/>
                </a:xfrm>
                <a:custGeom>
                  <a:avLst/>
                  <a:gdLst>
                    <a:gd name="T0" fmla="*/ 8 w 13"/>
                    <a:gd name="T1" fmla="*/ 18 h 18"/>
                    <a:gd name="T2" fmla="*/ 13 w 13"/>
                    <a:gd name="T3" fmla="*/ 9 h 18"/>
                    <a:gd name="T4" fmla="*/ 13 w 13"/>
                    <a:gd name="T5" fmla="*/ 3 h 18"/>
                    <a:gd name="T6" fmla="*/ 0 w 13"/>
                    <a:gd name="T7" fmla="*/ 3 h 18"/>
                    <a:gd name="T8" fmla="*/ 0 w 13"/>
                    <a:gd name="T9" fmla="*/ 9 h 18"/>
                    <a:gd name="T10" fmla="*/ 8 w 13"/>
                    <a:gd name="T11" fmla="*/ 0 h 18"/>
                    <a:gd name="T12" fmla="*/ 8 w 13"/>
                    <a:gd name="T13" fmla="*/ 18 h 18"/>
                    <a:gd name="T14" fmla="*/ 13 w 13"/>
                    <a:gd name="T15" fmla="*/ 18 h 18"/>
                    <a:gd name="T16" fmla="*/ 13 w 13"/>
                    <a:gd name="T17" fmla="*/ 9 h 18"/>
                    <a:gd name="T18" fmla="*/ 8 w 13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8" y="18"/>
                      </a:moveTo>
                      <a:lnTo>
                        <a:pt x="13" y="9"/>
                      </a:lnTo>
                      <a:lnTo>
                        <a:pt x="13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8" y="0"/>
                      </a:lnTo>
                      <a:lnTo>
                        <a:pt x="8" y="18"/>
                      </a:lnTo>
                      <a:lnTo>
                        <a:pt x="13" y="18"/>
                      </a:lnTo>
                      <a:lnTo>
                        <a:pt x="13" y="9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80" name="Rectangle 1707"/>
                <p:cNvSpPr>
                  <a:spLocks noChangeArrowheads="1"/>
                </p:cNvSpPr>
                <p:nvPr/>
              </p:nvSpPr>
              <p:spPr bwMode="auto">
                <a:xfrm>
                  <a:off x="1898" y="1955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81" name="Rectangle 1708"/>
                <p:cNvSpPr>
                  <a:spLocks noChangeArrowheads="1"/>
                </p:cNvSpPr>
                <p:nvPr/>
              </p:nvSpPr>
              <p:spPr bwMode="auto">
                <a:xfrm>
                  <a:off x="1892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82" name="Rectangle 1709"/>
                <p:cNvSpPr>
                  <a:spLocks noChangeArrowheads="1"/>
                </p:cNvSpPr>
                <p:nvPr/>
              </p:nvSpPr>
              <p:spPr bwMode="auto">
                <a:xfrm>
                  <a:off x="1883" y="1955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83" name="Rectangle 1710"/>
                <p:cNvSpPr>
                  <a:spLocks noChangeArrowheads="1"/>
                </p:cNvSpPr>
                <p:nvPr/>
              </p:nvSpPr>
              <p:spPr bwMode="auto">
                <a:xfrm>
                  <a:off x="1877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84" name="Rectangle 1711"/>
                <p:cNvSpPr>
                  <a:spLocks noChangeArrowheads="1"/>
                </p:cNvSpPr>
                <p:nvPr/>
              </p:nvSpPr>
              <p:spPr bwMode="auto">
                <a:xfrm>
                  <a:off x="1864" y="1955"/>
                  <a:ext cx="15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85" name="Rectangle 1712"/>
                <p:cNvSpPr>
                  <a:spLocks noChangeArrowheads="1"/>
                </p:cNvSpPr>
                <p:nvPr/>
              </p:nvSpPr>
              <p:spPr bwMode="auto">
                <a:xfrm>
                  <a:off x="1858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86" name="Rectangle 1713"/>
                <p:cNvSpPr>
                  <a:spLocks noChangeArrowheads="1"/>
                </p:cNvSpPr>
                <p:nvPr/>
              </p:nvSpPr>
              <p:spPr bwMode="auto">
                <a:xfrm>
                  <a:off x="1849" y="1955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87" name="Rectangle 1714"/>
                <p:cNvSpPr>
                  <a:spLocks noChangeArrowheads="1"/>
                </p:cNvSpPr>
                <p:nvPr/>
              </p:nvSpPr>
              <p:spPr bwMode="auto">
                <a:xfrm>
                  <a:off x="1835" y="1955"/>
                  <a:ext cx="15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88" name="Rectangle 1715"/>
                <p:cNvSpPr>
                  <a:spLocks noChangeArrowheads="1"/>
                </p:cNvSpPr>
                <p:nvPr/>
              </p:nvSpPr>
              <p:spPr bwMode="auto">
                <a:xfrm>
                  <a:off x="1830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89" name="Rectangle 1716"/>
                <p:cNvSpPr>
                  <a:spLocks noChangeArrowheads="1"/>
                </p:cNvSpPr>
                <p:nvPr/>
              </p:nvSpPr>
              <p:spPr bwMode="auto">
                <a:xfrm>
                  <a:off x="1822" y="1955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90" name="Rectangle 1717"/>
                <p:cNvSpPr>
                  <a:spLocks noChangeArrowheads="1"/>
                </p:cNvSpPr>
                <p:nvPr/>
              </p:nvSpPr>
              <p:spPr bwMode="auto">
                <a:xfrm>
                  <a:off x="1807" y="1955"/>
                  <a:ext cx="1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91" name="Rectangle 1718"/>
                <p:cNvSpPr>
                  <a:spLocks noChangeArrowheads="1"/>
                </p:cNvSpPr>
                <p:nvPr/>
              </p:nvSpPr>
              <p:spPr bwMode="auto">
                <a:xfrm>
                  <a:off x="1801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92" name="Rectangle 1719"/>
                <p:cNvSpPr>
                  <a:spLocks noChangeArrowheads="1"/>
                </p:cNvSpPr>
                <p:nvPr/>
              </p:nvSpPr>
              <p:spPr bwMode="auto">
                <a:xfrm>
                  <a:off x="1796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93" name="Rectangle 1720"/>
                <p:cNvSpPr>
                  <a:spLocks noChangeArrowheads="1"/>
                </p:cNvSpPr>
                <p:nvPr/>
              </p:nvSpPr>
              <p:spPr bwMode="auto">
                <a:xfrm>
                  <a:off x="1788" y="1955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94" name="Rectangle 1721"/>
                <p:cNvSpPr>
                  <a:spLocks noChangeArrowheads="1"/>
                </p:cNvSpPr>
                <p:nvPr/>
              </p:nvSpPr>
              <p:spPr bwMode="auto">
                <a:xfrm>
                  <a:off x="1781" y="1955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95" name="Rectangle 1722"/>
                <p:cNvSpPr>
                  <a:spLocks noChangeArrowheads="1"/>
                </p:cNvSpPr>
                <p:nvPr/>
              </p:nvSpPr>
              <p:spPr bwMode="auto">
                <a:xfrm>
                  <a:off x="1773" y="1955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96" name="Rectangle 1723"/>
                <p:cNvSpPr>
                  <a:spLocks noChangeArrowheads="1"/>
                </p:cNvSpPr>
                <p:nvPr/>
              </p:nvSpPr>
              <p:spPr bwMode="auto">
                <a:xfrm>
                  <a:off x="1767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97" name="Rectangle 1724"/>
                <p:cNvSpPr>
                  <a:spLocks noChangeArrowheads="1"/>
                </p:cNvSpPr>
                <p:nvPr/>
              </p:nvSpPr>
              <p:spPr bwMode="auto">
                <a:xfrm>
                  <a:off x="1759" y="1955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98" name="Rectangle 1725"/>
                <p:cNvSpPr>
                  <a:spLocks noChangeArrowheads="1"/>
                </p:cNvSpPr>
                <p:nvPr/>
              </p:nvSpPr>
              <p:spPr bwMode="auto">
                <a:xfrm>
                  <a:off x="1754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99" name="Rectangle 1726"/>
                <p:cNvSpPr>
                  <a:spLocks noChangeArrowheads="1"/>
                </p:cNvSpPr>
                <p:nvPr/>
              </p:nvSpPr>
              <p:spPr bwMode="auto">
                <a:xfrm>
                  <a:off x="1747" y="1955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00" name="Rectangle 1727"/>
                <p:cNvSpPr>
                  <a:spLocks noChangeArrowheads="1"/>
                </p:cNvSpPr>
                <p:nvPr/>
              </p:nvSpPr>
              <p:spPr bwMode="auto">
                <a:xfrm>
                  <a:off x="1739" y="1955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01" name="Rectangle 1728"/>
                <p:cNvSpPr>
                  <a:spLocks noChangeArrowheads="1"/>
                </p:cNvSpPr>
                <p:nvPr/>
              </p:nvSpPr>
              <p:spPr bwMode="auto">
                <a:xfrm>
                  <a:off x="1725" y="1955"/>
                  <a:ext cx="15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02" name="Rectangle 1729"/>
                <p:cNvSpPr>
                  <a:spLocks noChangeArrowheads="1"/>
                </p:cNvSpPr>
                <p:nvPr/>
              </p:nvSpPr>
              <p:spPr bwMode="auto">
                <a:xfrm>
                  <a:off x="1717" y="1955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03" name="Rectangle 1730"/>
                <p:cNvSpPr>
                  <a:spLocks noChangeArrowheads="1"/>
                </p:cNvSpPr>
                <p:nvPr/>
              </p:nvSpPr>
              <p:spPr bwMode="auto">
                <a:xfrm>
                  <a:off x="1710" y="1955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04" name="Rectangle 1731"/>
                <p:cNvSpPr>
                  <a:spLocks noChangeArrowheads="1"/>
                </p:cNvSpPr>
                <p:nvPr/>
              </p:nvSpPr>
              <p:spPr bwMode="auto">
                <a:xfrm>
                  <a:off x="1705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05" name="Rectangle 1732"/>
                <p:cNvSpPr>
                  <a:spLocks noChangeArrowheads="1"/>
                </p:cNvSpPr>
                <p:nvPr/>
              </p:nvSpPr>
              <p:spPr bwMode="auto">
                <a:xfrm>
                  <a:off x="1697" y="1955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06" name="Rectangle 1733"/>
                <p:cNvSpPr>
                  <a:spLocks noChangeArrowheads="1"/>
                </p:cNvSpPr>
                <p:nvPr/>
              </p:nvSpPr>
              <p:spPr bwMode="auto">
                <a:xfrm>
                  <a:off x="1691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07" name="Rectangle 1734"/>
                <p:cNvSpPr>
                  <a:spLocks noChangeArrowheads="1"/>
                </p:cNvSpPr>
                <p:nvPr/>
              </p:nvSpPr>
              <p:spPr bwMode="auto">
                <a:xfrm>
                  <a:off x="1683" y="1955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08" name="Rectangle 1735"/>
                <p:cNvSpPr>
                  <a:spLocks noChangeArrowheads="1"/>
                </p:cNvSpPr>
                <p:nvPr/>
              </p:nvSpPr>
              <p:spPr bwMode="auto">
                <a:xfrm>
                  <a:off x="1668" y="1955"/>
                  <a:ext cx="1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09" name="Rectangle 1736"/>
                <p:cNvSpPr>
                  <a:spLocks noChangeArrowheads="1"/>
                </p:cNvSpPr>
                <p:nvPr/>
              </p:nvSpPr>
              <p:spPr bwMode="auto">
                <a:xfrm>
                  <a:off x="1663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10" name="Rectangle 1737"/>
                <p:cNvSpPr>
                  <a:spLocks noChangeArrowheads="1"/>
                </p:cNvSpPr>
                <p:nvPr/>
              </p:nvSpPr>
              <p:spPr bwMode="auto">
                <a:xfrm>
                  <a:off x="1657" y="1955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11" name="Rectangle 1738"/>
                <p:cNvSpPr>
                  <a:spLocks noChangeArrowheads="1"/>
                </p:cNvSpPr>
                <p:nvPr/>
              </p:nvSpPr>
              <p:spPr bwMode="auto">
                <a:xfrm>
                  <a:off x="1649" y="1955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12" name="Rectangle 1739"/>
                <p:cNvSpPr>
                  <a:spLocks noChangeArrowheads="1"/>
                </p:cNvSpPr>
                <p:nvPr/>
              </p:nvSpPr>
              <p:spPr bwMode="auto">
                <a:xfrm>
                  <a:off x="1643" y="1955"/>
                  <a:ext cx="8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13" name="Rectangle 1740"/>
                <p:cNvSpPr>
                  <a:spLocks noChangeArrowheads="1"/>
                </p:cNvSpPr>
                <p:nvPr/>
              </p:nvSpPr>
              <p:spPr bwMode="auto">
                <a:xfrm>
                  <a:off x="1634" y="1955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14" name="Rectangle 1741"/>
                <p:cNvSpPr>
                  <a:spLocks noChangeArrowheads="1"/>
                </p:cNvSpPr>
                <p:nvPr/>
              </p:nvSpPr>
              <p:spPr bwMode="auto">
                <a:xfrm>
                  <a:off x="1626" y="1955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15" name="Rectangle 1742"/>
                <p:cNvSpPr>
                  <a:spLocks noChangeArrowheads="1"/>
                </p:cNvSpPr>
                <p:nvPr/>
              </p:nvSpPr>
              <p:spPr bwMode="auto">
                <a:xfrm>
                  <a:off x="1615" y="1955"/>
                  <a:ext cx="13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16" name="Rectangle 1743"/>
                <p:cNvSpPr>
                  <a:spLocks noChangeArrowheads="1"/>
                </p:cNvSpPr>
                <p:nvPr/>
              </p:nvSpPr>
              <p:spPr bwMode="auto">
                <a:xfrm>
                  <a:off x="1606" y="1955"/>
                  <a:ext cx="11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17" name="Freeform 1744"/>
                <p:cNvSpPr>
                  <a:spLocks/>
                </p:cNvSpPr>
                <p:nvPr/>
              </p:nvSpPr>
              <p:spPr bwMode="auto">
                <a:xfrm>
                  <a:off x="1592" y="1955"/>
                  <a:ext cx="14" cy="18"/>
                </a:xfrm>
                <a:custGeom>
                  <a:avLst/>
                  <a:gdLst>
                    <a:gd name="T0" fmla="*/ 0 w 14"/>
                    <a:gd name="T1" fmla="*/ 9 h 18"/>
                    <a:gd name="T2" fmla="*/ 8 w 14"/>
                    <a:gd name="T3" fmla="*/ 18 h 18"/>
                    <a:gd name="T4" fmla="*/ 14 w 14"/>
                    <a:gd name="T5" fmla="*/ 18 h 18"/>
                    <a:gd name="T6" fmla="*/ 14 w 14"/>
                    <a:gd name="T7" fmla="*/ 0 h 18"/>
                    <a:gd name="T8" fmla="*/ 8 w 14"/>
                    <a:gd name="T9" fmla="*/ 0 h 18"/>
                    <a:gd name="T10" fmla="*/ 14 w 14"/>
                    <a:gd name="T11" fmla="*/ 9 h 18"/>
                    <a:gd name="T12" fmla="*/ 0 w 14"/>
                    <a:gd name="T13" fmla="*/ 9 h 18"/>
                    <a:gd name="T14" fmla="*/ 0 w 14"/>
                    <a:gd name="T15" fmla="*/ 18 h 18"/>
                    <a:gd name="T16" fmla="*/ 8 w 14"/>
                    <a:gd name="T17" fmla="*/ 18 h 18"/>
                    <a:gd name="T18" fmla="*/ 0 w 14"/>
                    <a:gd name="T19" fmla="*/ 9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0" y="9"/>
                      </a:moveTo>
                      <a:lnTo>
                        <a:pt x="8" y="18"/>
                      </a:lnTo>
                      <a:lnTo>
                        <a:pt x="14" y="18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9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18" name="Freeform 1745"/>
                <p:cNvSpPr>
                  <a:spLocks/>
                </p:cNvSpPr>
                <p:nvPr/>
              </p:nvSpPr>
              <p:spPr bwMode="auto">
                <a:xfrm>
                  <a:off x="1592" y="1950"/>
                  <a:ext cx="14" cy="14"/>
                </a:xfrm>
                <a:custGeom>
                  <a:avLst/>
                  <a:gdLst>
                    <a:gd name="T0" fmla="*/ 8 w 14"/>
                    <a:gd name="T1" fmla="*/ 14 h 14"/>
                    <a:gd name="T2" fmla="*/ 0 w 14"/>
                    <a:gd name="T3" fmla="*/ 8 h 14"/>
                    <a:gd name="T4" fmla="*/ 0 w 14"/>
                    <a:gd name="T5" fmla="*/ 14 h 14"/>
                    <a:gd name="T6" fmla="*/ 14 w 14"/>
                    <a:gd name="T7" fmla="*/ 14 h 14"/>
                    <a:gd name="T8" fmla="*/ 14 w 14"/>
                    <a:gd name="T9" fmla="*/ 8 h 14"/>
                    <a:gd name="T10" fmla="*/ 8 w 14"/>
                    <a:gd name="T11" fmla="*/ 0 h 14"/>
                    <a:gd name="T12" fmla="*/ 14 w 14"/>
                    <a:gd name="T13" fmla="*/ 8 h 14"/>
                    <a:gd name="T14" fmla="*/ 14 w 14"/>
                    <a:gd name="T15" fmla="*/ 0 h 14"/>
                    <a:gd name="T16" fmla="*/ 8 w 14"/>
                    <a:gd name="T17" fmla="*/ 0 h 14"/>
                    <a:gd name="T18" fmla="*/ 8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8" y="14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8"/>
                      </a:lnTo>
                      <a:lnTo>
                        <a:pt x="8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19" name="Rectangle 1746"/>
                <p:cNvSpPr>
                  <a:spLocks noChangeArrowheads="1"/>
                </p:cNvSpPr>
                <p:nvPr/>
              </p:nvSpPr>
              <p:spPr bwMode="auto">
                <a:xfrm>
                  <a:off x="1592" y="1950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20" name="Rectangle 1747"/>
                <p:cNvSpPr>
                  <a:spLocks noChangeArrowheads="1"/>
                </p:cNvSpPr>
                <p:nvPr/>
              </p:nvSpPr>
              <p:spPr bwMode="auto">
                <a:xfrm>
                  <a:off x="1587" y="195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21" name="Rectangle 1748"/>
                <p:cNvSpPr>
                  <a:spLocks noChangeArrowheads="1"/>
                </p:cNvSpPr>
                <p:nvPr/>
              </p:nvSpPr>
              <p:spPr bwMode="auto">
                <a:xfrm>
                  <a:off x="1581" y="195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22" name="Rectangle 1749"/>
                <p:cNvSpPr>
                  <a:spLocks noChangeArrowheads="1"/>
                </p:cNvSpPr>
                <p:nvPr/>
              </p:nvSpPr>
              <p:spPr bwMode="auto">
                <a:xfrm>
                  <a:off x="1572" y="1950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23" name="Rectangle 1750"/>
                <p:cNvSpPr>
                  <a:spLocks noChangeArrowheads="1"/>
                </p:cNvSpPr>
                <p:nvPr/>
              </p:nvSpPr>
              <p:spPr bwMode="auto">
                <a:xfrm>
                  <a:off x="1567" y="1950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24" name="Rectangle 1751"/>
                <p:cNvSpPr>
                  <a:spLocks noChangeArrowheads="1"/>
                </p:cNvSpPr>
                <p:nvPr/>
              </p:nvSpPr>
              <p:spPr bwMode="auto">
                <a:xfrm>
                  <a:off x="1558" y="1950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25" name="Rectangle 1752"/>
                <p:cNvSpPr>
                  <a:spLocks noChangeArrowheads="1"/>
                </p:cNvSpPr>
                <p:nvPr/>
              </p:nvSpPr>
              <p:spPr bwMode="auto">
                <a:xfrm>
                  <a:off x="1553" y="195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26" name="Rectangle 1753"/>
                <p:cNvSpPr>
                  <a:spLocks noChangeArrowheads="1"/>
                </p:cNvSpPr>
                <p:nvPr/>
              </p:nvSpPr>
              <p:spPr bwMode="auto">
                <a:xfrm>
                  <a:off x="1543" y="1950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27" name="Rectangle 1754"/>
                <p:cNvSpPr>
                  <a:spLocks noChangeArrowheads="1"/>
                </p:cNvSpPr>
                <p:nvPr/>
              </p:nvSpPr>
              <p:spPr bwMode="auto">
                <a:xfrm>
                  <a:off x="1533" y="1950"/>
                  <a:ext cx="12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28" name="Freeform 1755"/>
                <p:cNvSpPr>
                  <a:spLocks/>
                </p:cNvSpPr>
                <p:nvPr/>
              </p:nvSpPr>
              <p:spPr bwMode="auto">
                <a:xfrm>
                  <a:off x="1519" y="1950"/>
                  <a:ext cx="14" cy="14"/>
                </a:xfrm>
                <a:custGeom>
                  <a:avLst/>
                  <a:gdLst>
                    <a:gd name="T0" fmla="*/ 0 w 14"/>
                    <a:gd name="T1" fmla="*/ 8 h 14"/>
                    <a:gd name="T2" fmla="*/ 5 w 14"/>
                    <a:gd name="T3" fmla="*/ 14 h 14"/>
                    <a:gd name="T4" fmla="*/ 14 w 14"/>
                    <a:gd name="T5" fmla="*/ 14 h 14"/>
                    <a:gd name="T6" fmla="*/ 14 w 14"/>
                    <a:gd name="T7" fmla="*/ 0 h 14"/>
                    <a:gd name="T8" fmla="*/ 5 w 14"/>
                    <a:gd name="T9" fmla="*/ 0 h 14"/>
                    <a:gd name="T10" fmla="*/ 14 w 14"/>
                    <a:gd name="T11" fmla="*/ 8 h 14"/>
                    <a:gd name="T12" fmla="*/ 0 w 14"/>
                    <a:gd name="T13" fmla="*/ 8 h 14"/>
                    <a:gd name="T14" fmla="*/ 0 w 14"/>
                    <a:gd name="T15" fmla="*/ 14 h 14"/>
                    <a:gd name="T16" fmla="*/ 5 w 14"/>
                    <a:gd name="T17" fmla="*/ 14 h 14"/>
                    <a:gd name="T18" fmla="*/ 0 w 14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8"/>
                      </a:moveTo>
                      <a:lnTo>
                        <a:pt x="5" y="14"/>
                      </a:lnTo>
                      <a:lnTo>
                        <a:pt x="14" y="14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29" name="Freeform 1756"/>
                <p:cNvSpPr>
                  <a:spLocks/>
                </p:cNvSpPr>
                <p:nvPr/>
              </p:nvSpPr>
              <p:spPr bwMode="auto">
                <a:xfrm>
                  <a:off x="1519" y="1945"/>
                  <a:ext cx="14" cy="13"/>
                </a:xfrm>
                <a:custGeom>
                  <a:avLst/>
                  <a:gdLst>
                    <a:gd name="T0" fmla="*/ 5 w 14"/>
                    <a:gd name="T1" fmla="*/ 13 h 13"/>
                    <a:gd name="T2" fmla="*/ 0 w 14"/>
                    <a:gd name="T3" fmla="*/ 5 h 13"/>
                    <a:gd name="T4" fmla="*/ 0 w 14"/>
                    <a:gd name="T5" fmla="*/ 13 h 13"/>
                    <a:gd name="T6" fmla="*/ 14 w 14"/>
                    <a:gd name="T7" fmla="*/ 13 h 13"/>
                    <a:gd name="T8" fmla="*/ 14 w 14"/>
                    <a:gd name="T9" fmla="*/ 5 h 13"/>
                    <a:gd name="T10" fmla="*/ 5 w 14"/>
                    <a:gd name="T11" fmla="*/ 0 h 13"/>
                    <a:gd name="T12" fmla="*/ 14 w 14"/>
                    <a:gd name="T13" fmla="*/ 5 h 13"/>
                    <a:gd name="T14" fmla="*/ 14 w 14"/>
                    <a:gd name="T15" fmla="*/ 0 h 13"/>
                    <a:gd name="T16" fmla="*/ 5 w 14"/>
                    <a:gd name="T17" fmla="*/ 0 h 13"/>
                    <a:gd name="T18" fmla="*/ 5 w 14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5" y="13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14" y="5"/>
                      </a:lnTo>
                      <a:lnTo>
                        <a:pt x="5" y="0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30" name="Freeform 1757"/>
                <p:cNvSpPr>
                  <a:spLocks/>
                </p:cNvSpPr>
                <p:nvPr/>
              </p:nvSpPr>
              <p:spPr bwMode="auto">
                <a:xfrm>
                  <a:off x="1510" y="1945"/>
                  <a:ext cx="14" cy="13"/>
                </a:xfrm>
                <a:custGeom>
                  <a:avLst/>
                  <a:gdLst>
                    <a:gd name="T0" fmla="*/ 0 w 14"/>
                    <a:gd name="T1" fmla="*/ 5 h 13"/>
                    <a:gd name="T2" fmla="*/ 9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9 w 14"/>
                    <a:gd name="T9" fmla="*/ 0 h 13"/>
                    <a:gd name="T10" fmla="*/ 14 w 14"/>
                    <a:gd name="T11" fmla="*/ 5 h 13"/>
                    <a:gd name="T12" fmla="*/ 0 w 14"/>
                    <a:gd name="T13" fmla="*/ 5 h 13"/>
                    <a:gd name="T14" fmla="*/ 0 w 14"/>
                    <a:gd name="T15" fmla="*/ 13 h 13"/>
                    <a:gd name="T16" fmla="*/ 9 w 14"/>
                    <a:gd name="T17" fmla="*/ 13 h 13"/>
                    <a:gd name="T18" fmla="*/ 0 w 14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5"/>
                      </a:moveTo>
                      <a:lnTo>
                        <a:pt x="9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31" name="Freeform 1758"/>
                <p:cNvSpPr>
                  <a:spLocks/>
                </p:cNvSpPr>
                <p:nvPr/>
              </p:nvSpPr>
              <p:spPr bwMode="auto">
                <a:xfrm>
                  <a:off x="1510" y="1936"/>
                  <a:ext cx="14" cy="14"/>
                </a:xfrm>
                <a:custGeom>
                  <a:avLst/>
                  <a:gdLst>
                    <a:gd name="T0" fmla="*/ 9 w 14"/>
                    <a:gd name="T1" fmla="*/ 14 h 14"/>
                    <a:gd name="T2" fmla="*/ 0 w 14"/>
                    <a:gd name="T3" fmla="*/ 9 h 14"/>
                    <a:gd name="T4" fmla="*/ 0 w 14"/>
                    <a:gd name="T5" fmla="*/ 14 h 14"/>
                    <a:gd name="T6" fmla="*/ 14 w 14"/>
                    <a:gd name="T7" fmla="*/ 14 h 14"/>
                    <a:gd name="T8" fmla="*/ 14 w 14"/>
                    <a:gd name="T9" fmla="*/ 9 h 14"/>
                    <a:gd name="T10" fmla="*/ 9 w 14"/>
                    <a:gd name="T11" fmla="*/ 0 h 14"/>
                    <a:gd name="T12" fmla="*/ 14 w 14"/>
                    <a:gd name="T13" fmla="*/ 9 h 14"/>
                    <a:gd name="T14" fmla="*/ 14 w 14"/>
                    <a:gd name="T15" fmla="*/ 0 h 14"/>
                    <a:gd name="T16" fmla="*/ 9 w 14"/>
                    <a:gd name="T17" fmla="*/ 0 h 14"/>
                    <a:gd name="T18" fmla="*/ 9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9" y="14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9" y="0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32" name="Rectangle 1759"/>
                <p:cNvSpPr>
                  <a:spLocks noChangeArrowheads="1"/>
                </p:cNvSpPr>
                <p:nvPr/>
              </p:nvSpPr>
              <p:spPr bwMode="auto">
                <a:xfrm>
                  <a:off x="1501" y="1936"/>
                  <a:ext cx="1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33" name="Rectangle 1760"/>
                <p:cNvSpPr>
                  <a:spLocks noChangeArrowheads="1"/>
                </p:cNvSpPr>
                <p:nvPr/>
              </p:nvSpPr>
              <p:spPr bwMode="auto">
                <a:xfrm>
                  <a:off x="1496" y="1936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34" name="Freeform 1761"/>
                <p:cNvSpPr>
                  <a:spLocks/>
                </p:cNvSpPr>
                <p:nvPr/>
              </p:nvSpPr>
              <p:spPr bwMode="auto">
                <a:xfrm>
                  <a:off x="1482" y="1936"/>
                  <a:ext cx="14" cy="14"/>
                </a:xfrm>
                <a:custGeom>
                  <a:avLst/>
                  <a:gdLst>
                    <a:gd name="T0" fmla="*/ 0 w 14"/>
                    <a:gd name="T1" fmla="*/ 9 h 14"/>
                    <a:gd name="T2" fmla="*/ 9 w 14"/>
                    <a:gd name="T3" fmla="*/ 14 h 14"/>
                    <a:gd name="T4" fmla="*/ 14 w 14"/>
                    <a:gd name="T5" fmla="*/ 14 h 14"/>
                    <a:gd name="T6" fmla="*/ 14 w 14"/>
                    <a:gd name="T7" fmla="*/ 0 h 14"/>
                    <a:gd name="T8" fmla="*/ 9 w 14"/>
                    <a:gd name="T9" fmla="*/ 0 h 14"/>
                    <a:gd name="T10" fmla="*/ 14 w 14"/>
                    <a:gd name="T11" fmla="*/ 9 h 14"/>
                    <a:gd name="T12" fmla="*/ 0 w 14"/>
                    <a:gd name="T13" fmla="*/ 9 h 14"/>
                    <a:gd name="T14" fmla="*/ 0 w 14"/>
                    <a:gd name="T15" fmla="*/ 14 h 14"/>
                    <a:gd name="T16" fmla="*/ 9 w 14"/>
                    <a:gd name="T17" fmla="*/ 14 h 14"/>
                    <a:gd name="T18" fmla="*/ 0 w 14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9"/>
                      </a:move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9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35" name="Rectangle 1762"/>
                <p:cNvSpPr>
                  <a:spLocks noChangeArrowheads="1"/>
                </p:cNvSpPr>
                <p:nvPr/>
              </p:nvSpPr>
              <p:spPr bwMode="auto">
                <a:xfrm>
                  <a:off x="1482" y="1936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36" name="Freeform 1763"/>
                <p:cNvSpPr>
                  <a:spLocks/>
                </p:cNvSpPr>
                <p:nvPr/>
              </p:nvSpPr>
              <p:spPr bwMode="auto">
                <a:xfrm>
                  <a:off x="1482" y="1922"/>
                  <a:ext cx="14" cy="17"/>
                </a:xfrm>
                <a:custGeom>
                  <a:avLst/>
                  <a:gdLst>
                    <a:gd name="T0" fmla="*/ 9 w 14"/>
                    <a:gd name="T1" fmla="*/ 17 h 17"/>
                    <a:gd name="T2" fmla="*/ 0 w 14"/>
                    <a:gd name="T3" fmla="*/ 8 h 17"/>
                    <a:gd name="T4" fmla="*/ 0 w 14"/>
                    <a:gd name="T5" fmla="*/ 14 h 17"/>
                    <a:gd name="T6" fmla="*/ 14 w 14"/>
                    <a:gd name="T7" fmla="*/ 14 h 17"/>
                    <a:gd name="T8" fmla="*/ 14 w 14"/>
                    <a:gd name="T9" fmla="*/ 8 h 17"/>
                    <a:gd name="T10" fmla="*/ 9 w 14"/>
                    <a:gd name="T11" fmla="*/ 0 h 17"/>
                    <a:gd name="T12" fmla="*/ 14 w 14"/>
                    <a:gd name="T13" fmla="*/ 8 h 17"/>
                    <a:gd name="T14" fmla="*/ 14 w 14"/>
                    <a:gd name="T15" fmla="*/ 0 h 17"/>
                    <a:gd name="T16" fmla="*/ 9 w 14"/>
                    <a:gd name="T17" fmla="*/ 0 h 17"/>
                    <a:gd name="T18" fmla="*/ 9 w 14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9" y="17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8"/>
                      </a:lnTo>
                      <a:lnTo>
                        <a:pt x="9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37" name="Rectangle 1764"/>
                <p:cNvSpPr>
                  <a:spLocks noChangeArrowheads="1"/>
                </p:cNvSpPr>
                <p:nvPr/>
              </p:nvSpPr>
              <p:spPr bwMode="auto">
                <a:xfrm>
                  <a:off x="1476" y="1922"/>
                  <a:ext cx="1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38" name="Freeform 1765"/>
                <p:cNvSpPr>
                  <a:spLocks/>
                </p:cNvSpPr>
                <p:nvPr/>
              </p:nvSpPr>
              <p:spPr bwMode="auto">
                <a:xfrm>
                  <a:off x="1462" y="1922"/>
                  <a:ext cx="14" cy="17"/>
                </a:xfrm>
                <a:custGeom>
                  <a:avLst/>
                  <a:gdLst>
                    <a:gd name="T0" fmla="*/ 0 w 14"/>
                    <a:gd name="T1" fmla="*/ 8 h 17"/>
                    <a:gd name="T2" fmla="*/ 5 w 14"/>
                    <a:gd name="T3" fmla="*/ 17 h 17"/>
                    <a:gd name="T4" fmla="*/ 14 w 14"/>
                    <a:gd name="T5" fmla="*/ 17 h 17"/>
                    <a:gd name="T6" fmla="*/ 14 w 14"/>
                    <a:gd name="T7" fmla="*/ 0 h 17"/>
                    <a:gd name="T8" fmla="*/ 5 w 14"/>
                    <a:gd name="T9" fmla="*/ 0 h 17"/>
                    <a:gd name="T10" fmla="*/ 14 w 14"/>
                    <a:gd name="T11" fmla="*/ 8 h 17"/>
                    <a:gd name="T12" fmla="*/ 0 w 14"/>
                    <a:gd name="T13" fmla="*/ 8 h 17"/>
                    <a:gd name="T14" fmla="*/ 0 w 14"/>
                    <a:gd name="T15" fmla="*/ 17 h 17"/>
                    <a:gd name="T16" fmla="*/ 5 w 14"/>
                    <a:gd name="T17" fmla="*/ 17 h 17"/>
                    <a:gd name="T18" fmla="*/ 0 w 14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0" y="8"/>
                      </a:moveTo>
                      <a:lnTo>
                        <a:pt x="5" y="17"/>
                      </a:lnTo>
                      <a:lnTo>
                        <a:pt x="14" y="17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39" name="Freeform 1766"/>
                <p:cNvSpPr>
                  <a:spLocks/>
                </p:cNvSpPr>
                <p:nvPr/>
              </p:nvSpPr>
              <p:spPr bwMode="auto">
                <a:xfrm>
                  <a:off x="1462" y="1913"/>
                  <a:ext cx="14" cy="17"/>
                </a:xfrm>
                <a:custGeom>
                  <a:avLst/>
                  <a:gdLst>
                    <a:gd name="T0" fmla="*/ 5 w 14"/>
                    <a:gd name="T1" fmla="*/ 17 h 17"/>
                    <a:gd name="T2" fmla="*/ 0 w 14"/>
                    <a:gd name="T3" fmla="*/ 9 h 17"/>
                    <a:gd name="T4" fmla="*/ 0 w 14"/>
                    <a:gd name="T5" fmla="*/ 17 h 17"/>
                    <a:gd name="T6" fmla="*/ 14 w 14"/>
                    <a:gd name="T7" fmla="*/ 17 h 17"/>
                    <a:gd name="T8" fmla="*/ 14 w 14"/>
                    <a:gd name="T9" fmla="*/ 9 h 17"/>
                    <a:gd name="T10" fmla="*/ 5 w 14"/>
                    <a:gd name="T11" fmla="*/ 0 h 17"/>
                    <a:gd name="T12" fmla="*/ 14 w 14"/>
                    <a:gd name="T13" fmla="*/ 9 h 17"/>
                    <a:gd name="T14" fmla="*/ 14 w 14"/>
                    <a:gd name="T15" fmla="*/ 0 h 17"/>
                    <a:gd name="T16" fmla="*/ 5 w 14"/>
                    <a:gd name="T17" fmla="*/ 0 h 17"/>
                    <a:gd name="T18" fmla="*/ 5 w 14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5" y="17"/>
                      </a:move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14" y="17"/>
                      </a:lnTo>
                      <a:lnTo>
                        <a:pt x="14" y="9"/>
                      </a:lnTo>
                      <a:lnTo>
                        <a:pt x="5" y="0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40" name="Freeform 1767"/>
                <p:cNvSpPr>
                  <a:spLocks/>
                </p:cNvSpPr>
                <p:nvPr/>
              </p:nvSpPr>
              <p:spPr bwMode="auto">
                <a:xfrm>
                  <a:off x="1453" y="1913"/>
                  <a:ext cx="14" cy="17"/>
                </a:xfrm>
                <a:custGeom>
                  <a:avLst/>
                  <a:gdLst>
                    <a:gd name="T0" fmla="*/ 0 w 14"/>
                    <a:gd name="T1" fmla="*/ 9 h 17"/>
                    <a:gd name="T2" fmla="*/ 9 w 14"/>
                    <a:gd name="T3" fmla="*/ 17 h 17"/>
                    <a:gd name="T4" fmla="*/ 14 w 14"/>
                    <a:gd name="T5" fmla="*/ 17 h 17"/>
                    <a:gd name="T6" fmla="*/ 14 w 14"/>
                    <a:gd name="T7" fmla="*/ 0 h 17"/>
                    <a:gd name="T8" fmla="*/ 9 w 14"/>
                    <a:gd name="T9" fmla="*/ 0 h 17"/>
                    <a:gd name="T10" fmla="*/ 14 w 14"/>
                    <a:gd name="T11" fmla="*/ 9 h 17"/>
                    <a:gd name="T12" fmla="*/ 0 w 14"/>
                    <a:gd name="T13" fmla="*/ 9 h 17"/>
                    <a:gd name="T14" fmla="*/ 0 w 14"/>
                    <a:gd name="T15" fmla="*/ 17 h 17"/>
                    <a:gd name="T16" fmla="*/ 9 w 14"/>
                    <a:gd name="T17" fmla="*/ 17 h 17"/>
                    <a:gd name="T18" fmla="*/ 0 w 14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7"/>
                    <a:gd name="T32" fmla="*/ 14 w 14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7">
                      <a:moveTo>
                        <a:pt x="0" y="9"/>
                      </a:moveTo>
                      <a:lnTo>
                        <a:pt x="9" y="17"/>
                      </a:lnTo>
                      <a:lnTo>
                        <a:pt x="14" y="17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9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41" name="Freeform 1768"/>
                <p:cNvSpPr>
                  <a:spLocks/>
                </p:cNvSpPr>
                <p:nvPr/>
              </p:nvSpPr>
              <p:spPr bwMode="auto">
                <a:xfrm>
                  <a:off x="1453" y="1908"/>
                  <a:ext cx="14" cy="16"/>
                </a:xfrm>
                <a:custGeom>
                  <a:avLst/>
                  <a:gdLst>
                    <a:gd name="T0" fmla="*/ 9 w 14"/>
                    <a:gd name="T1" fmla="*/ 16 h 16"/>
                    <a:gd name="T2" fmla="*/ 0 w 14"/>
                    <a:gd name="T3" fmla="*/ 8 h 16"/>
                    <a:gd name="T4" fmla="*/ 0 w 14"/>
                    <a:gd name="T5" fmla="*/ 14 h 16"/>
                    <a:gd name="T6" fmla="*/ 14 w 14"/>
                    <a:gd name="T7" fmla="*/ 14 h 16"/>
                    <a:gd name="T8" fmla="*/ 14 w 14"/>
                    <a:gd name="T9" fmla="*/ 8 h 16"/>
                    <a:gd name="T10" fmla="*/ 9 w 14"/>
                    <a:gd name="T11" fmla="*/ 0 h 16"/>
                    <a:gd name="T12" fmla="*/ 14 w 14"/>
                    <a:gd name="T13" fmla="*/ 8 h 16"/>
                    <a:gd name="T14" fmla="*/ 14 w 14"/>
                    <a:gd name="T15" fmla="*/ 0 h 16"/>
                    <a:gd name="T16" fmla="*/ 9 w 14"/>
                    <a:gd name="T17" fmla="*/ 0 h 16"/>
                    <a:gd name="T18" fmla="*/ 9 w 14"/>
                    <a:gd name="T19" fmla="*/ 1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9" y="16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8"/>
                      </a:lnTo>
                      <a:lnTo>
                        <a:pt x="9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42" name="Rectangle 1769"/>
                <p:cNvSpPr>
                  <a:spLocks noChangeArrowheads="1"/>
                </p:cNvSpPr>
                <p:nvPr/>
              </p:nvSpPr>
              <p:spPr bwMode="auto">
                <a:xfrm>
                  <a:off x="1455" y="1908"/>
                  <a:ext cx="8" cy="1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43" name="Freeform 1770"/>
                <p:cNvSpPr>
                  <a:spLocks/>
                </p:cNvSpPr>
                <p:nvPr/>
              </p:nvSpPr>
              <p:spPr bwMode="auto">
                <a:xfrm>
                  <a:off x="1442" y="1908"/>
                  <a:ext cx="13" cy="16"/>
                </a:xfrm>
                <a:custGeom>
                  <a:avLst/>
                  <a:gdLst>
                    <a:gd name="T0" fmla="*/ 0 w 13"/>
                    <a:gd name="T1" fmla="*/ 8 h 16"/>
                    <a:gd name="T2" fmla="*/ 5 w 13"/>
                    <a:gd name="T3" fmla="*/ 16 h 16"/>
                    <a:gd name="T4" fmla="*/ 13 w 13"/>
                    <a:gd name="T5" fmla="*/ 16 h 16"/>
                    <a:gd name="T6" fmla="*/ 13 w 13"/>
                    <a:gd name="T7" fmla="*/ 0 h 16"/>
                    <a:gd name="T8" fmla="*/ 5 w 13"/>
                    <a:gd name="T9" fmla="*/ 0 h 16"/>
                    <a:gd name="T10" fmla="*/ 13 w 13"/>
                    <a:gd name="T11" fmla="*/ 8 h 16"/>
                    <a:gd name="T12" fmla="*/ 0 w 13"/>
                    <a:gd name="T13" fmla="*/ 8 h 16"/>
                    <a:gd name="T14" fmla="*/ 0 w 13"/>
                    <a:gd name="T15" fmla="*/ 16 h 16"/>
                    <a:gd name="T16" fmla="*/ 5 w 13"/>
                    <a:gd name="T17" fmla="*/ 16 h 16"/>
                    <a:gd name="T18" fmla="*/ 0 w 13"/>
                    <a:gd name="T19" fmla="*/ 8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6"/>
                    <a:gd name="T32" fmla="*/ 13 w 13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6">
                      <a:moveTo>
                        <a:pt x="0" y="8"/>
                      </a:moveTo>
                      <a:lnTo>
                        <a:pt x="5" y="16"/>
                      </a:lnTo>
                      <a:lnTo>
                        <a:pt x="13" y="16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13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44" name="Freeform 1771"/>
                <p:cNvSpPr>
                  <a:spLocks/>
                </p:cNvSpPr>
                <p:nvPr/>
              </p:nvSpPr>
              <p:spPr bwMode="auto">
                <a:xfrm>
                  <a:off x="1442" y="1903"/>
                  <a:ext cx="13" cy="13"/>
                </a:xfrm>
                <a:custGeom>
                  <a:avLst/>
                  <a:gdLst>
                    <a:gd name="T0" fmla="*/ 5 w 13"/>
                    <a:gd name="T1" fmla="*/ 13 h 13"/>
                    <a:gd name="T2" fmla="*/ 0 w 13"/>
                    <a:gd name="T3" fmla="*/ 8 h 13"/>
                    <a:gd name="T4" fmla="*/ 0 w 13"/>
                    <a:gd name="T5" fmla="*/ 13 h 13"/>
                    <a:gd name="T6" fmla="*/ 13 w 13"/>
                    <a:gd name="T7" fmla="*/ 13 h 13"/>
                    <a:gd name="T8" fmla="*/ 13 w 13"/>
                    <a:gd name="T9" fmla="*/ 8 h 13"/>
                    <a:gd name="T10" fmla="*/ 5 w 13"/>
                    <a:gd name="T11" fmla="*/ 0 h 13"/>
                    <a:gd name="T12" fmla="*/ 13 w 13"/>
                    <a:gd name="T13" fmla="*/ 8 h 13"/>
                    <a:gd name="T14" fmla="*/ 13 w 13"/>
                    <a:gd name="T15" fmla="*/ 0 h 13"/>
                    <a:gd name="T16" fmla="*/ 5 w 13"/>
                    <a:gd name="T17" fmla="*/ 0 h 13"/>
                    <a:gd name="T18" fmla="*/ 5 w 13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5" y="13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3" y="13"/>
                      </a:lnTo>
                      <a:lnTo>
                        <a:pt x="13" y="8"/>
                      </a:lnTo>
                      <a:lnTo>
                        <a:pt x="5" y="0"/>
                      </a:lnTo>
                      <a:lnTo>
                        <a:pt x="13" y="8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45" name="Rectangle 1772"/>
                <p:cNvSpPr>
                  <a:spLocks noChangeArrowheads="1"/>
                </p:cNvSpPr>
                <p:nvPr/>
              </p:nvSpPr>
              <p:spPr bwMode="auto">
                <a:xfrm>
                  <a:off x="1442" y="1903"/>
                  <a:ext cx="6" cy="14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46" name="Freeform 1773"/>
                <p:cNvSpPr>
                  <a:spLocks/>
                </p:cNvSpPr>
                <p:nvPr/>
              </p:nvSpPr>
              <p:spPr bwMode="auto">
                <a:xfrm>
                  <a:off x="1428" y="1903"/>
                  <a:ext cx="14" cy="13"/>
                </a:xfrm>
                <a:custGeom>
                  <a:avLst/>
                  <a:gdLst>
                    <a:gd name="T0" fmla="*/ 0 w 14"/>
                    <a:gd name="T1" fmla="*/ 8 h 13"/>
                    <a:gd name="T2" fmla="*/ 6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6 w 14"/>
                    <a:gd name="T9" fmla="*/ 0 h 13"/>
                    <a:gd name="T10" fmla="*/ 14 w 14"/>
                    <a:gd name="T11" fmla="*/ 8 h 13"/>
                    <a:gd name="T12" fmla="*/ 0 w 14"/>
                    <a:gd name="T13" fmla="*/ 8 h 13"/>
                    <a:gd name="T14" fmla="*/ 0 w 14"/>
                    <a:gd name="T15" fmla="*/ 13 h 13"/>
                    <a:gd name="T16" fmla="*/ 6 w 14"/>
                    <a:gd name="T17" fmla="*/ 13 h 13"/>
                    <a:gd name="T18" fmla="*/ 0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8"/>
                      </a:moveTo>
                      <a:lnTo>
                        <a:pt x="6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47" name="Freeform 1774"/>
                <p:cNvSpPr>
                  <a:spLocks/>
                </p:cNvSpPr>
                <p:nvPr/>
              </p:nvSpPr>
              <p:spPr bwMode="auto">
                <a:xfrm>
                  <a:off x="1428" y="1893"/>
                  <a:ext cx="14" cy="18"/>
                </a:xfrm>
                <a:custGeom>
                  <a:avLst/>
                  <a:gdLst>
                    <a:gd name="T0" fmla="*/ 6 w 14"/>
                    <a:gd name="T1" fmla="*/ 18 h 18"/>
                    <a:gd name="T2" fmla="*/ 0 w 14"/>
                    <a:gd name="T3" fmla="*/ 10 h 18"/>
                    <a:gd name="T4" fmla="*/ 0 w 14"/>
                    <a:gd name="T5" fmla="*/ 18 h 18"/>
                    <a:gd name="T6" fmla="*/ 14 w 14"/>
                    <a:gd name="T7" fmla="*/ 18 h 18"/>
                    <a:gd name="T8" fmla="*/ 14 w 14"/>
                    <a:gd name="T9" fmla="*/ 10 h 18"/>
                    <a:gd name="T10" fmla="*/ 6 w 14"/>
                    <a:gd name="T11" fmla="*/ 0 h 18"/>
                    <a:gd name="T12" fmla="*/ 14 w 14"/>
                    <a:gd name="T13" fmla="*/ 10 h 18"/>
                    <a:gd name="T14" fmla="*/ 14 w 14"/>
                    <a:gd name="T15" fmla="*/ 0 h 18"/>
                    <a:gd name="T16" fmla="*/ 6 w 14"/>
                    <a:gd name="T17" fmla="*/ 0 h 18"/>
                    <a:gd name="T18" fmla="*/ 6 w 14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6" y="18"/>
                      </a:move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14" y="18"/>
                      </a:lnTo>
                      <a:lnTo>
                        <a:pt x="14" y="10"/>
                      </a:lnTo>
                      <a:lnTo>
                        <a:pt x="6" y="0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48" name="Rectangle 1775"/>
                <p:cNvSpPr>
                  <a:spLocks noChangeArrowheads="1"/>
                </p:cNvSpPr>
                <p:nvPr/>
              </p:nvSpPr>
              <p:spPr bwMode="auto">
                <a:xfrm>
                  <a:off x="1428" y="1893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49" name="Freeform 1776"/>
                <p:cNvSpPr>
                  <a:spLocks/>
                </p:cNvSpPr>
                <p:nvPr/>
              </p:nvSpPr>
              <p:spPr bwMode="auto">
                <a:xfrm>
                  <a:off x="1411" y="1893"/>
                  <a:ext cx="17" cy="18"/>
                </a:xfrm>
                <a:custGeom>
                  <a:avLst/>
                  <a:gdLst>
                    <a:gd name="T0" fmla="*/ 0 w 17"/>
                    <a:gd name="T1" fmla="*/ 10 h 18"/>
                    <a:gd name="T2" fmla="*/ 8 w 17"/>
                    <a:gd name="T3" fmla="*/ 18 h 18"/>
                    <a:gd name="T4" fmla="*/ 17 w 17"/>
                    <a:gd name="T5" fmla="*/ 18 h 18"/>
                    <a:gd name="T6" fmla="*/ 17 w 17"/>
                    <a:gd name="T7" fmla="*/ 0 h 18"/>
                    <a:gd name="T8" fmla="*/ 8 w 17"/>
                    <a:gd name="T9" fmla="*/ 0 h 18"/>
                    <a:gd name="T10" fmla="*/ 17 w 17"/>
                    <a:gd name="T11" fmla="*/ 10 h 18"/>
                    <a:gd name="T12" fmla="*/ 0 w 17"/>
                    <a:gd name="T13" fmla="*/ 10 h 18"/>
                    <a:gd name="T14" fmla="*/ 0 w 17"/>
                    <a:gd name="T15" fmla="*/ 18 h 18"/>
                    <a:gd name="T16" fmla="*/ 8 w 17"/>
                    <a:gd name="T17" fmla="*/ 18 h 18"/>
                    <a:gd name="T18" fmla="*/ 0 w 17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8"/>
                    <a:gd name="T32" fmla="*/ 17 w 17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8">
                      <a:moveTo>
                        <a:pt x="0" y="10"/>
                      </a:moveTo>
                      <a:lnTo>
                        <a:pt x="8" y="18"/>
                      </a:lnTo>
                      <a:lnTo>
                        <a:pt x="17" y="18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17" y="1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50" name="Freeform 1777"/>
                <p:cNvSpPr>
                  <a:spLocks/>
                </p:cNvSpPr>
                <p:nvPr/>
              </p:nvSpPr>
              <p:spPr bwMode="auto">
                <a:xfrm>
                  <a:off x="1411" y="1888"/>
                  <a:ext cx="17" cy="15"/>
                </a:xfrm>
                <a:custGeom>
                  <a:avLst/>
                  <a:gdLst>
                    <a:gd name="T0" fmla="*/ 8 w 17"/>
                    <a:gd name="T1" fmla="*/ 15 h 15"/>
                    <a:gd name="T2" fmla="*/ 0 w 17"/>
                    <a:gd name="T3" fmla="*/ 5 h 15"/>
                    <a:gd name="T4" fmla="*/ 0 w 17"/>
                    <a:gd name="T5" fmla="*/ 15 h 15"/>
                    <a:gd name="T6" fmla="*/ 17 w 17"/>
                    <a:gd name="T7" fmla="*/ 15 h 15"/>
                    <a:gd name="T8" fmla="*/ 17 w 17"/>
                    <a:gd name="T9" fmla="*/ 5 h 15"/>
                    <a:gd name="T10" fmla="*/ 8 w 17"/>
                    <a:gd name="T11" fmla="*/ 0 h 15"/>
                    <a:gd name="T12" fmla="*/ 17 w 17"/>
                    <a:gd name="T13" fmla="*/ 5 h 15"/>
                    <a:gd name="T14" fmla="*/ 17 w 17"/>
                    <a:gd name="T15" fmla="*/ 0 h 15"/>
                    <a:gd name="T16" fmla="*/ 8 w 17"/>
                    <a:gd name="T17" fmla="*/ 0 h 15"/>
                    <a:gd name="T18" fmla="*/ 8 w 17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5"/>
                    <a:gd name="T32" fmla="*/ 17 w 17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5">
                      <a:moveTo>
                        <a:pt x="8" y="15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17" y="15"/>
                      </a:lnTo>
                      <a:lnTo>
                        <a:pt x="17" y="5"/>
                      </a:lnTo>
                      <a:lnTo>
                        <a:pt x="8" y="0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51" name="Freeform 1778"/>
                <p:cNvSpPr>
                  <a:spLocks/>
                </p:cNvSpPr>
                <p:nvPr/>
              </p:nvSpPr>
              <p:spPr bwMode="auto">
                <a:xfrm>
                  <a:off x="1405" y="1888"/>
                  <a:ext cx="16" cy="15"/>
                </a:xfrm>
                <a:custGeom>
                  <a:avLst/>
                  <a:gdLst>
                    <a:gd name="T0" fmla="*/ 0 w 16"/>
                    <a:gd name="T1" fmla="*/ 5 h 15"/>
                    <a:gd name="T2" fmla="*/ 8 w 16"/>
                    <a:gd name="T3" fmla="*/ 15 h 15"/>
                    <a:gd name="T4" fmla="*/ 14 w 16"/>
                    <a:gd name="T5" fmla="*/ 15 h 15"/>
                    <a:gd name="T6" fmla="*/ 14 w 16"/>
                    <a:gd name="T7" fmla="*/ 0 h 15"/>
                    <a:gd name="T8" fmla="*/ 8 w 16"/>
                    <a:gd name="T9" fmla="*/ 0 h 15"/>
                    <a:gd name="T10" fmla="*/ 16 w 16"/>
                    <a:gd name="T11" fmla="*/ 5 h 15"/>
                    <a:gd name="T12" fmla="*/ 0 w 16"/>
                    <a:gd name="T13" fmla="*/ 5 h 15"/>
                    <a:gd name="T14" fmla="*/ 0 w 16"/>
                    <a:gd name="T15" fmla="*/ 15 h 15"/>
                    <a:gd name="T16" fmla="*/ 8 w 16"/>
                    <a:gd name="T17" fmla="*/ 15 h 15"/>
                    <a:gd name="T18" fmla="*/ 0 w 16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0" y="5"/>
                      </a:move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52" name="Freeform 1779"/>
                <p:cNvSpPr>
                  <a:spLocks/>
                </p:cNvSpPr>
                <p:nvPr/>
              </p:nvSpPr>
              <p:spPr bwMode="auto">
                <a:xfrm>
                  <a:off x="1405" y="1879"/>
                  <a:ext cx="16" cy="14"/>
                </a:xfrm>
                <a:custGeom>
                  <a:avLst/>
                  <a:gdLst>
                    <a:gd name="T0" fmla="*/ 8 w 16"/>
                    <a:gd name="T1" fmla="*/ 14 h 14"/>
                    <a:gd name="T2" fmla="*/ 0 w 16"/>
                    <a:gd name="T3" fmla="*/ 9 h 14"/>
                    <a:gd name="T4" fmla="*/ 0 w 16"/>
                    <a:gd name="T5" fmla="*/ 14 h 14"/>
                    <a:gd name="T6" fmla="*/ 16 w 16"/>
                    <a:gd name="T7" fmla="*/ 14 h 14"/>
                    <a:gd name="T8" fmla="*/ 16 w 16"/>
                    <a:gd name="T9" fmla="*/ 9 h 14"/>
                    <a:gd name="T10" fmla="*/ 8 w 16"/>
                    <a:gd name="T11" fmla="*/ 0 h 14"/>
                    <a:gd name="T12" fmla="*/ 16 w 16"/>
                    <a:gd name="T13" fmla="*/ 9 h 14"/>
                    <a:gd name="T14" fmla="*/ 16 w 16"/>
                    <a:gd name="T15" fmla="*/ 0 h 14"/>
                    <a:gd name="T16" fmla="*/ 8 w 16"/>
                    <a:gd name="T17" fmla="*/ 0 h 14"/>
                    <a:gd name="T18" fmla="*/ 8 w 16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8" y="14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6" y="14"/>
                      </a:lnTo>
                      <a:lnTo>
                        <a:pt x="16" y="9"/>
                      </a:lnTo>
                      <a:lnTo>
                        <a:pt x="8" y="0"/>
                      </a:lnTo>
                      <a:lnTo>
                        <a:pt x="16" y="9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53" name="Freeform 1780"/>
                <p:cNvSpPr>
                  <a:spLocks/>
                </p:cNvSpPr>
                <p:nvPr/>
              </p:nvSpPr>
              <p:spPr bwMode="auto">
                <a:xfrm>
                  <a:off x="1408" y="1879"/>
                  <a:ext cx="5" cy="14"/>
                </a:xfrm>
                <a:custGeom>
                  <a:avLst/>
                  <a:gdLst>
                    <a:gd name="T0" fmla="*/ 0 w 5"/>
                    <a:gd name="T1" fmla="*/ 0 h 14"/>
                    <a:gd name="T2" fmla="*/ 0 w 5"/>
                    <a:gd name="T3" fmla="*/ 14 h 14"/>
                    <a:gd name="T4" fmla="*/ 5 w 5"/>
                    <a:gd name="T5" fmla="*/ 14 h 14"/>
                    <a:gd name="T6" fmla="*/ 5 w 5"/>
                    <a:gd name="T7" fmla="*/ 0 h 14"/>
                    <a:gd name="T8" fmla="*/ 0 w 5"/>
                    <a:gd name="T9" fmla="*/ 0 h 14"/>
                    <a:gd name="T10" fmla="*/ 0 w 5"/>
                    <a:gd name="T11" fmla="*/ 14 h 14"/>
                    <a:gd name="T12" fmla="*/ 0 w 5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4"/>
                    <a:gd name="T23" fmla="*/ 5 w 5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4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54" name="Freeform 1781"/>
                <p:cNvSpPr>
                  <a:spLocks/>
                </p:cNvSpPr>
                <p:nvPr/>
              </p:nvSpPr>
              <p:spPr bwMode="auto">
                <a:xfrm>
                  <a:off x="1405" y="1879"/>
                  <a:ext cx="16" cy="14"/>
                </a:xfrm>
                <a:custGeom>
                  <a:avLst/>
                  <a:gdLst>
                    <a:gd name="T0" fmla="*/ 0 w 16"/>
                    <a:gd name="T1" fmla="*/ 9 h 14"/>
                    <a:gd name="T2" fmla="*/ 8 w 16"/>
                    <a:gd name="T3" fmla="*/ 0 h 14"/>
                    <a:gd name="T4" fmla="*/ 3 w 16"/>
                    <a:gd name="T5" fmla="*/ 0 h 14"/>
                    <a:gd name="T6" fmla="*/ 3 w 16"/>
                    <a:gd name="T7" fmla="*/ 14 h 14"/>
                    <a:gd name="T8" fmla="*/ 8 w 16"/>
                    <a:gd name="T9" fmla="*/ 14 h 14"/>
                    <a:gd name="T10" fmla="*/ 16 w 16"/>
                    <a:gd name="T11" fmla="*/ 9 h 14"/>
                    <a:gd name="T12" fmla="*/ 8 w 16"/>
                    <a:gd name="T13" fmla="*/ 14 h 14"/>
                    <a:gd name="T14" fmla="*/ 16 w 16"/>
                    <a:gd name="T15" fmla="*/ 14 h 14"/>
                    <a:gd name="T16" fmla="*/ 16 w 16"/>
                    <a:gd name="T17" fmla="*/ 9 h 14"/>
                    <a:gd name="T18" fmla="*/ 0 w 16"/>
                    <a:gd name="T19" fmla="*/ 9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14"/>
                      </a:lnTo>
                      <a:lnTo>
                        <a:pt x="8" y="14"/>
                      </a:lnTo>
                      <a:lnTo>
                        <a:pt x="16" y="9"/>
                      </a:lnTo>
                      <a:lnTo>
                        <a:pt x="8" y="14"/>
                      </a:lnTo>
                      <a:lnTo>
                        <a:pt x="16" y="14"/>
                      </a:lnTo>
                      <a:lnTo>
                        <a:pt x="16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55" name="Rectangle 1782"/>
                <p:cNvSpPr>
                  <a:spLocks noChangeArrowheads="1"/>
                </p:cNvSpPr>
                <p:nvPr/>
              </p:nvSpPr>
              <p:spPr bwMode="auto">
                <a:xfrm>
                  <a:off x="1405" y="1879"/>
                  <a:ext cx="18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56" name="Freeform 1783"/>
                <p:cNvSpPr>
                  <a:spLocks/>
                </p:cNvSpPr>
                <p:nvPr/>
              </p:nvSpPr>
              <p:spPr bwMode="auto">
                <a:xfrm>
                  <a:off x="1405" y="1869"/>
                  <a:ext cx="16" cy="13"/>
                </a:xfrm>
                <a:custGeom>
                  <a:avLst/>
                  <a:gdLst>
                    <a:gd name="T0" fmla="*/ 8 w 16"/>
                    <a:gd name="T1" fmla="*/ 13 h 13"/>
                    <a:gd name="T2" fmla="*/ 0 w 16"/>
                    <a:gd name="T3" fmla="*/ 5 h 13"/>
                    <a:gd name="T4" fmla="*/ 0 w 16"/>
                    <a:gd name="T5" fmla="*/ 10 h 13"/>
                    <a:gd name="T6" fmla="*/ 16 w 16"/>
                    <a:gd name="T7" fmla="*/ 10 h 13"/>
                    <a:gd name="T8" fmla="*/ 16 w 16"/>
                    <a:gd name="T9" fmla="*/ 5 h 13"/>
                    <a:gd name="T10" fmla="*/ 8 w 16"/>
                    <a:gd name="T11" fmla="*/ 0 h 13"/>
                    <a:gd name="T12" fmla="*/ 16 w 16"/>
                    <a:gd name="T13" fmla="*/ 5 h 13"/>
                    <a:gd name="T14" fmla="*/ 16 w 16"/>
                    <a:gd name="T15" fmla="*/ 0 h 13"/>
                    <a:gd name="T16" fmla="*/ 8 w 16"/>
                    <a:gd name="T17" fmla="*/ 0 h 13"/>
                    <a:gd name="T18" fmla="*/ 8 w 16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8" y="13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57" name="Rectangle 1784"/>
                <p:cNvSpPr>
                  <a:spLocks noChangeArrowheads="1"/>
                </p:cNvSpPr>
                <p:nvPr/>
              </p:nvSpPr>
              <p:spPr bwMode="auto">
                <a:xfrm>
                  <a:off x="1408" y="186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58" name="Rectangle 1785"/>
                <p:cNvSpPr>
                  <a:spLocks noChangeArrowheads="1"/>
                </p:cNvSpPr>
                <p:nvPr/>
              </p:nvSpPr>
              <p:spPr bwMode="auto">
                <a:xfrm>
                  <a:off x="1400" y="1869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59" name="Rectangle 1786"/>
                <p:cNvSpPr>
                  <a:spLocks noChangeArrowheads="1"/>
                </p:cNvSpPr>
                <p:nvPr/>
              </p:nvSpPr>
              <p:spPr bwMode="auto">
                <a:xfrm>
                  <a:off x="1392" y="1869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60" name="Freeform 1787"/>
                <p:cNvSpPr>
                  <a:spLocks/>
                </p:cNvSpPr>
                <p:nvPr/>
              </p:nvSpPr>
              <p:spPr bwMode="auto">
                <a:xfrm>
                  <a:off x="1377" y="1869"/>
                  <a:ext cx="13" cy="13"/>
                </a:xfrm>
                <a:custGeom>
                  <a:avLst/>
                  <a:gdLst>
                    <a:gd name="T0" fmla="*/ 0 w 13"/>
                    <a:gd name="T1" fmla="*/ 5 h 13"/>
                    <a:gd name="T2" fmla="*/ 8 w 13"/>
                    <a:gd name="T3" fmla="*/ 13 h 13"/>
                    <a:gd name="T4" fmla="*/ 13 w 13"/>
                    <a:gd name="T5" fmla="*/ 13 h 13"/>
                    <a:gd name="T6" fmla="*/ 13 w 13"/>
                    <a:gd name="T7" fmla="*/ 0 h 13"/>
                    <a:gd name="T8" fmla="*/ 8 w 13"/>
                    <a:gd name="T9" fmla="*/ 0 h 13"/>
                    <a:gd name="T10" fmla="*/ 13 w 13"/>
                    <a:gd name="T11" fmla="*/ 5 h 13"/>
                    <a:gd name="T12" fmla="*/ 0 w 13"/>
                    <a:gd name="T13" fmla="*/ 5 h 13"/>
                    <a:gd name="T14" fmla="*/ 0 w 13"/>
                    <a:gd name="T15" fmla="*/ 13 h 13"/>
                    <a:gd name="T16" fmla="*/ 8 w 13"/>
                    <a:gd name="T17" fmla="*/ 13 h 13"/>
                    <a:gd name="T18" fmla="*/ 0 w 13"/>
                    <a:gd name="T19" fmla="*/ 5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0" y="5"/>
                      </a:moveTo>
                      <a:lnTo>
                        <a:pt x="8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5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61" name="Freeform 1788"/>
                <p:cNvSpPr>
                  <a:spLocks/>
                </p:cNvSpPr>
                <p:nvPr/>
              </p:nvSpPr>
              <p:spPr bwMode="auto">
                <a:xfrm>
                  <a:off x="1377" y="1859"/>
                  <a:ext cx="13" cy="15"/>
                </a:xfrm>
                <a:custGeom>
                  <a:avLst/>
                  <a:gdLst>
                    <a:gd name="T0" fmla="*/ 8 w 13"/>
                    <a:gd name="T1" fmla="*/ 15 h 15"/>
                    <a:gd name="T2" fmla="*/ 0 w 13"/>
                    <a:gd name="T3" fmla="*/ 10 h 15"/>
                    <a:gd name="T4" fmla="*/ 0 w 13"/>
                    <a:gd name="T5" fmla="*/ 15 h 15"/>
                    <a:gd name="T6" fmla="*/ 13 w 13"/>
                    <a:gd name="T7" fmla="*/ 15 h 15"/>
                    <a:gd name="T8" fmla="*/ 13 w 13"/>
                    <a:gd name="T9" fmla="*/ 10 h 15"/>
                    <a:gd name="T10" fmla="*/ 8 w 13"/>
                    <a:gd name="T11" fmla="*/ 0 h 15"/>
                    <a:gd name="T12" fmla="*/ 13 w 13"/>
                    <a:gd name="T13" fmla="*/ 10 h 15"/>
                    <a:gd name="T14" fmla="*/ 13 w 13"/>
                    <a:gd name="T15" fmla="*/ 0 h 15"/>
                    <a:gd name="T16" fmla="*/ 8 w 13"/>
                    <a:gd name="T17" fmla="*/ 0 h 15"/>
                    <a:gd name="T18" fmla="*/ 8 w 13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8" y="15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3" y="15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62" name="Freeform 1789"/>
                <p:cNvSpPr>
                  <a:spLocks/>
                </p:cNvSpPr>
                <p:nvPr/>
              </p:nvSpPr>
              <p:spPr bwMode="auto">
                <a:xfrm>
                  <a:off x="1371" y="1859"/>
                  <a:ext cx="14" cy="15"/>
                </a:xfrm>
                <a:custGeom>
                  <a:avLst/>
                  <a:gdLst>
                    <a:gd name="T0" fmla="*/ 0 w 14"/>
                    <a:gd name="T1" fmla="*/ 10 h 15"/>
                    <a:gd name="T2" fmla="*/ 6 w 14"/>
                    <a:gd name="T3" fmla="*/ 15 h 15"/>
                    <a:gd name="T4" fmla="*/ 14 w 14"/>
                    <a:gd name="T5" fmla="*/ 15 h 15"/>
                    <a:gd name="T6" fmla="*/ 14 w 14"/>
                    <a:gd name="T7" fmla="*/ 0 h 15"/>
                    <a:gd name="T8" fmla="*/ 6 w 14"/>
                    <a:gd name="T9" fmla="*/ 0 h 15"/>
                    <a:gd name="T10" fmla="*/ 14 w 14"/>
                    <a:gd name="T11" fmla="*/ 10 h 15"/>
                    <a:gd name="T12" fmla="*/ 0 w 14"/>
                    <a:gd name="T13" fmla="*/ 10 h 15"/>
                    <a:gd name="T14" fmla="*/ 0 w 14"/>
                    <a:gd name="T15" fmla="*/ 15 h 15"/>
                    <a:gd name="T16" fmla="*/ 6 w 14"/>
                    <a:gd name="T17" fmla="*/ 15 h 15"/>
                    <a:gd name="T18" fmla="*/ 0 w 14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0" y="10"/>
                      </a:moveTo>
                      <a:lnTo>
                        <a:pt x="6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10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63" name="Freeform 1790"/>
                <p:cNvSpPr>
                  <a:spLocks/>
                </p:cNvSpPr>
                <p:nvPr/>
              </p:nvSpPr>
              <p:spPr bwMode="auto">
                <a:xfrm>
                  <a:off x="1371" y="1854"/>
                  <a:ext cx="14" cy="15"/>
                </a:xfrm>
                <a:custGeom>
                  <a:avLst/>
                  <a:gdLst>
                    <a:gd name="T0" fmla="*/ 6 w 14"/>
                    <a:gd name="T1" fmla="*/ 15 h 15"/>
                    <a:gd name="T2" fmla="*/ 0 w 14"/>
                    <a:gd name="T3" fmla="*/ 5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5 h 15"/>
                    <a:gd name="T10" fmla="*/ 6 w 14"/>
                    <a:gd name="T11" fmla="*/ 0 h 15"/>
                    <a:gd name="T12" fmla="*/ 14 w 14"/>
                    <a:gd name="T13" fmla="*/ 5 h 15"/>
                    <a:gd name="T14" fmla="*/ 14 w 14"/>
                    <a:gd name="T15" fmla="*/ 0 h 15"/>
                    <a:gd name="T16" fmla="*/ 6 w 14"/>
                    <a:gd name="T17" fmla="*/ 0 h 15"/>
                    <a:gd name="T18" fmla="*/ 6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6" y="15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5"/>
                      </a:lnTo>
                      <a:lnTo>
                        <a:pt x="6" y="0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64" name="Rectangle 1791"/>
                <p:cNvSpPr>
                  <a:spLocks noChangeArrowheads="1"/>
                </p:cNvSpPr>
                <p:nvPr/>
              </p:nvSpPr>
              <p:spPr bwMode="auto">
                <a:xfrm>
                  <a:off x="1371" y="1854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65" name="Rectangle 1792"/>
                <p:cNvSpPr>
                  <a:spLocks noChangeArrowheads="1"/>
                </p:cNvSpPr>
                <p:nvPr/>
              </p:nvSpPr>
              <p:spPr bwMode="auto">
                <a:xfrm>
                  <a:off x="1366" y="1854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66" name="Rectangle 1793"/>
                <p:cNvSpPr>
                  <a:spLocks noChangeArrowheads="1"/>
                </p:cNvSpPr>
                <p:nvPr/>
              </p:nvSpPr>
              <p:spPr bwMode="auto">
                <a:xfrm>
                  <a:off x="1358" y="1854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67" name="Freeform 1794"/>
                <p:cNvSpPr>
                  <a:spLocks/>
                </p:cNvSpPr>
                <p:nvPr/>
              </p:nvSpPr>
              <p:spPr bwMode="auto">
                <a:xfrm>
                  <a:off x="1343" y="1854"/>
                  <a:ext cx="13" cy="15"/>
                </a:xfrm>
                <a:custGeom>
                  <a:avLst/>
                  <a:gdLst>
                    <a:gd name="T0" fmla="*/ 0 w 13"/>
                    <a:gd name="T1" fmla="*/ 5 h 15"/>
                    <a:gd name="T2" fmla="*/ 8 w 13"/>
                    <a:gd name="T3" fmla="*/ 15 h 15"/>
                    <a:gd name="T4" fmla="*/ 13 w 13"/>
                    <a:gd name="T5" fmla="*/ 15 h 15"/>
                    <a:gd name="T6" fmla="*/ 13 w 13"/>
                    <a:gd name="T7" fmla="*/ 0 h 15"/>
                    <a:gd name="T8" fmla="*/ 8 w 13"/>
                    <a:gd name="T9" fmla="*/ 0 h 15"/>
                    <a:gd name="T10" fmla="*/ 13 w 13"/>
                    <a:gd name="T11" fmla="*/ 5 h 15"/>
                    <a:gd name="T12" fmla="*/ 0 w 13"/>
                    <a:gd name="T13" fmla="*/ 5 h 15"/>
                    <a:gd name="T14" fmla="*/ 0 w 13"/>
                    <a:gd name="T15" fmla="*/ 15 h 15"/>
                    <a:gd name="T16" fmla="*/ 8 w 13"/>
                    <a:gd name="T17" fmla="*/ 15 h 15"/>
                    <a:gd name="T18" fmla="*/ 0 w 13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5"/>
                    <a:gd name="T32" fmla="*/ 13 w 1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5">
                      <a:moveTo>
                        <a:pt x="0" y="5"/>
                      </a:moveTo>
                      <a:lnTo>
                        <a:pt x="8" y="15"/>
                      </a:lnTo>
                      <a:lnTo>
                        <a:pt x="13" y="1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68" name="Rectangle 1795"/>
                <p:cNvSpPr>
                  <a:spLocks noChangeArrowheads="1"/>
                </p:cNvSpPr>
                <p:nvPr/>
              </p:nvSpPr>
              <p:spPr bwMode="auto">
                <a:xfrm>
                  <a:off x="1343" y="1854"/>
                  <a:ext cx="16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69" name="Freeform 1796"/>
                <p:cNvSpPr>
                  <a:spLocks/>
                </p:cNvSpPr>
                <p:nvPr/>
              </p:nvSpPr>
              <p:spPr bwMode="auto">
                <a:xfrm>
                  <a:off x="1343" y="1840"/>
                  <a:ext cx="13" cy="14"/>
                </a:xfrm>
                <a:custGeom>
                  <a:avLst/>
                  <a:gdLst>
                    <a:gd name="T0" fmla="*/ 8 w 13"/>
                    <a:gd name="T1" fmla="*/ 14 h 14"/>
                    <a:gd name="T2" fmla="*/ 0 w 13"/>
                    <a:gd name="T3" fmla="*/ 6 h 14"/>
                    <a:gd name="T4" fmla="*/ 0 w 13"/>
                    <a:gd name="T5" fmla="*/ 14 h 14"/>
                    <a:gd name="T6" fmla="*/ 13 w 13"/>
                    <a:gd name="T7" fmla="*/ 14 h 14"/>
                    <a:gd name="T8" fmla="*/ 13 w 13"/>
                    <a:gd name="T9" fmla="*/ 6 h 14"/>
                    <a:gd name="T10" fmla="*/ 8 w 13"/>
                    <a:gd name="T11" fmla="*/ 0 h 14"/>
                    <a:gd name="T12" fmla="*/ 13 w 13"/>
                    <a:gd name="T13" fmla="*/ 6 h 14"/>
                    <a:gd name="T14" fmla="*/ 13 w 13"/>
                    <a:gd name="T15" fmla="*/ 0 h 14"/>
                    <a:gd name="T16" fmla="*/ 8 w 13"/>
                    <a:gd name="T17" fmla="*/ 0 h 14"/>
                    <a:gd name="T18" fmla="*/ 8 w 13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8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3" y="14"/>
                      </a:lnTo>
                      <a:lnTo>
                        <a:pt x="13" y="6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70" name="Rectangle 1797"/>
                <p:cNvSpPr>
                  <a:spLocks noChangeArrowheads="1"/>
                </p:cNvSpPr>
                <p:nvPr/>
              </p:nvSpPr>
              <p:spPr bwMode="auto">
                <a:xfrm>
                  <a:off x="1343" y="1840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71" name="Rectangle 1798"/>
                <p:cNvSpPr>
                  <a:spLocks noChangeArrowheads="1"/>
                </p:cNvSpPr>
                <p:nvPr/>
              </p:nvSpPr>
              <p:spPr bwMode="auto">
                <a:xfrm>
                  <a:off x="1337" y="184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72" name="Rectangle 1799"/>
                <p:cNvSpPr>
                  <a:spLocks noChangeArrowheads="1"/>
                </p:cNvSpPr>
                <p:nvPr/>
              </p:nvSpPr>
              <p:spPr bwMode="auto">
                <a:xfrm>
                  <a:off x="1332" y="1840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73" name="Freeform 1800"/>
                <p:cNvSpPr>
                  <a:spLocks/>
                </p:cNvSpPr>
                <p:nvPr/>
              </p:nvSpPr>
              <p:spPr bwMode="auto">
                <a:xfrm>
                  <a:off x="1317" y="1840"/>
                  <a:ext cx="15" cy="14"/>
                </a:xfrm>
                <a:custGeom>
                  <a:avLst/>
                  <a:gdLst>
                    <a:gd name="T0" fmla="*/ 0 w 15"/>
                    <a:gd name="T1" fmla="*/ 6 h 14"/>
                    <a:gd name="T2" fmla="*/ 5 w 15"/>
                    <a:gd name="T3" fmla="*/ 14 h 14"/>
                    <a:gd name="T4" fmla="*/ 15 w 15"/>
                    <a:gd name="T5" fmla="*/ 14 h 14"/>
                    <a:gd name="T6" fmla="*/ 15 w 15"/>
                    <a:gd name="T7" fmla="*/ 0 h 14"/>
                    <a:gd name="T8" fmla="*/ 5 w 15"/>
                    <a:gd name="T9" fmla="*/ 0 h 14"/>
                    <a:gd name="T10" fmla="*/ 15 w 15"/>
                    <a:gd name="T11" fmla="*/ 6 h 14"/>
                    <a:gd name="T12" fmla="*/ 0 w 15"/>
                    <a:gd name="T13" fmla="*/ 6 h 14"/>
                    <a:gd name="T14" fmla="*/ 0 w 15"/>
                    <a:gd name="T15" fmla="*/ 14 h 14"/>
                    <a:gd name="T16" fmla="*/ 5 w 15"/>
                    <a:gd name="T17" fmla="*/ 14 h 14"/>
                    <a:gd name="T18" fmla="*/ 0 w 15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0" y="6"/>
                      </a:moveTo>
                      <a:lnTo>
                        <a:pt x="5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15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74" name="Rectangle 1801"/>
                <p:cNvSpPr>
                  <a:spLocks noChangeArrowheads="1"/>
                </p:cNvSpPr>
                <p:nvPr/>
              </p:nvSpPr>
              <p:spPr bwMode="auto">
                <a:xfrm>
                  <a:off x="1317" y="1840"/>
                  <a:ext cx="16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75" name="Freeform 1802"/>
                <p:cNvSpPr>
                  <a:spLocks/>
                </p:cNvSpPr>
                <p:nvPr/>
              </p:nvSpPr>
              <p:spPr bwMode="auto">
                <a:xfrm>
                  <a:off x="1317" y="1825"/>
                  <a:ext cx="15" cy="15"/>
                </a:xfrm>
                <a:custGeom>
                  <a:avLst/>
                  <a:gdLst>
                    <a:gd name="T0" fmla="*/ 5 w 15"/>
                    <a:gd name="T1" fmla="*/ 15 h 15"/>
                    <a:gd name="T2" fmla="*/ 0 w 15"/>
                    <a:gd name="T3" fmla="*/ 10 h 15"/>
                    <a:gd name="T4" fmla="*/ 0 w 15"/>
                    <a:gd name="T5" fmla="*/ 15 h 15"/>
                    <a:gd name="T6" fmla="*/ 15 w 15"/>
                    <a:gd name="T7" fmla="*/ 15 h 15"/>
                    <a:gd name="T8" fmla="*/ 15 w 15"/>
                    <a:gd name="T9" fmla="*/ 10 h 15"/>
                    <a:gd name="T10" fmla="*/ 5 w 15"/>
                    <a:gd name="T11" fmla="*/ 0 h 15"/>
                    <a:gd name="T12" fmla="*/ 15 w 15"/>
                    <a:gd name="T13" fmla="*/ 10 h 15"/>
                    <a:gd name="T14" fmla="*/ 15 w 15"/>
                    <a:gd name="T15" fmla="*/ 0 h 15"/>
                    <a:gd name="T16" fmla="*/ 5 w 15"/>
                    <a:gd name="T17" fmla="*/ 0 h 15"/>
                    <a:gd name="T18" fmla="*/ 5 w 15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5" y="15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76" name="Rectangle 1803"/>
                <p:cNvSpPr>
                  <a:spLocks noChangeArrowheads="1"/>
                </p:cNvSpPr>
                <p:nvPr/>
              </p:nvSpPr>
              <p:spPr bwMode="auto">
                <a:xfrm>
                  <a:off x="1317" y="1825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77" name="Rectangle 1804"/>
                <p:cNvSpPr>
                  <a:spLocks noChangeArrowheads="1"/>
                </p:cNvSpPr>
                <p:nvPr/>
              </p:nvSpPr>
              <p:spPr bwMode="auto">
                <a:xfrm>
                  <a:off x="1309" y="1825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78" name="Freeform 1805"/>
                <p:cNvSpPr>
                  <a:spLocks/>
                </p:cNvSpPr>
                <p:nvPr/>
              </p:nvSpPr>
              <p:spPr bwMode="auto">
                <a:xfrm>
                  <a:off x="1295" y="1825"/>
                  <a:ext cx="14" cy="15"/>
                </a:xfrm>
                <a:custGeom>
                  <a:avLst/>
                  <a:gdLst>
                    <a:gd name="T0" fmla="*/ 0 w 14"/>
                    <a:gd name="T1" fmla="*/ 10 h 15"/>
                    <a:gd name="T2" fmla="*/ 8 w 14"/>
                    <a:gd name="T3" fmla="*/ 15 h 15"/>
                    <a:gd name="T4" fmla="*/ 14 w 14"/>
                    <a:gd name="T5" fmla="*/ 15 h 15"/>
                    <a:gd name="T6" fmla="*/ 14 w 14"/>
                    <a:gd name="T7" fmla="*/ 0 h 15"/>
                    <a:gd name="T8" fmla="*/ 8 w 14"/>
                    <a:gd name="T9" fmla="*/ 0 h 15"/>
                    <a:gd name="T10" fmla="*/ 14 w 14"/>
                    <a:gd name="T11" fmla="*/ 10 h 15"/>
                    <a:gd name="T12" fmla="*/ 0 w 14"/>
                    <a:gd name="T13" fmla="*/ 10 h 15"/>
                    <a:gd name="T14" fmla="*/ 0 w 14"/>
                    <a:gd name="T15" fmla="*/ 15 h 15"/>
                    <a:gd name="T16" fmla="*/ 8 w 14"/>
                    <a:gd name="T17" fmla="*/ 15 h 15"/>
                    <a:gd name="T18" fmla="*/ 0 w 14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0" y="10"/>
                      </a:move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10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79" name="Freeform 1806"/>
                <p:cNvSpPr>
                  <a:spLocks/>
                </p:cNvSpPr>
                <p:nvPr/>
              </p:nvSpPr>
              <p:spPr bwMode="auto">
                <a:xfrm>
                  <a:off x="1295" y="1820"/>
                  <a:ext cx="14" cy="15"/>
                </a:xfrm>
                <a:custGeom>
                  <a:avLst/>
                  <a:gdLst>
                    <a:gd name="T0" fmla="*/ 8 w 14"/>
                    <a:gd name="T1" fmla="*/ 15 h 15"/>
                    <a:gd name="T2" fmla="*/ 0 w 14"/>
                    <a:gd name="T3" fmla="*/ 5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5 h 15"/>
                    <a:gd name="T10" fmla="*/ 8 w 14"/>
                    <a:gd name="T11" fmla="*/ 0 h 15"/>
                    <a:gd name="T12" fmla="*/ 14 w 14"/>
                    <a:gd name="T13" fmla="*/ 5 h 15"/>
                    <a:gd name="T14" fmla="*/ 14 w 14"/>
                    <a:gd name="T15" fmla="*/ 0 h 15"/>
                    <a:gd name="T16" fmla="*/ 8 w 14"/>
                    <a:gd name="T17" fmla="*/ 0 h 15"/>
                    <a:gd name="T18" fmla="*/ 8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8" y="15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5"/>
                      </a:lnTo>
                      <a:lnTo>
                        <a:pt x="8" y="0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80" name="Freeform 1807"/>
                <p:cNvSpPr>
                  <a:spLocks/>
                </p:cNvSpPr>
                <p:nvPr/>
              </p:nvSpPr>
              <p:spPr bwMode="auto">
                <a:xfrm>
                  <a:off x="1286" y="1820"/>
                  <a:ext cx="17" cy="15"/>
                </a:xfrm>
                <a:custGeom>
                  <a:avLst/>
                  <a:gdLst>
                    <a:gd name="T0" fmla="*/ 0 w 17"/>
                    <a:gd name="T1" fmla="*/ 5 h 15"/>
                    <a:gd name="T2" fmla="*/ 9 w 17"/>
                    <a:gd name="T3" fmla="*/ 15 h 15"/>
                    <a:gd name="T4" fmla="*/ 17 w 17"/>
                    <a:gd name="T5" fmla="*/ 15 h 15"/>
                    <a:gd name="T6" fmla="*/ 17 w 17"/>
                    <a:gd name="T7" fmla="*/ 0 h 15"/>
                    <a:gd name="T8" fmla="*/ 9 w 17"/>
                    <a:gd name="T9" fmla="*/ 0 h 15"/>
                    <a:gd name="T10" fmla="*/ 17 w 17"/>
                    <a:gd name="T11" fmla="*/ 5 h 15"/>
                    <a:gd name="T12" fmla="*/ 0 w 17"/>
                    <a:gd name="T13" fmla="*/ 5 h 15"/>
                    <a:gd name="T14" fmla="*/ 0 w 17"/>
                    <a:gd name="T15" fmla="*/ 15 h 15"/>
                    <a:gd name="T16" fmla="*/ 9 w 17"/>
                    <a:gd name="T17" fmla="*/ 15 h 15"/>
                    <a:gd name="T18" fmla="*/ 0 w 17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5"/>
                    <a:gd name="T32" fmla="*/ 17 w 17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5">
                      <a:moveTo>
                        <a:pt x="0" y="5"/>
                      </a:moveTo>
                      <a:lnTo>
                        <a:pt x="9" y="15"/>
                      </a:lnTo>
                      <a:lnTo>
                        <a:pt x="17" y="15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17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81" name="Rectangle 1808"/>
                <p:cNvSpPr>
                  <a:spLocks noChangeArrowheads="1"/>
                </p:cNvSpPr>
                <p:nvPr/>
              </p:nvSpPr>
              <p:spPr bwMode="auto">
                <a:xfrm>
                  <a:off x="1286" y="1820"/>
                  <a:ext cx="19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82" name="Freeform 1809"/>
                <p:cNvSpPr>
                  <a:spLocks/>
                </p:cNvSpPr>
                <p:nvPr/>
              </p:nvSpPr>
              <p:spPr bwMode="auto">
                <a:xfrm>
                  <a:off x="1286" y="1806"/>
                  <a:ext cx="17" cy="14"/>
                </a:xfrm>
                <a:custGeom>
                  <a:avLst/>
                  <a:gdLst>
                    <a:gd name="T0" fmla="*/ 9 w 17"/>
                    <a:gd name="T1" fmla="*/ 14 h 14"/>
                    <a:gd name="T2" fmla="*/ 0 w 17"/>
                    <a:gd name="T3" fmla="*/ 6 h 14"/>
                    <a:gd name="T4" fmla="*/ 0 w 17"/>
                    <a:gd name="T5" fmla="*/ 14 h 14"/>
                    <a:gd name="T6" fmla="*/ 17 w 17"/>
                    <a:gd name="T7" fmla="*/ 14 h 14"/>
                    <a:gd name="T8" fmla="*/ 17 w 17"/>
                    <a:gd name="T9" fmla="*/ 6 h 14"/>
                    <a:gd name="T10" fmla="*/ 9 w 17"/>
                    <a:gd name="T11" fmla="*/ 0 h 14"/>
                    <a:gd name="T12" fmla="*/ 17 w 17"/>
                    <a:gd name="T13" fmla="*/ 6 h 14"/>
                    <a:gd name="T14" fmla="*/ 17 w 17"/>
                    <a:gd name="T15" fmla="*/ 0 h 14"/>
                    <a:gd name="T16" fmla="*/ 9 w 17"/>
                    <a:gd name="T17" fmla="*/ 0 h 14"/>
                    <a:gd name="T18" fmla="*/ 9 w 17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4"/>
                    <a:gd name="T32" fmla="*/ 17 w 1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4">
                      <a:moveTo>
                        <a:pt x="9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7" y="14"/>
                      </a:lnTo>
                      <a:lnTo>
                        <a:pt x="17" y="6"/>
                      </a:lnTo>
                      <a:lnTo>
                        <a:pt x="9" y="0"/>
                      </a:ln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83" name="Freeform 1810"/>
                <p:cNvSpPr>
                  <a:spLocks/>
                </p:cNvSpPr>
                <p:nvPr/>
              </p:nvSpPr>
              <p:spPr bwMode="auto">
                <a:xfrm>
                  <a:off x="1283" y="1806"/>
                  <a:ext cx="12" cy="14"/>
                </a:xfrm>
                <a:custGeom>
                  <a:avLst/>
                  <a:gdLst>
                    <a:gd name="T0" fmla="*/ 0 w 12"/>
                    <a:gd name="T1" fmla="*/ 11 h 14"/>
                    <a:gd name="T2" fmla="*/ 3 w 12"/>
                    <a:gd name="T3" fmla="*/ 14 h 14"/>
                    <a:gd name="T4" fmla="*/ 12 w 12"/>
                    <a:gd name="T5" fmla="*/ 14 h 14"/>
                    <a:gd name="T6" fmla="*/ 12 w 12"/>
                    <a:gd name="T7" fmla="*/ 0 h 14"/>
                    <a:gd name="T8" fmla="*/ 3 w 12"/>
                    <a:gd name="T9" fmla="*/ 0 h 14"/>
                    <a:gd name="T10" fmla="*/ 9 w 12"/>
                    <a:gd name="T11" fmla="*/ 0 h 14"/>
                    <a:gd name="T12" fmla="*/ 0 w 12"/>
                    <a:gd name="T13" fmla="*/ 11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4"/>
                    <a:gd name="T23" fmla="*/ 12 w 12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4">
                      <a:moveTo>
                        <a:pt x="0" y="11"/>
                      </a:moveTo>
                      <a:lnTo>
                        <a:pt x="3" y="14"/>
                      </a:lnTo>
                      <a:lnTo>
                        <a:pt x="12" y="14"/>
                      </a:lnTo>
                      <a:lnTo>
                        <a:pt x="12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84" name="Freeform 1811"/>
                <p:cNvSpPr>
                  <a:spLocks/>
                </p:cNvSpPr>
                <p:nvPr/>
              </p:nvSpPr>
              <p:spPr bwMode="auto">
                <a:xfrm>
                  <a:off x="1278" y="1801"/>
                  <a:ext cx="14" cy="16"/>
                </a:xfrm>
                <a:custGeom>
                  <a:avLst/>
                  <a:gdLst>
                    <a:gd name="T0" fmla="*/ 0 w 14"/>
                    <a:gd name="T1" fmla="*/ 8 h 16"/>
                    <a:gd name="T2" fmla="*/ 5 w 14"/>
                    <a:gd name="T3" fmla="*/ 16 h 16"/>
                    <a:gd name="T4" fmla="*/ 14 w 14"/>
                    <a:gd name="T5" fmla="*/ 5 h 16"/>
                    <a:gd name="T6" fmla="*/ 8 w 14"/>
                    <a:gd name="T7" fmla="*/ 0 h 16"/>
                    <a:gd name="T8" fmla="*/ 0 w 14"/>
                    <a:gd name="T9" fmla="*/ 8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6"/>
                    <a:gd name="T17" fmla="*/ 14 w 14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6">
                      <a:moveTo>
                        <a:pt x="0" y="8"/>
                      </a:moveTo>
                      <a:lnTo>
                        <a:pt x="5" y="16"/>
                      </a:lnTo>
                      <a:lnTo>
                        <a:pt x="14" y="5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85" name="Freeform 1812"/>
                <p:cNvSpPr>
                  <a:spLocks/>
                </p:cNvSpPr>
                <p:nvPr/>
              </p:nvSpPr>
              <p:spPr bwMode="auto">
                <a:xfrm>
                  <a:off x="1267" y="1794"/>
                  <a:ext cx="19" cy="15"/>
                </a:xfrm>
                <a:custGeom>
                  <a:avLst/>
                  <a:gdLst>
                    <a:gd name="T0" fmla="*/ 0 w 19"/>
                    <a:gd name="T1" fmla="*/ 4 h 15"/>
                    <a:gd name="T2" fmla="*/ 2 w 19"/>
                    <a:gd name="T3" fmla="*/ 9 h 15"/>
                    <a:gd name="T4" fmla="*/ 11 w 19"/>
                    <a:gd name="T5" fmla="*/ 15 h 15"/>
                    <a:gd name="T6" fmla="*/ 19 w 19"/>
                    <a:gd name="T7" fmla="*/ 7 h 15"/>
                    <a:gd name="T8" fmla="*/ 13 w 19"/>
                    <a:gd name="T9" fmla="*/ 0 h 15"/>
                    <a:gd name="T10" fmla="*/ 16 w 19"/>
                    <a:gd name="T11" fmla="*/ 4 h 15"/>
                    <a:gd name="T12" fmla="*/ 0 w 19"/>
                    <a:gd name="T13" fmla="*/ 4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5"/>
                    <a:gd name="T23" fmla="*/ 19 w 19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5">
                      <a:moveTo>
                        <a:pt x="0" y="4"/>
                      </a:moveTo>
                      <a:lnTo>
                        <a:pt x="2" y="9"/>
                      </a:lnTo>
                      <a:lnTo>
                        <a:pt x="11" y="15"/>
                      </a:lnTo>
                      <a:lnTo>
                        <a:pt x="19" y="7"/>
                      </a:lnTo>
                      <a:lnTo>
                        <a:pt x="13" y="0"/>
                      </a:lnTo>
                      <a:lnTo>
                        <a:pt x="16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86" name="Freeform 1813"/>
                <p:cNvSpPr>
                  <a:spLocks/>
                </p:cNvSpPr>
                <p:nvPr/>
              </p:nvSpPr>
              <p:spPr bwMode="auto">
                <a:xfrm>
                  <a:off x="1267" y="1783"/>
                  <a:ext cx="16" cy="18"/>
                </a:xfrm>
                <a:custGeom>
                  <a:avLst/>
                  <a:gdLst>
                    <a:gd name="T0" fmla="*/ 8 w 16"/>
                    <a:gd name="T1" fmla="*/ 18 h 18"/>
                    <a:gd name="T2" fmla="*/ 0 w 16"/>
                    <a:gd name="T3" fmla="*/ 8 h 18"/>
                    <a:gd name="T4" fmla="*/ 0 w 16"/>
                    <a:gd name="T5" fmla="*/ 15 h 18"/>
                    <a:gd name="T6" fmla="*/ 16 w 16"/>
                    <a:gd name="T7" fmla="*/ 15 h 18"/>
                    <a:gd name="T8" fmla="*/ 16 w 16"/>
                    <a:gd name="T9" fmla="*/ 8 h 18"/>
                    <a:gd name="T10" fmla="*/ 8 w 16"/>
                    <a:gd name="T11" fmla="*/ 0 h 18"/>
                    <a:gd name="T12" fmla="*/ 16 w 16"/>
                    <a:gd name="T13" fmla="*/ 8 h 18"/>
                    <a:gd name="T14" fmla="*/ 16 w 16"/>
                    <a:gd name="T15" fmla="*/ 0 h 18"/>
                    <a:gd name="T16" fmla="*/ 8 w 16"/>
                    <a:gd name="T17" fmla="*/ 0 h 18"/>
                    <a:gd name="T18" fmla="*/ 8 w 16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8"/>
                    <a:gd name="T32" fmla="*/ 16 w 16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8">
                      <a:moveTo>
                        <a:pt x="8" y="18"/>
                      </a:move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6" y="15"/>
                      </a:lnTo>
                      <a:lnTo>
                        <a:pt x="16" y="8"/>
                      </a:lnTo>
                      <a:lnTo>
                        <a:pt x="8" y="0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87" name="Freeform 1814"/>
                <p:cNvSpPr>
                  <a:spLocks/>
                </p:cNvSpPr>
                <p:nvPr/>
              </p:nvSpPr>
              <p:spPr bwMode="auto">
                <a:xfrm>
                  <a:off x="1261" y="1783"/>
                  <a:ext cx="14" cy="18"/>
                </a:xfrm>
                <a:custGeom>
                  <a:avLst/>
                  <a:gdLst>
                    <a:gd name="T0" fmla="*/ 0 w 14"/>
                    <a:gd name="T1" fmla="*/ 8 h 18"/>
                    <a:gd name="T2" fmla="*/ 6 w 14"/>
                    <a:gd name="T3" fmla="*/ 18 h 18"/>
                    <a:gd name="T4" fmla="*/ 14 w 14"/>
                    <a:gd name="T5" fmla="*/ 18 h 18"/>
                    <a:gd name="T6" fmla="*/ 14 w 14"/>
                    <a:gd name="T7" fmla="*/ 0 h 18"/>
                    <a:gd name="T8" fmla="*/ 6 w 14"/>
                    <a:gd name="T9" fmla="*/ 0 h 18"/>
                    <a:gd name="T10" fmla="*/ 14 w 14"/>
                    <a:gd name="T11" fmla="*/ 8 h 18"/>
                    <a:gd name="T12" fmla="*/ 0 w 14"/>
                    <a:gd name="T13" fmla="*/ 8 h 18"/>
                    <a:gd name="T14" fmla="*/ 0 w 14"/>
                    <a:gd name="T15" fmla="*/ 18 h 18"/>
                    <a:gd name="T16" fmla="*/ 6 w 14"/>
                    <a:gd name="T17" fmla="*/ 18 h 18"/>
                    <a:gd name="T18" fmla="*/ 0 w 14"/>
                    <a:gd name="T19" fmla="*/ 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8"/>
                    <a:gd name="T32" fmla="*/ 14 w 14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8">
                      <a:moveTo>
                        <a:pt x="0" y="8"/>
                      </a:moveTo>
                      <a:lnTo>
                        <a:pt x="6" y="18"/>
                      </a:lnTo>
                      <a:lnTo>
                        <a:pt x="14" y="18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88" name="Rectangle 1815"/>
                <p:cNvSpPr>
                  <a:spLocks noChangeArrowheads="1"/>
                </p:cNvSpPr>
                <p:nvPr/>
              </p:nvSpPr>
              <p:spPr bwMode="auto">
                <a:xfrm>
                  <a:off x="1261" y="1783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89" name="Rectangle 1816"/>
                <p:cNvSpPr>
                  <a:spLocks noChangeArrowheads="1"/>
                </p:cNvSpPr>
                <p:nvPr/>
              </p:nvSpPr>
              <p:spPr bwMode="auto">
                <a:xfrm>
                  <a:off x="1261" y="1778"/>
                  <a:ext cx="15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90" name="Rectangle 1817"/>
                <p:cNvSpPr>
                  <a:spLocks noChangeArrowheads="1"/>
                </p:cNvSpPr>
                <p:nvPr/>
              </p:nvSpPr>
              <p:spPr bwMode="auto">
                <a:xfrm>
                  <a:off x="1261" y="1770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91" name="Rectangle 1818"/>
                <p:cNvSpPr>
                  <a:spLocks noChangeArrowheads="1"/>
                </p:cNvSpPr>
                <p:nvPr/>
              </p:nvSpPr>
              <p:spPr bwMode="auto">
                <a:xfrm>
                  <a:off x="1261" y="1764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92" name="Rectangle 1819"/>
                <p:cNvSpPr>
                  <a:spLocks noChangeArrowheads="1"/>
                </p:cNvSpPr>
                <p:nvPr/>
              </p:nvSpPr>
              <p:spPr bwMode="auto">
                <a:xfrm>
                  <a:off x="1261" y="1755"/>
                  <a:ext cx="15" cy="1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93" name="Rectangle 1820"/>
                <p:cNvSpPr>
                  <a:spLocks noChangeArrowheads="1"/>
                </p:cNvSpPr>
                <p:nvPr/>
              </p:nvSpPr>
              <p:spPr bwMode="auto">
                <a:xfrm>
                  <a:off x="1261" y="1749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94" name="Rectangle 1821"/>
                <p:cNvSpPr>
                  <a:spLocks noChangeArrowheads="1"/>
                </p:cNvSpPr>
                <p:nvPr/>
              </p:nvSpPr>
              <p:spPr bwMode="auto">
                <a:xfrm>
                  <a:off x="1261" y="1744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95" name="Freeform 1822"/>
                <p:cNvSpPr>
                  <a:spLocks/>
                </p:cNvSpPr>
                <p:nvPr/>
              </p:nvSpPr>
              <p:spPr bwMode="auto">
                <a:xfrm>
                  <a:off x="1260" y="1730"/>
                  <a:ext cx="15" cy="14"/>
                </a:xfrm>
                <a:custGeom>
                  <a:avLst/>
                  <a:gdLst>
                    <a:gd name="T0" fmla="*/ 5 w 15"/>
                    <a:gd name="T1" fmla="*/ 14 h 14"/>
                    <a:gd name="T2" fmla="*/ 0 w 15"/>
                    <a:gd name="T3" fmla="*/ 6 h 14"/>
                    <a:gd name="T4" fmla="*/ 0 w 15"/>
                    <a:gd name="T5" fmla="*/ 14 h 14"/>
                    <a:gd name="T6" fmla="*/ 15 w 15"/>
                    <a:gd name="T7" fmla="*/ 14 h 14"/>
                    <a:gd name="T8" fmla="*/ 15 w 15"/>
                    <a:gd name="T9" fmla="*/ 6 h 14"/>
                    <a:gd name="T10" fmla="*/ 5 w 15"/>
                    <a:gd name="T11" fmla="*/ 0 h 14"/>
                    <a:gd name="T12" fmla="*/ 15 w 15"/>
                    <a:gd name="T13" fmla="*/ 6 h 14"/>
                    <a:gd name="T14" fmla="*/ 15 w 15"/>
                    <a:gd name="T15" fmla="*/ 0 h 14"/>
                    <a:gd name="T16" fmla="*/ 5 w 15"/>
                    <a:gd name="T17" fmla="*/ 0 h 14"/>
                    <a:gd name="T18" fmla="*/ 5 w 15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5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6"/>
                      </a:lnTo>
                      <a:lnTo>
                        <a:pt x="5" y="0"/>
                      </a:ln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96" name="Freeform 1823"/>
                <p:cNvSpPr>
                  <a:spLocks/>
                </p:cNvSpPr>
                <p:nvPr/>
              </p:nvSpPr>
              <p:spPr bwMode="auto">
                <a:xfrm>
                  <a:off x="1254" y="1730"/>
                  <a:ext cx="11" cy="14"/>
                </a:xfrm>
                <a:custGeom>
                  <a:avLst/>
                  <a:gdLst>
                    <a:gd name="T0" fmla="*/ 0 w 11"/>
                    <a:gd name="T1" fmla="*/ 11 h 14"/>
                    <a:gd name="T2" fmla="*/ 6 w 11"/>
                    <a:gd name="T3" fmla="*/ 14 h 14"/>
                    <a:gd name="T4" fmla="*/ 11 w 11"/>
                    <a:gd name="T5" fmla="*/ 14 h 14"/>
                    <a:gd name="T6" fmla="*/ 11 w 11"/>
                    <a:gd name="T7" fmla="*/ 0 h 14"/>
                    <a:gd name="T8" fmla="*/ 6 w 11"/>
                    <a:gd name="T9" fmla="*/ 0 h 14"/>
                    <a:gd name="T10" fmla="*/ 11 w 11"/>
                    <a:gd name="T11" fmla="*/ 0 h 14"/>
                    <a:gd name="T12" fmla="*/ 0 w 11"/>
                    <a:gd name="T13" fmla="*/ 11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14"/>
                    <a:gd name="T23" fmla="*/ 11 w 11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14">
                      <a:moveTo>
                        <a:pt x="0" y="11"/>
                      </a:moveTo>
                      <a:lnTo>
                        <a:pt x="6" y="14"/>
                      </a:lnTo>
                      <a:lnTo>
                        <a:pt x="11" y="1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97" name="Freeform 1824"/>
                <p:cNvSpPr>
                  <a:spLocks/>
                </p:cNvSpPr>
                <p:nvPr/>
              </p:nvSpPr>
              <p:spPr bwMode="auto">
                <a:xfrm>
                  <a:off x="1246" y="1725"/>
                  <a:ext cx="19" cy="16"/>
                </a:xfrm>
                <a:custGeom>
                  <a:avLst/>
                  <a:gdLst>
                    <a:gd name="T0" fmla="*/ 0 w 19"/>
                    <a:gd name="T1" fmla="*/ 5 h 16"/>
                    <a:gd name="T2" fmla="*/ 0 w 19"/>
                    <a:gd name="T3" fmla="*/ 11 h 16"/>
                    <a:gd name="T4" fmla="*/ 8 w 19"/>
                    <a:gd name="T5" fmla="*/ 16 h 16"/>
                    <a:gd name="T6" fmla="*/ 19 w 19"/>
                    <a:gd name="T7" fmla="*/ 5 h 16"/>
                    <a:gd name="T8" fmla="*/ 11 w 19"/>
                    <a:gd name="T9" fmla="*/ 0 h 16"/>
                    <a:gd name="T10" fmla="*/ 14 w 19"/>
                    <a:gd name="T11" fmla="*/ 5 h 16"/>
                    <a:gd name="T12" fmla="*/ 0 w 19"/>
                    <a:gd name="T13" fmla="*/ 5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6"/>
                    <a:gd name="T23" fmla="*/ 19 w 19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6">
                      <a:moveTo>
                        <a:pt x="0" y="5"/>
                      </a:moveTo>
                      <a:lnTo>
                        <a:pt x="0" y="11"/>
                      </a:lnTo>
                      <a:lnTo>
                        <a:pt x="8" y="16"/>
                      </a:lnTo>
                      <a:lnTo>
                        <a:pt x="19" y="5"/>
                      </a:lnTo>
                      <a:lnTo>
                        <a:pt x="11" y="0"/>
                      </a:lnTo>
                      <a:lnTo>
                        <a:pt x="14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98" name="Rectangle 1825"/>
                <p:cNvSpPr>
                  <a:spLocks noChangeArrowheads="1"/>
                </p:cNvSpPr>
                <p:nvPr/>
              </p:nvSpPr>
              <p:spPr bwMode="auto">
                <a:xfrm>
                  <a:off x="1246" y="1722"/>
                  <a:ext cx="15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99" name="Rectangle 1826"/>
                <p:cNvSpPr>
                  <a:spLocks noChangeArrowheads="1"/>
                </p:cNvSpPr>
                <p:nvPr/>
              </p:nvSpPr>
              <p:spPr bwMode="auto">
                <a:xfrm>
                  <a:off x="1246" y="1717"/>
                  <a:ext cx="15" cy="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00" name="Freeform 1827"/>
                <p:cNvSpPr>
                  <a:spLocks/>
                </p:cNvSpPr>
                <p:nvPr/>
              </p:nvSpPr>
              <p:spPr bwMode="auto">
                <a:xfrm>
                  <a:off x="1246" y="1702"/>
                  <a:ext cx="14" cy="15"/>
                </a:xfrm>
                <a:custGeom>
                  <a:avLst/>
                  <a:gdLst>
                    <a:gd name="T0" fmla="*/ 6 w 14"/>
                    <a:gd name="T1" fmla="*/ 15 h 15"/>
                    <a:gd name="T2" fmla="*/ 0 w 14"/>
                    <a:gd name="T3" fmla="*/ 8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8 h 15"/>
                    <a:gd name="T10" fmla="*/ 6 w 14"/>
                    <a:gd name="T11" fmla="*/ 0 h 15"/>
                    <a:gd name="T12" fmla="*/ 14 w 14"/>
                    <a:gd name="T13" fmla="*/ 8 h 15"/>
                    <a:gd name="T14" fmla="*/ 14 w 14"/>
                    <a:gd name="T15" fmla="*/ 0 h 15"/>
                    <a:gd name="T16" fmla="*/ 6 w 14"/>
                    <a:gd name="T17" fmla="*/ 0 h 15"/>
                    <a:gd name="T18" fmla="*/ 6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6" y="15"/>
                      </a:move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8"/>
                      </a:lnTo>
                      <a:lnTo>
                        <a:pt x="6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01" name="Freeform 1828"/>
                <p:cNvSpPr>
                  <a:spLocks/>
                </p:cNvSpPr>
                <p:nvPr/>
              </p:nvSpPr>
              <p:spPr bwMode="auto">
                <a:xfrm>
                  <a:off x="1238" y="1702"/>
                  <a:ext cx="16" cy="15"/>
                </a:xfrm>
                <a:custGeom>
                  <a:avLst/>
                  <a:gdLst>
                    <a:gd name="T0" fmla="*/ 0 w 16"/>
                    <a:gd name="T1" fmla="*/ 8 h 15"/>
                    <a:gd name="T2" fmla="*/ 8 w 16"/>
                    <a:gd name="T3" fmla="*/ 15 h 15"/>
                    <a:gd name="T4" fmla="*/ 14 w 16"/>
                    <a:gd name="T5" fmla="*/ 15 h 15"/>
                    <a:gd name="T6" fmla="*/ 14 w 16"/>
                    <a:gd name="T7" fmla="*/ 0 h 15"/>
                    <a:gd name="T8" fmla="*/ 8 w 16"/>
                    <a:gd name="T9" fmla="*/ 0 h 15"/>
                    <a:gd name="T10" fmla="*/ 16 w 16"/>
                    <a:gd name="T11" fmla="*/ 8 h 15"/>
                    <a:gd name="T12" fmla="*/ 0 w 16"/>
                    <a:gd name="T13" fmla="*/ 8 h 15"/>
                    <a:gd name="T14" fmla="*/ 0 w 16"/>
                    <a:gd name="T15" fmla="*/ 15 h 15"/>
                    <a:gd name="T16" fmla="*/ 8 w 16"/>
                    <a:gd name="T17" fmla="*/ 15 h 15"/>
                    <a:gd name="T18" fmla="*/ 0 w 16"/>
                    <a:gd name="T19" fmla="*/ 8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5"/>
                    <a:gd name="T32" fmla="*/ 16 w 16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5">
                      <a:moveTo>
                        <a:pt x="0" y="8"/>
                      </a:move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02" name="Rectangle 1829"/>
                <p:cNvSpPr>
                  <a:spLocks noChangeArrowheads="1"/>
                </p:cNvSpPr>
                <p:nvPr/>
              </p:nvSpPr>
              <p:spPr bwMode="auto">
                <a:xfrm>
                  <a:off x="1238" y="1702"/>
                  <a:ext cx="18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03" name="Freeform 1830"/>
                <p:cNvSpPr>
                  <a:spLocks/>
                </p:cNvSpPr>
                <p:nvPr/>
              </p:nvSpPr>
              <p:spPr bwMode="auto">
                <a:xfrm>
                  <a:off x="1238" y="1688"/>
                  <a:ext cx="16" cy="14"/>
                </a:xfrm>
                <a:custGeom>
                  <a:avLst/>
                  <a:gdLst>
                    <a:gd name="T0" fmla="*/ 8 w 16"/>
                    <a:gd name="T1" fmla="*/ 14 h 14"/>
                    <a:gd name="T2" fmla="*/ 0 w 16"/>
                    <a:gd name="T3" fmla="*/ 8 h 14"/>
                    <a:gd name="T4" fmla="*/ 0 w 16"/>
                    <a:gd name="T5" fmla="*/ 14 h 14"/>
                    <a:gd name="T6" fmla="*/ 16 w 16"/>
                    <a:gd name="T7" fmla="*/ 14 h 14"/>
                    <a:gd name="T8" fmla="*/ 16 w 16"/>
                    <a:gd name="T9" fmla="*/ 8 h 14"/>
                    <a:gd name="T10" fmla="*/ 8 w 16"/>
                    <a:gd name="T11" fmla="*/ 0 h 14"/>
                    <a:gd name="T12" fmla="*/ 16 w 16"/>
                    <a:gd name="T13" fmla="*/ 8 h 14"/>
                    <a:gd name="T14" fmla="*/ 16 w 16"/>
                    <a:gd name="T15" fmla="*/ 0 h 14"/>
                    <a:gd name="T16" fmla="*/ 8 w 16"/>
                    <a:gd name="T17" fmla="*/ 0 h 14"/>
                    <a:gd name="T18" fmla="*/ 8 w 16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8" y="14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6" y="14"/>
                      </a:lnTo>
                      <a:lnTo>
                        <a:pt x="16" y="8"/>
                      </a:lnTo>
                      <a:lnTo>
                        <a:pt x="8" y="0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04" name="Freeform 1831"/>
                <p:cNvSpPr>
                  <a:spLocks/>
                </p:cNvSpPr>
                <p:nvPr/>
              </p:nvSpPr>
              <p:spPr bwMode="auto">
                <a:xfrm>
                  <a:off x="1231" y="1688"/>
                  <a:ext cx="15" cy="14"/>
                </a:xfrm>
                <a:custGeom>
                  <a:avLst/>
                  <a:gdLst>
                    <a:gd name="T0" fmla="*/ 0 w 15"/>
                    <a:gd name="T1" fmla="*/ 8 h 14"/>
                    <a:gd name="T2" fmla="*/ 10 w 15"/>
                    <a:gd name="T3" fmla="*/ 14 h 14"/>
                    <a:gd name="T4" fmla="*/ 15 w 15"/>
                    <a:gd name="T5" fmla="*/ 14 h 14"/>
                    <a:gd name="T6" fmla="*/ 15 w 15"/>
                    <a:gd name="T7" fmla="*/ 0 h 14"/>
                    <a:gd name="T8" fmla="*/ 10 w 15"/>
                    <a:gd name="T9" fmla="*/ 0 h 14"/>
                    <a:gd name="T10" fmla="*/ 15 w 15"/>
                    <a:gd name="T11" fmla="*/ 8 h 14"/>
                    <a:gd name="T12" fmla="*/ 0 w 15"/>
                    <a:gd name="T13" fmla="*/ 8 h 14"/>
                    <a:gd name="T14" fmla="*/ 0 w 15"/>
                    <a:gd name="T15" fmla="*/ 14 h 14"/>
                    <a:gd name="T16" fmla="*/ 10 w 15"/>
                    <a:gd name="T17" fmla="*/ 14 h 14"/>
                    <a:gd name="T18" fmla="*/ 0 w 15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0" y="8"/>
                      </a:moveTo>
                      <a:lnTo>
                        <a:pt x="10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05" name="Rectangle 1832"/>
                <p:cNvSpPr>
                  <a:spLocks noChangeArrowheads="1"/>
                </p:cNvSpPr>
                <p:nvPr/>
              </p:nvSpPr>
              <p:spPr bwMode="auto">
                <a:xfrm>
                  <a:off x="1231" y="1688"/>
                  <a:ext cx="17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06" name="Rectangle 1833"/>
                <p:cNvSpPr>
                  <a:spLocks noChangeArrowheads="1"/>
                </p:cNvSpPr>
                <p:nvPr/>
              </p:nvSpPr>
              <p:spPr bwMode="auto">
                <a:xfrm>
                  <a:off x="1231" y="1680"/>
                  <a:ext cx="17" cy="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07" name="Rectangle 1834"/>
                <p:cNvSpPr>
                  <a:spLocks noChangeArrowheads="1"/>
                </p:cNvSpPr>
                <p:nvPr/>
              </p:nvSpPr>
              <p:spPr bwMode="auto">
                <a:xfrm>
                  <a:off x="1231" y="1673"/>
                  <a:ext cx="17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08" name="Freeform 1835"/>
                <p:cNvSpPr>
                  <a:spLocks/>
                </p:cNvSpPr>
                <p:nvPr/>
              </p:nvSpPr>
              <p:spPr bwMode="auto">
                <a:xfrm>
                  <a:off x="1231" y="1658"/>
                  <a:ext cx="15" cy="18"/>
                </a:xfrm>
                <a:custGeom>
                  <a:avLst/>
                  <a:gdLst>
                    <a:gd name="T0" fmla="*/ 10 w 15"/>
                    <a:gd name="T1" fmla="*/ 18 h 18"/>
                    <a:gd name="T2" fmla="*/ 0 w 15"/>
                    <a:gd name="T3" fmla="*/ 10 h 18"/>
                    <a:gd name="T4" fmla="*/ 0 w 15"/>
                    <a:gd name="T5" fmla="*/ 15 h 18"/>
                    <a:gd name="T6" fmla="*/ 15 w 15"/>
                    <a:gd name="T7" fmla="*/ 15 h 18"/>
                    <a:gd name="T8" fmla="*/ 15 w 15"/>
                    <a:gd name="T9" fmla="*/ 10 h 18"/>
                    <a:gd name="T10" fmla="*/ 10 w 15"/>
                    <a:gd name="T11" fmla="*/ 0 h 18"/>
                    <a:gd name="T12" fmla="*/ 15 w 15"/>
                    <a:gd name="T13" fmla="*/ 10 h 18"/>
                    <a:gd name="T14" fmla="*/ 15 w 15"/>
                    <a:gd name="T15" fmla="*/ 0 h 18"/>
                    <a:gd name="T16" fmla="*/ 10 w 15"/>
                    <a:gd name="T17" fmla="*/ 0 h 18"/>
                    <a:gd name="T18" fmla="*/ 10 w 15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8"/>
                    <a:gd name="T32" fmla="*/ 15 w 1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8">
                      <a:moveTo>
                        <a:pt x="10" y="18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10" y="0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09" name="Rectangle 1836"/>
                <p:cNvSpPr>
                  <a:spLocks noChangeArrowheads="1"/>
                </p:cNvSpPr>
                <p:nvPr/>
              </p:nvSpPr>
              <p:spPr bwMode="auto">
                <a:xfrm>
                  <a:off x="1231" y="1660"/>
                  <a:ext cx="11" cy="1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10" name="Freeform 1837"/>
                <p:cNvSpPr>
                  <a:spLocks/>
                </p:cNvSpPr>
                <p:nvPr/>
              </p:nvSpPr>
              <p:spPr bwMode="auto">
                <a:xfrm>
                  <a:off x="1218" y="1658"/>
                  <a:ext cx="13" cy="18"/>
                </a:xfrm>
                <a:custGeom>
                  <a:avLst/>
                  <a:gdLst>
                    <a:gd name="T0" fmla="*/ 0 w 13"/>
                    <a:gd name="T1" fmla="*/ 10 h 18"/>
                    <a:gd name="T2" fmla="*/ 8 w 13"/>
                    <a:gd name="T3" fmla="*/ 18 h 18"/>
                    <a:gd name="T4" fmla="*/ 13 w 13"/>
                    <a:gd name="T5" fmla="*/ 18 h 18"/>
                    <a:gd name="T6" fmla="*/ 13 w 13"/>
                    <a:gd name="T7" fmla="*/ 0 h 18"/>
                    <a:gd name="T8" fmla="*/ 8 w 13"/>
                    <a:gd name="T9" fmla="*/ 0 h 18"/>
                    <a:gd name="T10" fmla="*/ 13 w 13"/>
                    <a:gd name="T11" fmla="*/ 10 h 18"/>
                    <a:gd name="T12" fmla="*/ 0 w 13"/>
                    <a:gd name="T13" fmla="*/ 10 h 18"/>
                    <a:gd name="T14" fmla="*/ 0 w 13"/>
                    <a:gd name="T15" fmla="*/ 18 h 18"/>
                    <a:gd name="T16" fmla="*/ 8 w 13"/>
                    <a:gd name="T17" fmla="*/ 18 h 18"/>
                    <a:gd name="T18" fmla="*/ 0 w 13"/>
                    <a:gd name="T19" fmla="*/ 1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8"/>
                    <a:gd name="T32" fmla="*/ 13 w 13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8">
                      <a:moveTo>
                        <a:pt x="0" y="10"/>
                      </a:moveTo>
                      <a:lnTo>
                        <a:pt x="8" y="18"/>
                      </a:lnTo>
                      <a:lnTo>
                        <a:pt x="13" y="1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10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11" name="Freeform 1838"/>
                <p:cNvSpPr>
                  <a:spLocks/>
                </p:cNvSpPr>
                <p:nvPr/>
              </p:nvSpPr>
              <p:spPr bwMode="auto">
                <a:xfrm>
                  <a:off x="1218" y="1656"/>
                  <a:ext cx="13" cy="12"/>
                </a:xfrm>
                <a:custGeom>
                  <a:avLst/>
                  <a:gdLst>
                    <a:gd name="T0" fmla="*/ 3 w 13"/>
                    <a:gd name="T1" fmla="*/ 9 h 12"/>
                    <a:gd name="T2" fmla="*/ 0 w 13"/>
                    <a:gd name="T3" fmla="*/ 2 h 12"/>
                    <a:gd name="T4" fmla="*/ 0 w 13"/>
                    <a:gd name="T5" fmla="*/ 12 h 12"/>
                    <a:gd name="T6" fmla="*/ 13 w 13"/>
                    <a:gd name="T7" fmla="*/ 12 h 12"/>
                    <a:gd name="T8" fmla="*/ 13 w 13"/>
                    <a:gd name="T9" fmla="*/ 2 h 12"/>
                    <a:gd name="T10" fmla="*/ 13 w 13"/>
                    <a:gd name="T11" fmla="*/ 0 h 12"/>
                    <a:gd name="T12" fmla="*/ 3 w 13"/>
                    <a:gd name="T13" fmla="*/ 9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12"/>
                    <a:gd name="T23" fmla="*/ 13 w 13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12">
                      <a:moveTo>
                        <a:pt x="3" y="9"/>
                      </a:move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13" y="1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12" name="Freeform 1839"/>
                <p:cNvSpPr>
                  <a:spLocks/>
                </p:cNvSpPr>
                <p:nvPr/>
              </p:nvSpPr>
              <p:spPr bwMode="auto">
                <a:xfrm>
                  <a:off x="1212" y="1647"/>
                  <a:ext cx="19" cy="18"/>
                </a:xfrm>
                <a:custGeom>
                  <a:avLst/>
                  <a:gdLst>
                    <a:gd name="T0" fmla="*/ 0 w 19"/>
                    <a:gd name="T1" fmla="*/ 6 h 18"/>
                    <a:gd name="T2" fmla="*/ 0 w 19"/>
                    <a:gd name="T3" fmla="*/ 11 h 18"/>
                    <a:gd name="T4" fmla="*/ 9 w 19"/>
                    <a:gd name="T5" fmla="*/ 18 h 18"/>
                    <a:gd name="T6" fmla="*/ 19 w 19"/>
                    <a:gd name="T7" fmla="*/ 9 h 18"/>
                    <a:gd name="T8" fmla="*/ 11 w 19"/>
                    <a:gd name="T9" fmla="*/ 0 h 18"/>
                    <a:gd name="T10" fmla="*/ 14 w 19"/>
                    <a:gd name="T11" fmla="*/ 6 h 18"/>
                    <a:gd name="T12" fmla="*/ 0 w 19"/>
                    <a:gd name="T13" fmla="*/ 6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8"/>
                    <a:gd name="T23" fmla="*/ 19 w 19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8">
                      <a:moveTo>
                        <a:pt x="0" y="6"/>
                      </a:moveTo>
                      <a:lnTo>
                        <a:pt x="0" y="11"/>
                      </a:lnTo>
                      <a:lnTo>
                        <a:pt x="9" y="18"/>
                      </a:lnTo>
                      <a:lnTo>
                        <a:pt x="19" y="9"/>
                      </a:lnTo>
                      <a:lnTo>
                        <a:pt x="11" y="0"/>
                      </a:lnTo>
                      <a:lnTo>
                        <a:pt x="14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13" name="Freeform 1840"/>
                <p:cNvSpPr>
                  <a:spLocks/>
                </p:cNvSpPr>
                <p:nvPr/>
              </p:nvSpPr>
              <p:spPr bwMode="auto">
                <a:xfrm>
                  <a:off x="1212" y="1639"/>
                  <a:ext cx="14" cy="14"/>
                </a:xfrm>
                <a:custGeom>
                  <a:avLst/>
                  <a:gdLst>
                    <a:gd name="T0" fmla="*/ 6 w 14"/>
                    <a:gd name="T1" fmla="*/ 14 h 14"/>
                    <a:gd name="T2" fmla="*/ 0 w 14"/>
                    <a:gd name="T3" fmla="*/ 6 h 14"/>
                    <a:gd name="T4" fmla="*/ 0 w 14"/>
                    <a:gd name="T5" fmla="*/ 14 h 14"/>
                    <a:gd name="T6" fmla="*/ 14 w 14"/>
                    <a:gd name="T7" fmla="*/ 14 h 14"/>
                    <a:gd name="T8" fmla="*/ 14 w 14"/>
                    <a:gd name="T9" fmla="*/ 6 h 14"/>
                    <a:gd name="T10" fmla="*/ 6 w 14"/>
                    <a:gd name="T11" fmla="*/ 0 h 14"/>
                    <a:gd name="T12" fmla="*/ 14 w 14"/>
                    <a:gd name="T13" fmla="*/ 6 h 14"/>
                    <a:gd name="T14" fmla="*/ 14 w 14"/>
                    <a:gd name="T15" fmla="*/ 0 h 14"/>
                    <a:gd name="T16" fmla="*/ 6 w 14"/>
                    <a:gd name="T17" fmla="*/ 0 h 14"/>
                    <a:gd name="T18" fmla="*/ 6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6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6"/>
                      </a:lnTo>
                      <a:lnTo>
                        <a:pt x="6" y="0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14" name="Freeform 1841"/>
                <p:cNvSpPr>
                  <a:spLocks/>
                </p:cNvSpPr>
                <p:nvPr/>
              </p:nvSpPr>
              <p:spPr bwMode="auto">
                <a:xfrm>
                  <a:off x="1204" y="1639"/>
                  <a:ext cx="14" cy="14"/>
                </a:xfrm>
                <a:custGeom>
                  <a:avLst/>
                  <a:gdLst>
                    <a:gd name="T0" fmla="*/ 0 w 14"/>
                    <a:gd name="T1" fmla="*/ 6 h 14"/>
                    <a:gd name="T2" fmla="*/ 8 w 14"/>
                    <a:gd name="T3" fmla="*/ 14 h 14"/>
                    <a:gd name="T4" fmla="*/ 14 w 14"/>
                    <a:gd name="T5" fmla="*/ 14 h 14"/>
                    <a:gd name="T6" fmla="*/ 14 w 14"/>
                    <a:gd name="T7" fmla="*/ 0 h 14"/>
                    <a:gd name="T8" fmla="*/ 8 w 14"/>
                    <a:gd name="T9" fmla="*/ 0 h 14"/>
                    <a:gd name="T10" fmla="*/ 14 w 14"/>
                    <a:gd name="T11" fmla="*/ 6 h 14"/>
                    <a:gd name="T12" fmla="*/ 0 w 14"/>
                    <a:gd name="T13" fmla="*/ 6 h 14"/>
                    <a:gd name="T14" fmla="*/ 0 w 14"/>
                    <a:gd name="T15" fmla="*/ 14 h 14"/>
                    <a:gd name="T16" fmla="*/ 8 w 14"/>
                    <a:gd name="T17" fmla="*/ 14 h 14"/>
                    <a:gd name="T18" fmla="*/ 0 w 14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6"/>
                      </a:moveTo>
                      <a:lnTo>
                        <a:pt x="8" y="14"/>
                      </a:lnTo>
                      <a:lnTo>
                        <a:pt x="14" y="14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15" name="Rectangle 1842"/>
                <p:cNvSpPr>
                  <a:spLocks noChangeArrowheads="1"/>
                </p:cNvSpPr>
                <p:nvPr/>
              </p:nvSpPr>
              <p:spPr bwMode="auto">
                <a:xfrm>
                  <a:off x="1204" y="1639"/>
                  <a:ext cx="15" cy="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16" name="Freeform 1843"/>
                <p:cNvSpPr>
                  <a:spLocks/>
                </p:cNvSpPr>
                <p:nvPr/>
              </p:nvSpPr>
              <p:spPr bwMode="auto">
                <a:xfrm>
                  <a:off x="1204" y="1624"/>
                  <a:ext cx="14" cy="15"/>
                </a:xfrm>
                <a:custGeom>
                  <a:avLst/>
                  <a:gdLst>
                    <a:gd name="T0" fmla="*/ 8 w 14"/>
                    <a:gd name="T1" fmla="*/ 15 h 15"/>
                    <a:gd name="T2" fmla="*/ 0 w 14"/>
                    <a:gd name="T3" fmla="*/ 7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7 h 15"/>
                    <a:gd name="T10" fmla="*/ 8 w 14"/>
                    <a:gd name="T11" fmla="*/ 0 h 15"/>
                    <a:gd name="T12" fmla="*/ 14 w 14"/>
                    <a:gd name="T13" fmla="*/ 7 h 15"/>
                    <a:gd name="T14" fmla="*/ 14 w 14"/>
                    <a:gd name="T15" fmla="*/ 0 h 15"/>
                    <a:gd name="T16" fmla="*/ 8 w 14"/>
                    <a:gd name="T17" fmla="*/ 0 h 15"/>
                    <a:gd name="T18" fmla="*/ 8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8" y="15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7"/>
                      </a:lnTo>
                      <a:lnTo>
                        <a:pt x="8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17" name="Freeform 1844"/>
                <p:cNvSpPr>
                  <a:spLocks/>
                </p:cNvSpPr>
                <p:nvPr/>
              </p:nvSpPr>
              <p:spPr bwMode="auto">
                <a:xfrm>
                  <a:off x="1192" y="1624"/>
                  <a:ext cx="20" cy="15"/>
                </a:xfrm>
                <a:custGeom>
                  <a:avLst/>
                  <a:gdLst>
                    <a:gd name="T0" fmla="*/ 0 w 20"/>
                    <a:gd name="T1" fmla="*/ 7 h 15"/>
                    <a:gd name="T2" fmla="*/ 6 w 20"/>
                    <a:gd name="T3" fmla="*/ 15 h 15"/>
                    <a:gd name="T4" fmla="*/ 20 w 20"/>
                    <a:gd name="T5" fmla="*/ 15 h 15"/>
                    <a:gd name="T6" fmla="*/ 20 w 20"/>
                    <a:gd name="T7" fmla="*/ 0 h 15"/>
                    <a:gd name="T8" fmla="*/ 6 w 20"/>
                    <a:gd name="T9" fmla="*/ 0 h 15"/>
                    <a:gd name="T10" fmla="*/ 15 w 20"/>
                    <a:gd name="T11" fmla="*/ 7 h 15"/>
                    <a:gd name="T12" fmla="*/ 0 w 20"/>
                    <a:gd name="T13" fmla="*/ 7 h 15"/>
                    <a:gd name="T14" fmla="*/ 0 w 20"/>
                    <a:gd name="T15" fmla="*/ 15 h 15"/>
                    <a:gd name="T16" fmla="*/ 6 w 20"/>
                    <a:gd name="T17" fmla="*/ 15 h 15"/>
                    <a:gd name="T18" fmla="*/ 0 w 20"/>
                    <a:gd name="T19" fmla="*/ 7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5"/>
                    <a:gd name="T32" fmla="*/ 20 w 20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5">
                      <a:moveTo>
                        <a:pt x="0" y="7"/>
                      </a:moveTo>
                      <a:lnTo>
                        <a:pt x="6" y="15"/>
                      </a:lnTo>
                      <a:lnTo>
                        <a:pt x="20" y="15"/>
                      </a:lnTo>
                      <a:lnTo>
                        <a:pt x="20" y="0"/>
                      </a:lnTo>
                      <a:lnTo>
                        <a:pt x="6" y="0"/>
                      </a:lnTo>
                      <a:lnTo>
                        <a:pt x="15" y="7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18" name="Freeform 1845"/>
                <p:cNvSpPr>
                  <a:spLocks/>
                </p:cNvSpPr>
                <p:nvPr/>
              </p:nvSpPr>
              <p:spPr bwMode="auto">
                <a:xfrm>
                  <a:off x="1192" y="1619"/>
                  <a:ext cx="15" cy="15"/>
                </a:xfrm>
                <a:custGeom>
                  <a:avLst/>
                  <a:gdLst>
                    <a:gd name="T0" fmla="*/ 6 w 15"/>
                    <a:gd name="T1" fmla="*/ 15 h 15"/>
                    <a:gd name="T2" fmla="*/ 0 w 15"/>
                    <a:gd name="T3" fmla="*/ 5 h 15"/>
                    <a:gd name="T4" fmla="*/ 0 w 15"/>
                    <a:gd name="T5" fmla="*/ 12 h 15"/>
                    <a:gd name="T6" fmla="*/ 15 w 15"/>
                    <a:gd name="T7" fmla="*/ 12 h 15"/>
                    <a:gd name="T8" fmla="*/ 15 w 15"/>
                    <a:gd name="T9" fmla="*/ 5 h 15"/>
                    <a:gd name="T10" fmla="*/ 6 w 15"/>
                    <a:gd name="T11" fmla="*/ 0 h 15"/>
                    <a:gd name="T12" fmla="*/ 15 w 15"/>
                    <a:gd name="T13" fmla="*/ 5 h 15"/>
                    <a:gd name="T14" fmla="*/ 15 w 15"/>
                    <a:gd name="T15" fmla="*/ 0 h 15"/>
                    <a:gd name="T16" fmla="*/ 6 w 15"/>
                    <a:gd name="T17" fmla="*/ 0 h 15"/>
                    <a:gd name="T18" fmla="*/ 6 w 15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6" y="15"/>
                      </a:move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15" y="12"/>
                      </a:lnTo>
                      <a:lnTo>
                        <a:pt x="15" y="5"/>
                      </a:lnTo>
                      <a:lnTo>
                        <a:pt x="6" y="0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19" name="Freeform 1846"/>
                <p:cNvSpPr>
                  <a:spLocks/>
                </p:cNvSpPr>
                <p:nvPr/>
              </p:nvSpPr>
              <p:spPr bwMode="auto">
                <a:xfrm>
                  <a:off x="1184" y="1619"/>
                  <a:ext cx="14" cy="15"/>
                </a:xfrm>
                <a:custGeom>
                  <a:avLst/>
                  <a:gdLst>
                    <a:gd name="T0" fmla="*/ 0 w 14"/>
                    <a:gd name="T1" fmla="*/ 5 h 15"/>
                    <a:gd name="T2" fmla="*/ 8 w 14"/>
                    <a:gd name="T3" fmla="*/ 15 h 15"/>
                    <a:gd name="T4" fmla="*/ 14 w 14"/>
                    <a:gd name="T5" fmla="*/ 15 h 15"/>
                    <a:gd name="T6" fmla="*/ 14 w 14"/>
                    <a:gd name="T7" fmla="*/ 0 h 15"/>
                    <a:gd name="T8" fmla="*/ 8 w 14"/>
                    <a:gd name="T9" fmla="*/ 0 h 15"/>
                    <a:gd name="T10" fmla="*/ 14 w 14"/>
                    <a:gd name="T11" fmla="*/ 5 h 15"/>
                    <a:gd name="T12" fmla="*/ 0 w 14"/>
                    <a:gd name="T13" fmla="*/ 5 h 15"/>
                    <a:gd name="T14" fmla="*/ 0 w 14"/>
                    <a:gd name="T15" fmla="*/ 15 h 15"/>
                    <a:gd name="T16" fmla="*/ 8 w 14"/>
                    <a:gd name="T17" fmla="*/ 15 h 15"/>
                    <a:gd name="T18" fmla="*/ 0 w 14"/>
                    <a:gd name="T19" fmla="*/ 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0" y="5"/>
                      </a:move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20" name="Freeform 1847"/>
                <p:cNvSpPr>
                  <a:spLocks/>
                </p:cNvSpPr>
                <p:nvPr/>
              </p:nvSpPr>
              <p:spPr bwMode="auto">
                <a:xfrm>
                  <a:off x="1184" y="1611"/>
                  <a:ext cx="14" cy="13"/>
                </a:xfrm>
                <a:custGeom>
                  <a:avLst/>
                  <a:gdLst>
                    <a:gd name="T0" fmla="*/ 8 w 14"/>
                    <a:gd name="T1" fmla="*/ 13 h 13"/>
                    <a:gd name="T2" fmla="*/ 0 w 14"/>
                    <a:gd name="T3" fmla="*/ 8 h 13"/>
                    <a:gd name="T4" fmla="*/ 0 w 14"/>
                    <a:gd name="T5" fmla="*/ 13 h 13"/>
                    <a:gd name="T6" fmla="*/ 14 w 14"/>
                    <a:gd name="T7" fmla="*/ 13 h 13"/>
                    <a:gd name="T8" fmla="*/ 14 w 14"/>
                    <a:gd name="T9" fmla="*/ 8 h 13"/>
                    <a:gd name="T10" fmla="*/ 8 w 14"/>
                    <a:gd name="T11" fmla="*/ 0 h 13"/>
                    <a:gd name="T12" fmla="*/ 14 w 14"/>
                    <a:gd name="T13" fmla="*/ 8 h 13"/>
                    <a:gd name="T14" fmla="*/ 14 w 14"/>
                    <a:gd name="T15" fmla="*/ 0 h 13"/>
                    <a:gd name="T16" fmla="*/ 8 w 14"/>
                    <a:gd name="T17" fmla="*/ 0 h 13"/>
                    <a:gd name="T18" fmla="*/ 8 w 14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8" y="13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14" y="8"/>
                      </a:lnTo>
                      <a:lnTo>
                        <a:pt x="8" y="0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21" name="Freeform 1848"/>
                <p:cNvSpPr>
                  <a:spLocks/>
                </p:cNvSpPr>
                <p:nvPr/>
              </p:nvSpPr>
              <p:spPr bwMode="auto">
                <a:xfrm>
                  <a:off x="1176" y="1611"/>
                  <a:ext cx="16" cy="13"/>
                </a:xfrm>
                <a:custGeom>
                  <a:avLst/>
                  <a:gdLst>
                    <a:gd name="T0" fmla="*/ 0 w 16"/>
                    <a:gd name="T1" fmla="*/ 8 h 13"/>
                    <a:gd name="T2" fmla="*/ 8 w 16"/>
                    <a:gd name="T3" fmla="*/ 13 h 13"/>
                    <a:gd name="T4" fmla="*/ 16 w 16"/>
                    <a:gd name="T5" fmla="*/ 13 h 13"/>
                    <a:gd name="T6" fmla="*/ 16 w 16"/>
                    <a:gd name="T7" fmla="*/ 0 h 13"/>
                    <a:gd name="T8" fmla="*/ 8 w 16"/>
                    <a:gd name="T9" fmla="*/ 0 h 13"/>
                    <a:gd name="T10" fmla="*/ 16 w 16"/>
                    <a:gd name="T11" fmla="*/ 8 h 13"/>
                    <a:gd name="T12" fmla="*/ 0 w 16"/>
                    <a:gd name="T13" fmla="*/ 8 h 13"/>
                    <a:gd name="T14" fmla="*/ 0 w 16"/>
                    <a:gd name="T15" fmla="*/ 13 h 13"/>
                    <a:gd name="T16" fmla="*/ 8 w 16"/>
                    <a:gd name="T17" fmla="*/ 13 h 13"/>
                    <a:gd name="T18" fmla="*/ 0 w 16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3"/>
                    <a:gd name="T32" fmla="*/ 16 w 16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3">
                      <a:moveTo>
                        <a:pt x="0" y="8"/>
                      </a:moveTo>
                      <a:lnTo>
                        <a:pt x="8" y="13"/>
                      </a:lnTo>
                      <a:lnTo>
                        <a:pt x="16" y="13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22" name="Rectangle 1849"/>
                <p:cNvSpPr>
                  <a:spLocks noChangeArrowheads="1"/>
                </p:cNvSpPr>
                <p:nvPr/>
              </p:nvSpPr>
              <p:spPr bwMode="auto">
                <a:xfrm>
                  <a:off x="1176" y="1611"/>
                  <a:ext cx="17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23" name="Freeform 1850"/>
                <p:cNvSpPr>
                  <a:spLocks/>
                </p:cNvSpPr>
                <p:nvPr/>
              </p:nvSpPr>
              <p:spPr bwMode="auto">
                <a:xfrm>
                  <a:off x="1176" y="1597"/>
                  <a:ext cx="16" cy="14"/>
                </a:xfrm>
                <a:custGeom>
                  <a:avLst/>
                  <a:gdLst>
                    <a:gd name="T0" fmla="*/ 8 w 16"/>
                    <a:gd name="T1" fmla="*/ 14 h 14"/>
                    <a:gd name="T2" fmla="*/ 0 w 16"/>
                    <a:gd name="T3" fmla="*/ 8 h 14"/>
                    <a:gd name="T4" fmla="*/ 0 w 16"/>
                    <a:gd name="T5" fmla="*/ 14 h 14"/>
                    <a:gd name="T6" fmla="*/ 16 w 16"/>
                    <a:gd name="T7" fmla="*/ 14 h 14"/>
                    <a:gd name="T8" fmla="*/ 16 w 16"/>
                    <a:gd name="T9" fmla="*/ 8 h 14"/>
                    <a:gd name="T10" fmla="*/ 8 w 16"/>
                    <a:gd name="T11" fmla="*/ 0 h 14"/>
                    <a:gd name="T12" fmla="*/ 16 w 16"/>
                    <a:gd name="T13" fmla="*/ 8 h 14"/>
                    <a:gd name="T14" fmla="*/ 16 w 16"/>
                    <a:gd name="T15" fmla="*/ 0 h 14"/>
                    <a:gd name="T16" fmla="*/ 8 w 16"/>
                    <a:gd name="T17" fmla="*/ 0 h 14"/>
                    <a:gd name="T18" fmla="*/ 8 w 16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4"/>
                    <a:gd name="T32" fmla="*/ 16 w 16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4">
                      <a:moveTo>
                        <a:pt x="8" y="14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6" y="14"/>
                      </a:lnTo>
                      <a:lnTo>
                        <a:pt x="16" y="8"/>
                      </a:lnTo>
                      <a:lnTo>
                        <a:pt x="8" y="0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24" name="Rectangle 1851"/>
                <p:cNvSpPr>
                  <a:spLocks noChangeArrowheads="1"/>
                </p:cNvSpPr>
                <p:nvPr/>
              </p:nvSpPr>
              <p:spPr bwMode="auto">
                <a:xfrm>
                  <a:off x="1176" y="1597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25" name="Freeform 1852"/>
                <p:cNvSpPr>
                  <a:spLocks/>
                </p:cNvSpPr>
                <p:nvPr/>
              </p:nvSpPr>
              <p:spPr bwMode="auto">
                <a:xfrm>
                  <a:off x="1161" y="1597"/>
                  <a:ext cx="18" cy="14"/>
                </a:xfrm>
                <a:custGeom>
                  <a:avLst/>
                  <a:gdLst>
                    <a:gd name="T0" fmla="*/ 0 w 18"/>
                    <a:gd name="T1" fmla="*/ 8 h 14"/>
                    <a:gd name="T2" fmla="*/ 9 w 18"/>
                    <a:gd name="T3" fmla="*/ 14 h 14"/>
                    <a:gd name="T4" fmla="*/ 15 w 18"/>
                    <a:gd name="T5" fmla="*/ 14 h 14"/>
                    <a:gd name="T6" fmla="*/ 15 w 18"/>
                    <a:gd name="T7" fmla="*/ 0 h 14"/>
                    <a:gd name="T8" fmla="*/ 9 w 18"/>
                    <a:gd name="T9" fmla="*/ 0 h 14"/>
                    <a:gd name="T10" fmla="*/ 18 w 18"/>
                    <a:gd name="T11" fmla="*/ 8 h 14"/>
                    <a:gd name="T12" fmla="*/ 0 w 18"/>
                    <a:gd name="T13" fmla="*/ 8 h 14"/>
                    <a:gd name="T14" fmla="*/ 0 w 18"/>
                    <a:gd name="T15" fmla="*/ 14 h 14"/>
                    <a:gd name="T16" fmla="*/ 9 w 18"/>
                    <a:gd name="T17" fmla="*/ 14 h 14"/>
                    <a:gd name="T18" fmla="*/ 0 w 18"/>
                    <a:gd name="T19" fmla="*/ 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4"/>
                    <a:gd name="T32" fmla="*/ 18 w 18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4">
                      <a:moveTo>
                        <a:pt x="0" y="8"/>
                      </a:moveTo>
                      <a:lnTo>
                        <a:pt x="9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8" y="8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26" name="Freeform 1853"/>
                <p:cNvSpPr>
                  <a:spLocks/>
                </p:cNvSpPr>
                <p:nvPr/>
              </p:nvSpPr>
              <p:spPr bwMode="auto">
                <a:xfrm>
                  <a:off x="1161" y="1590"/>
                  <a:ext cx="18" cy="15"/>
                </a:xfrm>
                <a:custGeom>
                  <a:avLst/>
                  <a:gdLst>
                    <a:gd name="T0" fmla="*/ 9 w 18"/>
                    <a:gd name="T1" fmla="*/ 15 h 15"/>
                    <a:gd name="T2" fmla="*/ 0 w 18"/>
                    <a:gd name="T3" fmla="*/ 10 h 15"/>
                    <a:gd name="T4" fmla="*/ 0 w 18"/>
                    <a:gd name="T5" fmla="*/ 15 h 15"/>
                    <a:gd name="T6" fmla="*/ 18 w 18"/>
                    <a:gd name="T7" fmla="*/ 15 h 15"/>
                    <a:gd name="T8" fmla="*/ 18 w 18"/>
                    <a:gd name="T9" fmla="*/ 10 h 15"/>
                    <a:gd name="T10" fmla="*/ 9 w 18"/>
                    <a:gd name="T11" fmla="*/ 0 h 15"/>
                    <a:gd name="T12" fmla="*/ 18 w 18"/>
                    <a:gd name="T13" fmla="*/ 10 h 15"/>
                    <a:gd name="T14" fmla="*/ 18 w 18"/>
                    <a:gd name="T15" fmla="*/ 0 h 15"/>
                    <a:gd name="T16" fmla="*/ 9 w 18"/>
                    <a:gd name="T17" fmla="*/ 0 h 15"/>
                    <a:gd name="T18" fmla="*/ 9 w 18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"/>
                    <a:gd name="T32" fmla="*/ 18 w 18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">
                      <a:moveTo>
                        <a:pt x="9" y="15"/>
                      </a:move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8" y="15"/>
                      </a:lnTo>
                      <a:lnTo>
                        <a:pt x="18" y="10"/>
                      </a:lnTo>
                      <a:lnTo>
                        <a:pt x="9" y="0"/>
                      </a:lnTo>
                      <a:lnTo>
                        <a:pt x="18" y="10"/>
                      </a:ln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9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27" name="Freeform 1854"/>
                <p:cNvSpPr>
                  <a:spLocks/>
                </p:cNvSpPr>
                <p:nvPr/>
              </p:nvSpPr>
              <p:spPr bwMode="auto">
                <a:xfrm>
                  <a:off x="1155" y="1590"/>
                  <a:ext cx="18" cy="15"/>
                </a:xfrm>
                <a:custGeom>
                  <a:avLst/>
                  <a:gdLst>
                    <a:gd name="T0" fmla="*/ 0 w 18"/>
                    <a:gd name="T1" fmla="*/ 10 h 15"/>
                    <a:gd name="T2" fmla="*/ 6 w 18"/>
                    <a:gd name="T3" fmla="*/ 15 h 15"/>
                    <a:gd name="T4" fmla="*/ 15 w 18"/>
                    <a:gd name="T5" fmla="*/ 15 h 15"/>
                    <a:gd name="T6" fmla="*/ 15 w 18"/>
                    <a:gd name="T7" fmla="*/ 0 h 15"/>
                    <a:gd name="T8" fmla="*/ 6 w 18"/>
                    <a:gd name="T9" fmla="*/ 0 h 15"/>
                    <a:gd name="T10" fmla="*/ 18 w 18"/>
                    <a:gd name="T11" fmla="*/ 10 h 15"/>
                    <a:gd name="T12" fmla="*/ 0 w 18"/>
                    <a:gd name="T13" fmla="*/ 10 h 15"/>
                    <a:gd name="T14" fmla="*/ 0 w 18"/>
                    <a:gd name="T15" fmla="*/ 15 h 15"/>
                    <a:gd name="T16" fmla="*/ 6 w 18"/>
                    <a:gd name="T17" fmla="*/ 15 h 15"/>
                    <a:gd name="T18" fmla="*/ 0 w 18"/>
                    <a:gd name="T19" fmla="*/ 1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"/>
                    <a:gd name="T32" fmla="*/ 18 w 18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">
                      <a:moveTo>
                        <a:pt x="0" y="10"/>
                      </a:moveTo>
                      <a:lnTo>
                        <a:pt x="6" y="15"/>
                      </a:lnTo>
                      <a:lnTo>
                        <a:pt x="15" y="15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18" y="10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28" name="Freeform 1855"/>
                <p:cNvSpPr>
                  <a:spLocks/>
                </p:cNvSpPr>
                <p:nvPr/>
              </p:nvSpPr>
              <p:spPr bwMode="auto">
                <a:xfrm>
                  <a:off x="1155" y="1582"/>
                  <a:ext cx="18" cy="18"/>
                </a:xfrm>
                <a:custGeom>
                  <a:avLst/>
                  <a:gdLst>
                    <a:gd name="T0" fmla="*/ 6 w 18"/>
                    <a:gd name="T1" fmla="*/ 18 h 18"/>
                    <a:gd name="T2" fmla="*/ 0 w 18"/>
                    <a:gd name="T3" fmla="*/ 8 h 18"/>
                    <a:gd name="T4" fmla="*/ 0 w 18"/>
                    <a:gd name="T5" fmla="*/ 18 h 18"/>
                    <a:gd name="T6" fmla="*/ 18 w 18"/>
                    <a:gd name="T7" fmla="*/ 18 h 18"/>
                    <a:gd name="T8" fmla="*/ 18 w 18"/>
                    <a:gd name="T9" fmla="*/ 8 h 18"/>
                    <a:gd name="T10" fmla="*/ 6 w 18"/>
                    <a:gd name="T11" fmla="*/ 0 h 18"/>
                    <a:gd name="T12" fmla="*/ 18 w 18"/>
                    <a:gd name="T13" fmla="*/ 8 h 18"/>
                    <a:gd name="T14" fmla="*/ 18 w 18"/>
                    <a:gd name="T15" fmla="*/ 0 h 18"/>
                    <a:gd name="T16" fmla="*/ 6 w 18"/>
                    <a:gd name="T17" fmla="*/ 0 h 18"/>
                    <a:gd name="T18" fmla="*/ 6 w 18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8"/>
                    <a:gd name="T32" fmla="*/ 18 w 18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8">
                      <a:moveTo>
                        <a:pt x="6" y="18"/>
                      </a:move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18" y="18"/>
                      </a:lnTo>
                      <a:lnTo>
                        <a:pt x="18" y="8"/>
                      </a:lnTo>
                      <a:lnTo>
                        <a:pt x="6" y="0"/>
                      </a:lnTo>
                      <a:lnTo>
                        <a:pt x="18" y="8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29" name="Freeform 1856"/>
                <p:cNvSpPr>
                  <a:spLocks/>
                </p:cNvSpPr>
                <p:nvPr/>
              </p:nvSpPr>
              <p:spPr bwMode="auto">
                <a:xfrm>
                  <a:off x="1147" y="1582"/>
                  <a:ext cx="17" cy="18"/>
                </a:xfrm>
                <a:custGeom>
                  <a:avLst/>
                  <a:gdLst>
                    <a:gd name="T0" fmla="*/ 0 w 17"/>
                    <a:gd name="T1" fmla="*/ 8 h 18"/>
                    <a:gd name="T2" fmla="*/ 8 w 17"/>
                    <a:gd name="T3" fmla="*/ 18 h 18"/>
                    <a:gd name="T4" fmla="*/ 14 w 17"/>
                    <a:gd name="T5" fmla="*/ 18 h 18"/>
                    <a:gd name="T6" fmla="*/ 14 w 17"/>
                    <a:gd name="T7" fmla="*/ 0 h 18"/>
                    <a:gd name="T8" fmla="*/ 8 w 17"/>
                    <a:gd name="T9" fmla="*/ 0 h 18"/>
                    <a:gd name="T10" fmla="*/ 17 w 17"/>
                    <a:gd name="T11" fmla="*/ 8 h 18"/>
                    <a:gd name="T12" fmla="*/ 0 w 17"/>
                    <a:gd name="T13" fmla="*/ 8 h 18"/>
                    <a:gd name="T14" fmla="*/ 0 w 17"/>
                    <a:gd name="T15" fmla="*/ 18 h 18"/>
                    <a:gd name="T16" fmla="*/ 8 w 17"/>
                    <a:gd name="T17" fmla="*/ 18 h 18"/>
                    <a:gd name="T18" fmla="*/ 0 w 17"/>
                    <a:gd name="T19" fmla="*/ 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8"/>
                    <a:gd name="T32" fmla="*/ 17 w 17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8">
                      <a:moveTo>
                        <a:pt x="0" y="8"/>
                      </a:moveTo>
                      <a:lnTo>
                        <a:pt x="8" y="18"/>
                      </a:lnTo>
                      <a:lnTo>
                        <a:pt x="14" y="18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7" y="8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30" name="Freeform 1857"/>
                <p:cNvSpPr>
                  <a:spLocks/>
                </p:cNvSpPr>
                <p:nvPr/>
              </p:nvSpPr>
              <p:spPr bwMode="auto">
                <a:xfrm>
                  <a:off x="1147" y="1577"/>
                  <a:ext cx="17" cy="13"/>
                </a:xfrm>
                <a:custGeom>
                  <a:avLst/>
                  <a:gdLst>
                    <a:gd name="T0" fmla="*/ 8 w 17"/>
                    <a:gd name="T1" fmla="*/ 13 h 13"/>
                    <a:gd name="T2" fmla="*/ 0 w 17"/>
                    <a:gd name="T3" fmla="*/ 8 h 13"/>
                    <a:gd name="T4" fmla="*/ 0 w 17"/>
                    <a:gd name="T5" fmla="*/ 13 h 13"/>
                    <a:gd name="T6" fmla="*/ 17 w 17"/>
                    <a:gd name="T7" fmla="*/ 13 h 13"/>
                    <a:gd name="T8" fmla="*/ 17 w 17"/>
                    <a:gd name="T9" fmla="*/ 8 h 13"/>
                    <a:gd name="T10" fmla="*/ 8 w 17"/>
                    <a:gd name="T11" fmla="*/ 0 h 13"/>
                    <a:gd name="T12" fmla="*/ 17 w 17"/>
                    <a:gd name="T13" fmla="*/ 8 h 13"/>
                    <a:gd name="T14" fmla="*/ 17 w 17"/>
                    <a:gd name="T15" fmla="*/ 0 h 13"/>
                    <a:gd name="T16" fmla="*/ 8 w 17"/>
                    <a:gd name="T17" fmla="*/ 0 h 13"/>
                    <a:gd name="T18" fmla="*/ 8 w 17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3"/>
                    <a:gd name="T32" fmla="*/ 17 w 17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3">
                      <a:moveTo>
                        <a:pt x="8" y="13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7" y="13"/>
                      </a:lnTo>
                      <a:lnTo>
                        <a:pt x="17" y="8"/>
                      </a:lnTo>
                      <a:lnTo>
                        <a:pt x="8" y="0"/>
                      </a:lnTo>
                      <a:lnTo>
                        <a:pt x="17" y="8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31" name="Rectangle 1858"/>
                <p:cNvSpPr>
                  <a:spLocks noChangeArrowheads="1"/>
                </p:cNvSpPr>
                <p:nvPr/>
              </p:nvSpPr>
              <p:spPr bwMode="auto">
                <a:xfrm>
                  <a:off x="1150" y="1577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32" name="Freeform 1859"/>
                <p:cNvSpPr>
                  <a:spLocks/>
                </p:cNvSpPr>
                <p:nvPr/>
              </p:nvSpPr>
              <p:spPr bwMode="auto">
                <a:xfrm>
                  <a:off x="1136" y="1577"/>
                  <a:ext cx="14" cy="13"/>
                </a:xfrm>
                <a:custGeom>
                  <a:avLst/>
                  <a:gdLst>
                    <a:gd name="T0" fmla="*/ 0 w 14"/>
                    <a:gd name="T1" fmla="*/ 8 h 13"/>
                    <a:gd name="T2" fmla="*/ 6 w 14"/>
                    <a:gd name="T3" fmla="*/ 13 h 13"/>
                    <a:gd name="T4" fmla="*/ 14 w 14"/>
                    <a:gd name="T5" fmla="*/ 13 h 13"/>
                    <a:gd name="T6" fmla="*/ 14 w 14"/>
                    <a:gd name="T7" fmla="*/ 0 h 13"/>
                    <a:gd name="T8" fmla="*/ 6 w 14"/>
                    <a:gd name="T9" fmla="*/ 0 h 13"/>
                    <a:gd name="T10" fmla="*/ 14 w 14"/>
                    <a:gd name="T11" fmla="*/ 8 h 13"/>
                    <a:gd name="T12" fmla="*/ 0 w 14"/>
                    <a:gd name="T13" fmla="*/ 8 h 13"/>
                    <a:gd name="T14" fmla="*/ 0 w 14"/>
                    <a:gd name="T15" fmla="*/ 13 h 13"/>
                    <a:gd name="T16" fmla="*/ 6 w 14"/>
                    <a:gd name="T17" fmla="*/ 13 h 13"/>
                    <a:gd name="T18" fmla="*/ 0 w 14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3"/>
                    <a:gd name="T32" fmla="*/ 14 w 14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3">
                      <a:moveTo>
                        <a:pt x="0" y="8"/>
                      </a:moveTo>
                      <a:lnTo>
                        <a:pt x="6" y="13"/>
                      </a:lnTo>
                      <a:lnTo>
                        <a:pt x="14" y="13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33" name="Rectangle 1860"/>
                <p:cNvSpPr>
                  <a:spLocks noChangeArrowheads="1"/>
                </p:cNvSpPr>
                <p:nvPr/>
              </p:nvSpPr>
              <p:spPr bwMode="auto">
                <a:xfrm>
                  <a:off x="1136" y="1577"/>
                  <a:ext cx="1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34" name="Freeform 1861"/>
                <p:cNvSpPr>
                  <a:spLocks/>
                </p:cNvSpPr>
                <p:nvPr/>
              </p:nvSpPr>
              <p:spPr bwMode="auto">
                <a:xfrm>
                  <a:off x="1136" y="1563"/>
                  <a:ext cx="14" cy="14"/>
                </a:xfrm>
                <a:custGeom>
                  <a:avLst/>
                  <a:gdLst>
                    <a:gd name="T0" fmla="*/ 6 w 14"/>
                    <a:gd name="T1" fmla="*/ 14 h 14"/>
                    <a:gd name="T2" fmla="*/ 0 w 14"/>
                    <a:gd name="T3" fmla="*/ 6 h 14"/>
                    <a:gd name="T4" fmla="*/ 0 w 14"/>
                    <a:gd name="T5" fmla="*/ 14 h 14"/>
                    <a:gd name="T6" fmla="*/ 14 w 14"/>
                    <a:gd name="T7" fmla="*/ 14 h 14"/>
                    <a:gd name="T8" fmla="*/ 14 w 14"/>
                    <a:gd name="T9" fmla="*/ 6 h 14"/>
                    <a:gd name="T10" fmla="*/ 6 w 14"/>
                    <a:gd name="T11" fmla="*/ 0 h 14"/>
                    <a:gd name="T12" fmla="*/ 14 w 14"/>
                    <a:gd name="T13" fmla="*/ 6 h 14"/>
                    <a:gd name="T14" fmla="*/ 14 w 14"/>
                    <a:gd name="T15" fmla="*/ 0 h 14"/>
                    <a:gd name="T16" fmla="*/ 6 w 14"/>
                    <a:gd name="T17" fmla="*/ 0 h 14"/>
                    <a:gd name="T18" fmla="*/ 6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6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6"/>
                      </a:lnTo>
                      <a:lnTo>
                        <a:pt x="6" y="0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35" name="Freeform 1862"/>
                <p:cNvSpPr>
                  <a:spLocks/>
                </p:cNvSpPr>
                <p:nvPr/>
              </p:nvSpPr>
              <p:spPr bwMode="auto">
                <a:xfrm>
                  <a:off x="1127" y="1563"/>
                  <a:ext cx="15" cy="14"/>
                </a:xfrm>
                <a:custGeom>
                  <a:avLst/>
                  <a:gdLst>
                    <a:gd name="T0" fmla="*/ 0 w 15"/>
                    <a:gd name="T1" fmla="*/ 6 h 14"/>
                    <a:gd name="T2" fmla="*/ 9 w 15"/>
                    <a:gd name="T3" fmla="*/ 14 h 14"/>
                    <a:gd name="T4" fmla="*/ 15 w 15"/>
                    <a:gd name="T5" fmla="*/ 14 h 14"/>
                    <a:gd name="T6" fmla="*/ 15 w 15"/>
                    <a:gd name="T7" fmla="*/ 0 h 14"/>
                    <a:gd name="T8" fmla="*/ 9 w 15"/>
                    <a:gd name="T9" fmla="*/ 0 h 14"/>
                    <a:gd name="T10" fmla="*/ 15 w 15"/>
                    <a:gd name="T11" fmla="*/ 6 h 14"/>
                    <a:gd name="T12" fmla="*/ 0 w 15"/>
                    <a:gd name="T13" fmla="*/ 6 h 14"/>
                    <a:gd name="T14" fmla="*/ 0 w 15"/>
                    <a:gd name="T15" fmla="*/ 14 h 14"/>
                    <a:gd name="T16" fmla="*/ 9 w 15"/>
                    <a:gd name="T17" fmla="*/ 14 h 14"/>
                    <a:gd name="T18" fmla="*/ 0 w 15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4"/>
                    <a:gd name="T32" fmla="*/ 15 w 15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4">
                      <a:moveTo>
                        <a:pt x="0" y="6"/>
                      </a:moveTo>
                      <a:lnTo>
                        <a:pt x="9" y="14"/>
                      </a:lnTo>
                      <a:lnTo>
                        <a:pt x="15" y="14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15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9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36" name="Freeform 1863"/>
                <p:cNvSpPr>
                  <a:spLocks/>
                </p:cNvSpPr>
                <p:nvPr/>
              </p:nvSpPr>
              <p:spPr bwMode="auto">
                <a:xfrm>
                  <a:off x="1127" y="1554"/>
                  <a:ext cx="15" cy="15"/>
                </a:xfrm>
                <a:custGeom>
                  <a:avLst/>
                  <a:gdLst>
                    <a:gd name="T0" fmla="*/ 9 w 15"/>
                    <a:gd name="T1" fmla="*/ 15 h 15"/>
                    <a:gd name="T2" fmla="*/ 0 w 15"/>
                    <a:gd name="T3" fmla="*/ 9 h 15"/>
                    <a:gd name="T4" fmla="*/ 0 w 15"/>
                    <a:gd name="T5" fmla="*/ 15 h 15"/>
                    <a:gd name="T6" fmla="*/ 15 w 15"/>
                    <a:gd name="T7" fmla="*/ 15 h 15"/>
                    <a:gd name="T8" fmla="*/ 15 w 15"/>
                    <a:gd name="T9" fmla="*/ 9 h 15"/>
                    <a:gd name="T10" fmla="*/ 9 w 15"/>
                    <a:gd name="T11" fmla="*/ 0 h 15"/>
                    <a:gd name="T12" fmla="*/ 15 w 15"/>
                    <a:gd name="T13" fmla="*/ 9 h 15"/>
                    <a:gd name="T14" fmla="*/ 15 w 15"/>
                    <a:gd name="T15" fmla="*/ 0 h 15"/>
                    <a:gd name="T16" fmla="*/ 9 w 15"/>
                    <a:gd name="T17" fmla="*/ 0 h 15"/>
                    <a:gd name="T18" fmla="*/ 9 w 15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5"/>
                    <a:gd name="T32" fmla="*/ 15 w 1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5">
                      <a:moveTo>
                        <a:pt x="9" y="15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5" y="15"/>
                      </a:lnTo>
                      <a:lnTo>
                        <a:pt x="15" y="9"/>
                      </a:lnTo>
                      <a:lnTo>
                        <a:pt x="9" y="0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9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37" name="Freeform 1864"/>
                <p:cNvSpPr>
                  <a:spLocks/>
                </p:cNvSpPr>
                <p:nvPr/>
              </p:nvSpPr>
              <p:spPr bwMode="auto">
                <a:xfrm>
                  <a:off x="1113" y="1554"/>
                  <a:ext cx="23" cy="15"/>
                </a:xfrm>
                <a:custGeom>
                  <a:avLst/>
                  <a:gdLst>
                    <a:gd name="T0" fmla="*/ 0 w 23"/>
                    <a:gd name="T1" fmla="*/ 9 h 15"/>
                    <a:gd name="T2" fmla="*/ 9 w 23"/>
                    <a:gd name="T3" fmla="*/ 15 h 15"/>
                    <a:gd name="T4" fmla="*/ 23 w 23"/>
                    <a:gd name="T5" fmla="*/ 15 h 15"/>
                    <a:gd name="T6" fmla="*/ 23 w 23"/>
                    <a:gd name="T7" fmla="*/ 0 h 15"/>
                    <a:gd name="T8" fmla="*/ 9 w 23"/>
                    <a:gd name="T9" fmla="*/ 0 h 15"/>
                    <a:gd name="T10" fmla="*/ 17 w 23"/>
                    <a:gd name="T11" fmla="*/ 9 h 15"/>
                    <a:gd name="T12" fmla="*/ 0 w 23"/>
                    <a:gd name="T13" fmla="*/ 9 h 15"/>
                    <a:gd name="T14" fmla="*/ 0 w 23"/>
                    <a:gd name="T15" fmla="*/ 15 h 15"/>
                    <a:gd name="T16" fmla="*/ 9 w 23"/>
                    <a:gd name="T17" fmla="*/ 15 h 15"/>
                    <a:gd name="T18" fmla="*/ 0 w 23"/>
                    <a:gd name="T19" fmla="*/ 9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15"/>
                    <a:gd name="T32" fmla="*/ 23 w 2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15">
                      <a:moveTo>
                        <a:pt x="0" y="9"/>
                      </a:moveTo>
                      <a:lnTo>
                        <a:pt x="9" y="15"/>
                      </a:lnTo>
                      <a:lnTo>
                        <a:pt x="23" y="15"/>
                      </a:lnTo>
                      <a:lnTo>
                        <a:pt x="23" y="0"/>
                      </a:lnTo>
                      <a:lnTo>
                        <a:pt x="9" y="0"/>
                      </a:lnTo>
                      <a:lnTo>
                        <a:pt x="17" y="9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38" name="Freeform 1865"/>
                <p:cNvSpPr>
                  <a:spLocks/>
                </p:cNvSpPr>
                <p:nvPr/>
              </p:nvSpPr>
              <p:spPr bwMode="auto">
                <a:xfrm>
                  <a:off x="1113" y="1548"/>
                  <a:ext cx="17" cy="18"/>
                </a:xfrm>
                <a:custGeom>
                  <a:avLst/>
                  <a:gdLst>
                    <a:gd name="T0" fmla="*/ 9 w 17"/>
                    <a:gd name="T1" fmla="*/ 18 h 18"/>
                    <a:gd name="T2" fmla="*/ 0 w 17"/>
                    <a:gd name="T3" fmla="*/ 6 h 18"/>
                    <a:gd name="T4" fmla="*/ 0 w 17"/>
                    <a:gd name="T5" fmla="*/ 15 h 18"/>
                    <a:gd name="T6" fmla="*/ 17 w 17"/>
                    <a:gd name="T7" fmla="*/ 15 h 18"/>
                    <a:gd name="T8" fmla="*/ 17 w 17"/>
                    <a:gd name="T9" fmla="*/ 6 h 18"/>
                    <a:gd name="T10" fmla="*/ 9 w 17"/>
                    <a:gd name="T11" fmla="*/ 0 h 18"/>
                    <a:gd name="T12" fmla="*/ 17 w 17"/>
                    <a:gd name="T13" fmla="*/ 6 h 18"/>
                    <a:gd name="T14" fmla="*/ 17 w 17"/>
                    <a:gd name="T15" fmla="*/ 0 h 18"/>
                    <a:gd name="T16" fmla="*/ 9 w 17"/>
                    <a:gd name="T17" fmla="*/ 0 h 18"/>
                    <a:gd name="T18" fmla="*/ 9 w 17"/>
                    <a:gd name="T19" fmla="*/ 18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8"/>
                    <a:gd name="T32" fmla="*/ 17 w 17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8">
                      <a:moveTo>
                        <a:pt x="9" y="18"/>
                      </a:move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17" y="15"/>
                      </a:lnTo>
                      <a:lnTo>
                        <a:pt x="17" y="6"/>
                      </a:lnTo>
                      <a:lnTo>
                        <a:pt x="9" y="0"/>
                      </a:ln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39" name="Rectangle 1866"/>
                <p:cNvSpPr>
                  <a:spLocks noChangeArrowheads="1"/>
                </p:cNvSpPr>
                <p:nvPr/>
              </p:nvSpPr>
              <p:spPr bwMode="auto">
                <a:xfrm>
                  <a:off x="1116" y="1548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40" name="Rectangle 1867"/>
                <p:cNvSpPr>
                  <a:spLocks noChangeArrowheads="1"/>
                </p:cNvSpPr>
                <p:nvPr/>
              </p:nvSpPr>
              <p:spPr bwMode="auto">
                <a:xfrm>
                  <a:off x="1108" y="1548"/>
                  <a:ext cx="9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41" name="Freeform 1868"/>
                <p:cNvSpPr>
                  <a:spLocks/>
                </p:cNvSpPr>
                <p:nvPr/>
              </p:nvSpPr>
              <p:spPr bwMode="auto">
                <a:xfrm>
                  <a:off x="1088" y="1548"/>
                  <a:ext cx="20" cy="18"/>
                </a:xfrm>
                <a:custGeom>
                  <a:avLst/>
                  <a:gdLst>
                    <a:gd name="T0" fmla="*/ 0 w 20"/>
                    <a:gd name="T1" fmla="*/ 6 h 18"/>
                    <a:gd name="T2" fmla="*/ 5 w 20"/>
                    <a:gd name="T3" fmla="*/ 18 h 18"/>
                    <a:gd name="T4" fmla="*/ 20 w 20"/>
                    <a:gd name="T5" fmla="*/ 18 h 18"/>
                    <a:gd name="T6" fmla="*/ 20 w 20"/>
                    <a:gd name="T7" fmla="*/ 0 h 18"/>
                    <a:gd name="T8" fmla="*/ 5 w 20"/>
                    <a:gd name="T9" fmla="*/ 0 h 18"/>
                    <a:gd name="T10" fmla="*/ 15 w 20"/>
                    <a:gd name="T11" fmla="*/ 6 h 18"/>
                    <a:gd name="T12" fmla="*/ 0 w 20"/>
                    <a:gd name="T13" fmla="*/ 6 h 18"/>
                    <a:gd name="T14" fmla="*/ 0 w 20"/>
                    <a:gd name="T15" fmla="*/ 18 h 18"/>
                    <a:gd name="T16" fmla="*/ 5 w 20"/>
                    <a:gd name="T17" fmla="*/ 18 h 18"/>
                    <a:gd name="T18" fmla="*/ 0 w 20"/>
                    <a:gd name="T19" fmla="*/ 6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8"/>
                    <a:gd name="T32" fmla="*/ 20 w 20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8">
                      <a:moveTo>
                        <a:pt x="0" y="6"/>
                      </a:moveTo>
                      <a:lnTo>
                        <a:pt x="5" y="18"/>
                      </a:lnTo>
                      <a:lnTo>
                        <a:pt x="20" y="18"/>
                      </a:lnTo>
                      <a:lnTo>
                        <a:pt x="20" y="0"/>
                      </a:lnTo>
                      <a:lnTo>
                        <a:pt x="5" y="0"/>
                      </a:lnTo>
                      <a:lnTo>
                        <a:pt x="15" y="6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42" name="Freeform 1869"/>
                <p:cNvSpPr>
                  <a:spLocks/>
                </p:cNvSpPr>
                <p:nvPr/>
              </p:nvSpPr>
              <p:spPr bwMode="auto">
                <a:xfrm>
                  <a:off x="1088" y="1540"/>
                  <a:ext cx="15" cy="17"/>
                </a:xfrm>
                <a:custGeom>
                  <a:avLst/>
                  <a:gdLst>
                    <a:gd name="T0" fmla="*/ 5 w 15"/>
                    <a:gd name="T1" fmla="*/ 17 h 17"/>
                    <a:gd name="T2" fmla="*/ 0 w 15"/>
                    <a:gd name="T3" fmla="*/ 8 h 17"/>
                    <a:gd name="T4" fmla="*/ 0 w 15"/>
                    <a:gd name="T5" fmla="*/ 14 h 17"/>
                    <a:gd name="T6" fmla="*/ 15 w 15"/>
                    <a:gd name="T7" fmla="*/ 14 h 17"/>
                    <a:gd name="T8" fmla="*/ 15 w 15"/>
                    <a:gd name="T9" fmla="*/ 8 h 17"/>
                    <a:gd name="T10" fmla="*/ 5 w 15"/>
                    <a:gd name="T11" fmla="*/ 0 h 17"/>
                    <a:gd name="T12" fmla="*/ 15 w 15"/>
                    <a:gd name="T13" fmla="*/ 8 h 17"/>
                    <a:gd name="T14" fmla="*/ 15 w 15"/>
                    <a:gd name="T15" fmla="*/ 0 h 17"/>
                    <a:gd name="T16" fmla="*/ 5 w 15"/>
                    <a:gd name="T17" fmla="*/ 0 h 17"/>
                    <a:gd name="T18" fmla="*/ 5 w 15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5" y="17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15" y="14"/>
                      </a:lnTo>
                      <a:lnTo>
                        <a:pt x="15" y="8"/>
                      </a:lnTo>
                      <a:lnTo>
                        <a:pt x="5" y="0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5" y="0"/>
                      </a:lnTo>
                      <a:lnTo>
                        <a:pt x="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43" name="Rectangle 1870"/>
                <p:cNvSpPr>
                  <a:spLocks noChangeArrowheads="1"/>
                </p:cNvSpPr>
                <p:nvPr/>
              </p:nvSpPr>
              <p:spPr bwMode="auto">
                <a:xfrm>
                  <a:off x="1088" y="1540"/>
                  <a:ext cx="6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44" name="Rectangle 1871"/>
                <p:cNvSpPr>
                  <a:spLocks noChangeArrowheads="1"/>
                </p:cNvSpPr>
                <p:nvPr/>
              </p:nvSpPr>
              <p:spPr bwMode="auto">
                <a:xfrm>
                  <a:off x="1082" y="1540"/>
                  <a:ext cx="7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45" name="Rectangle 1872"/>
                <p:cNvSpPr>
                  <a:spLocks noChangeArrowheads="1"/>
                </p:cNvSpPr>
                <p:nvPr/>
              </p:nvSpPr>
              <p:spPr bwMode="auto">
                <a:xfrm>
                  <a:off x="1074" y="1540"/>
                  <a:ext cx="10" cy="1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46" name="Freeform 1873"/>
                <p:cNvSpPr>
                  <a:spLocks/>
                </p:cNvSpPr>
                <p:nvPr/>
              </p:nvSpPr>
              <p:spPr bwMode="auto">
                <a:xfrm>
                  <a:off x="1059" y="1540"/>
                  <a:ext cx="15" cy="17"/>
                </a:xfrm>
                <a:custGeom>
                  <a:avLst/>
                  <a:gdLst>
                    <a:gd name="T0" fmla="*/ 0 w 15"/>
                    <a:gd name="T1" fmla="*/ 8 h 17"/>
                    <a:gd name="T2" fmla="*/ 10 w 15"/>
                    <a:gd name="T3" fmla="*/ 17 h 17"/>
                    <a:gd name="T4" fmla="*/ 15 w 15"/>
                    <a:gd name="T5" fmla="*/ 17 h 17"/>
                    <a:gd name="T6" fmla="*/ 15 w 15"/>
                    <a:gd name="T7" fmla="*/ 0 h 17"/>
                    <a:gd name="T8" fmla="*/ 10 w 15"/>
                    <a:gd name="T9" fmla="*/ 0 h 17"/>
                    <a:gd name="T10" fmla="*/ 15 w 15"/>
                    <a:gd name="T11" fmla="*/ 8 h 17"/>
                    <a:gd name="T12" fmla="*/ 0 w 15"/>
                    <a:gd name="T13" fmla="*/ 8 h 17"/>
                    <a:gd name="T14" fmla="*/ 0 w 15"/>
                    <a:gd name="T15" fmla="*/ 17 h 17"/>
                    <a:gd name="T16" fmla="*/ 10 w 15"/>
                    <a:gd name="T17" fmla="*/ 17 h 17"/>
                    <a:gd name="T18" fmla="*/ 0 w 15"/>
                    <a:gd name="T19" fmla="*/ 8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7"/>
                    <a:gd name="T32" fmla="*/ 15 w 1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7">
                      <a:moveTo>
                        <a:pt x="0" y="8"/>
                      </a:moveTo>
                      <a:lnTo>
                        <a:pt x="10" y="17"/>
                      </a:lnTo>
                      <a:lnTo>
                        <a:pt x="15" y="17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5" y="8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47" name="Freeform 1874"/>
                <p:cNvSpPr>
                  <a:spLocks/>
                </p:cNvSpPr>
                <p:nvPr/>
              </p:nvSpPr>
              <p:spPr bwMode="auto">
                <a:xfrm>
                  <a:off x="1059" y="1535"/>
                  <a:ext cx="15" cy="13"/>
                </a:xfrm>
                <a:custGeom>
                  <a:avLst/>
                  <a:gdLst>
                    <a:gd name="T0" fmla="*/ 10 w 15"/>
                    <a:gd name="T1" fmla="*/ 13 h 13"/>
                    <a:gd name="T2" fmla="*/ 0 w 15"/>
                    <a:gd name="T3" fmla="*/ 8 h 13"/>
                    <a:gd name="T4" fmla="*/ 0 w 15"/>
                    <a:gd name="T5" fmla="*/ 13 h 13"/>
                    <a:gd name="T6" fmla="*/ 15 w 15"/>
                    <a:gd name="T7" fmla="*/ 13 h 13"/>
                    <a:gd name="T8" fmla="*/ 15 w 15"/>
                    <a:gd name="T9" fmla="*/ 8 h 13"/>
                    <a:gd name="T10" fmla="*/ 10 w 15"/>
                    <a:gd name="T11" fmla="*/ 0 h 13"/>
                    <a:gd name="T12" fmla="*/ 15 w 15"/>
                    <a:gd name="T13" fmla="*/ 8 h 13"/>
                    <a:gd name="T14" fmla="*/ 15 w 15"/>
                    <a:gd name="T15" fmla="*/ 0 h 13"/>
                    <a:gd name="T16" fmla="*/ 10 w 15"/>
                    <a:gd name="T17" fmla="*/ 0 h 13"/>
                    <a:gd name="T18" fmla="*/ 10 w 15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13"/>
                    <a:gd name="T32" fmla="*/ 15 w 15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13">
                      <a:moveTo>
                        <a:pt x="10" y="13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5" y="13"/>
                      </a:lnTo>
                      <a:lnTo>
                        <a:pt x="15" y="8"/>
                      </a:lnTo>
                      <a:lnTo>
                        <a:pt x="10" y="0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48" name="Rectangle 1875"/>
                <p:cNvSpPr>
                  <a:spLocks noChangeArrowheads="1"/>
                </p:cNvSpPr>
                <p:nvPr/>
              </p:nvSpPr>
              <p:spPr bwMode="auto">
                <a:xfrm>
                  <a:off x="1059" y="1535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49" name="Rectangle 1876"/>
                <p:cNvSpPr>
                  <a:spLocks noChangeArrowheads="1"/>
                </p:cNvSpPr>
                <p:nvPr/>
              </p:nvSpPr>
              <p:spPr bwMode="auto">
                <a:xfrm>
                  <a:off x="1051" y="1535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50" name="Rectangle 1877"/>
                <p:cNvSpPr>
                  <a:spLocks noChangeArrowheads="1"/>
                </p:cNvSpPr>
                <p:nvPr/>
              </p:nvSpPr>
              <p:spPr bwMode="auto">
                <a:xfrm>
                  <a:off x="1037" y="1535"/>
                  <a:ext cx="15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51" name="Rectangle 1878"/>
                <p:cNvSpPr>
                  <a:spLocks noChangeArrowheads="1"/>
                </p:cNvSpPr>
                <p:nvPr/>
              </p:nvSpPr>
              <p:spPr bwMode="auto">
                <a:xfrm>
                  <a:off x="1032" y="153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52" name="Rectangle 1879"/>
                <p:cNvSpPr>
                  <a:spLocks noChangeArrowheads="1"/>
                </p:cNvSpPr>
                <p:nvPr/>
              </p:nvSpPr>
              <p:spPr bwMode="auto">
                <a:xfrm>
                  <a:off x="1025" y="1535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53" name="Rectangle 1880"/>
                <p:cNvSpPr>
                  <a:spLocks noChangeArrowheads="1"/>
                </p:cNvSpPr>
                <p:nvPr/>
              </p:nvSpPr>
              <p:spPr bwMode="auto">
                <a:xfrm>
                  <a:off x="1017" y="1535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54" name="Rectangle 1881"/>
                <p:cNvSpPr>
                  <a:spLocks noChangeArrowheads="1"/>
                </p:cNvSpPr>
                <p:nvPr/>
              </p:nvSpPr>
              <p:spPr bwMode="auto">
                <a:xfrm>
                  <a:off x="1012" y="1535"/>
                  <a:ext cx="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55" name="Rectangle 1882"/>
                <p:cNvSpPr>
                  <a:spLocks noChangeArrowheads="1"/>
                </p:cNvSpPr>
                <p:nvPr/>
              </p:nvSpPr>
              <p:spPr bwMode="auto">
                <a:xfrm>
                  <a:off x="1003" y="1535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56" name="Rectangle 1883"/>
                <p:cNvSpPr>
                  <a:spLocks noChangeArrowheads="1"/>
                </p:cNvSpPr>
                <p:nvPr/>
              </p:nvSpPr>
              <p:spPr bwMode="auto">
                <a:xfrm>
                  <a:off x="998" y="1535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57" name="Rectangle 1884"/>
                <p:cNvSpPr>
                  <a:spLocks noChangeArrowheads="1"/>
                </p:cNvSpPr>
                <p:nvPr/>
              </p:nvSpPr>
              <p:spPr bwMode="auto">
                <a:xfrm>
                  <a:off x="991" y="1535"/>
                  <a:ext cx="8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58" name="Rectangle 1885"/>
                <p:cNvSpPr>
                  <a:spLocks noChangeArrowheads="1"/>
                </p:cNvSpPr>
                <p:nvPr/>
              </p:nvSpPr>
              <p:spPr bwMode="auto">
                <a:xfrm>
                  <a:off x="983" y="1535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59" name="Freeform 1886"/>
                <p:cNvSpPr>
                  <a:spLocks/>
                </p:cNvSpPr>
                <p:nvPr/>
              </p:nvSpPr>
              <p:spPr bwMode="auto">
                <a:xfrm>
                  <a:off x="970" y="1535"/>
                  <a:ext cx="13" cy="13"/>
                </a:xfrm>
                <a:custGeom>
                  <a:avLst/>
                  <a:gdLst>
                    <a:gd name="T0" fmla="*/ 0 w 13"/>
                    <a:gd name="T1" fmla="*/ 8 h 13"/>
                    <a:gd name="T2" fmla="*/ 8 w 13"/>
                    <a:gd name="T3" fmla="*/ 13 h 13"/>
                    <a:gd name="T4" fmla="*/ 13 w 13"/>
                    <a:gd name="T5" fmla="*/ 13 h 13"/>
                    <a:gd name="T6" fmla="*/ 13 w 13"/>
                    <a:gd name="T7" fmla="*/ 0 h 13"/>
                    <a:gd name="T8" fmla="*/ 8 w 13"/>
                    <a:gd name="T9" fmla="*/ 0 h 13"/>
                    <a:gd name="T10" fmla="*/ 13 w 13"/>
                    <a:gd name="T11" fmla="*/ 8 h 13"/>
                    <a:gd name="T12" fmla="*/ 0 w 13"/>
                    <a:gd name="T13" fmla="*/ 8 h 13"/>
                    <a:gd name="T14" fmla="*/ 0 w 13"/>
                    <a:gd name="T15" fmla="*/ 13 h 13"/>
                    <a:gd name="T16" fmla="*/ 8 w 13"/>
                    <a:gd name="T17" fmla="*/ 13 h 13"/>
                    <a:gd name="T18" fmla="*/ 0 w 13"/>
                    <a:gd name="T19" fmla="*/ 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3"/>
                    <a:gd name="T32" fmla="*/ 13 w 13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3">
                      <a:moveTo>
                        <a:pt x="0" y="8"/>
                      </a:moveTo>
                      <a:lnTo>
                        <a:pt x="8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13" y="8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8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60" name="Freeform 1887"/>
                <p:cNvSpPr>
                  <a:spLocks/>
                </p:cNvSpPr>
                <p:nvPr/>
              </p:nvSpPr>
              <p:spPr bwMode="auto">
                <a:xfrm>
                  <a:off x="970" y="1529"/>
                  <a:ext cx="13" cy="14"/>
                </a:xfrm>
                <a:custGeom>
                  <a:avLst/>
                  <a:gdLst>
                    <a:gd name="T0" fmla="*/ 8 w 13"/>
                    <a:gd name="T1" fmla="*/ 14 h 14"/>
                    <a:gd name="T2" fmla="*/ 0 w 13"/>
                    <a:gd name="T3" fmla="*/ 6 h 14"/>
                    <a:gd name="T4" fmla="*/ 0 w 13"/>
                    <a:gd name="T5" fmla="*/ 14 h 14"/>
                    <a:gd name="T6" fmla="*/ 13 w 13"/>
                    <a:gd name="T7" fmla="*/ 14 h 14"/>
                    <a:gd name="T8" fmla="*/ 13 w 13"/>
                    <a:gd name="T9" fmla="*/ 6 h 14"/>
                    <a:gd name="T10" fmla="*/ 8 w 13"/>
                    <a:gd name="T11" fmla="*/ 0 h 14"/>
                    <a:gd name="T12" fmla="*/ 13 w 13"/>
                    <a:gd name="T13" fmla="*/ 6 h 14"/>
                    <a:gd name="T14" fmla="*/ 13 w 13"/>
                    <a:gd name="T15" fmla="*/ 0 h 14"/>
                    <a:gd name="T16" fmla="*/ 8 w 13"/>
                    <a:gd name="T17" fmla="*/ 0 h 14"/>
                    <a:gd name="T18" fmla="*/ 8 w 13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4"/>
                    <a:gd name="T32" fmla="*/ 13 w 13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4">
                      <a:moveTo>
                        <a:pt x="8" y="14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13" y="14"/>
                      </a:lnTo>
                      <a:lnTo>
                        <a:pt x="13" y="6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61" name="Rectangle 1888"/>
                <p:cNvSpPr>
                  <a:spLocks noChangeArrowheads="1"/>
                </p:cNvSpPr>
                <p:nvPr/>
              </p:nvSpPr>
              <p:spPr bwMode="auto">
                <a:xfrm>
                  <a:off x="970" y="1529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62" name="Rectangle 1889"/>
                <p:cNvSpPr>
                  <a:spLocks noChangeArrowheads="1"/>
                </p:cNvSpPr>
                <p:nvPr/>
              </p:nvSpPr>
              <p:spPr bwMode="auto">
                <a:xfrm>
                  <a:off x="964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63" name="Rectangle 1890"/>
                <p:cNvSpPr>
                  <a:spLocks noChangeArrowheads="1"/>
                </p:cNvSpPr>
                <p:nvPr/>
              </p:nvSpPr>
              <p:spPr bwMode="auto">
                <a:xfrm>
                  <a:off x="957" y="1529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64" name="Rectangle 1891"/>
                <p:cNvSpPr>
                  <a:spLocks noChangeArrowheads="1"/>
                </p:cNvSpPr>
                <p:nvPr/>
              </p:nvSpPr>
              <p:spPr bwMode="auto">
                <a:xfrm>
                  <a:off x="949" y="1529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65" name="Rectangle 1892"/>
                <p:cNvSpPr>
                  <a:spLocks noChangeArrowheads="1"/>
                </p:cNvSpPr>
                <p:nvPr/>
              </p:nvSpPr>
              <p:spPr bwMode="auto">
                <a:xfrm>
                  <a:off x="944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66" name="Rectangle 1893"/>
                <p:cNvSpPr>
                  <a:spLocks noChangeArrowheads="1"/>
                </p:cNvSpPr>
                <p:nvPr/>
              </p:nvSpPr>
              <p:spPr bwMode="auto">
                <a:xfrm>
                  <a:off x="936" y="1529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67" name="Rectangle 1894"/>
                <p:cNvSpPr>
                  <a:spLocks noChangeArrowheads="1"/>
                </p:cNvSpPr>
                <p:nvPr/>
              </p:nvSpPr>
              <p:spPr bwMode="auto">
                <a:xfrm>
                  <a:off x="926" y="1529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68" name="Rectangle 1895"/>
                <p:cNvSpPr>
                  <a:spLocks noChangeArrowheads="1"/>
                </p:cNvSpPr>
                <p:nvPr/>
              </p:nvSpPr>
              <p:spPr bwMode="auto">
                <a:xfrm>
                  <a:off x="921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69" name="Rectangle 1896"/>
                <p:cNvSpPr>
                  <a:spLocks noChangeArrowheads="1"/>
                </p:cNvSpPr>
                <p:nvPr/>
              </p:nvSpPr>
              <p:spPr bwMode="auto">
                <a:xfrm>
                  <a:off x="913" y="1529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70" name="Rectangle 1897"/>
                <p:cNvSpPr>
                  <a:spLocks noChangeArrowheads="1"/>
                </p:cNvSpPr>
                <p:nvPr/>
              </p:nvSpPr>
              <p:spPr bwMode="auto">
                <a:xfrm>
                  <a:off x="902" y="1529"/>
                  <a:ext cx="12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71" name="Rectangle 1898"/>
                <p:cNvSpPr>
                  <a:spLocks noChangeArrowheads="1"/>
                </p:cNvSpPr>
                <p:nvPr/>
              </p:nvSpPr>
              <p:spPr bwMode="auto">
                <a:xfrm>
                  <a:off x="892" y="1529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72" name="Rectangle 1899"/>
                <p:cNvSpPr>
                  <a:spLocks noChangeArrowheads="1"/>
                </p:cNvSpPr>
                <p:nvPr/>
              </p:nvSpPr>
              <p:spPr bwMode="auto">
                <a:xfrm>
                  <a:off x="887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73" name="Rectangle 1900"/>
                <p:cNvSpPr>
                  <a:spLocks noChangeArrowheads="1"/>
                </p:cNvSpPr>
                <p:nvPr/>
              </p:nvSpPr>
              <p:spPr bwMode="auto">
                <a:xfrm>
                  <a:off x="873" y="1529"/>
                  <a:ext cx="15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74" name="Rectangle 1901"/>
                <p:cNvSpPr>
                  <a:spLocks noChangeArrowheads="1"/>
                </p:cNvSpPr>
                <p:nvPr/>
              </p:nvSpPr>
              <p:spPr bwMode="auto">
                <a:xfrm>
                  <a:off x="868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75" name="Rectangle 1902"/>
                <p:cNvSpPr>
                  <a:spLocks noChangeArrowheads="1"/>
                </p:cNvSpPr>
                <p:nvPr/>
              </p:nvSpPr>
              <p:spPr bwMode="auto">
                <a:xfrm>
                  <a:off x="858" y="1529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76" name="Rectangle 1903"/>
                <p:cNvSpPr>
                  <a:spLocks noChangeArrowheads="1"/>
                </p:cNvSpPr>
                <p:nvPr/>
              </p:nvSpPr>
              <p:spPr bwMode="auto">
                <a:xfrm>
                  <a:off x="845" y="1529"/>
                  <a:ext cx="15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77" name="Rectangle 1904"/>
                <p:cNvSpPr>
                  <a:spLocks noChangeArrowheads="1"/>
                </p:cNvSpPr>
                <p:nvPr/>
              </p:nvSpPr>
              <p:spPr bwMode="auto">
                <a:xfrm>
                  <a:off x="837" y="1529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78" name="Rectangle 1905"/>
                <p:cNvSpPr>
                  <a:spLocks noChangeArrowheads="1"/>
                </p:cNvSpPr>
                <p:nvPr/>
              </p:nvSpPr>
              <p:spPr bwMode="auto">
                <a:xfrm>
                  <a:off x="831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79" name="Rectangle 1906"/>
                <p:cNvSpPr>
                  <a:spLocks noChangeArrowheads="1"/>
                </p:cNvSpPr>
                <p:nvPr/>
              </p:nvSpPr>
              <p:spPr bwMode="auto">
                <a:xfrm>
                  <a:off x="824" y="1529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80" name="Rectangle 1907"/>
                <p:cNvSpPr>
                  <a:spLocks noChangeArrowheads="1"/>
                </p:cNvSpPr>
                <p:nvPr/>
              </p:nvSpPr>
              <p:spPr bwMode="auto">
                <a:xfrm>
                  <a:off x="816" y="1529"/>
                  <a:ext cx="10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81" name="Rectangle 1908"/>
                <p:cNvSpPr>
                  <a:spLocks noChangeArrowheads="1"/>
                </p:cNvSpPr>
                <p:nvPr/>
              </p:nvSpPr>
              <p:spPr bwMode="auto">
                <a:xfrm>
                  <a:off x="811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82" name="Rectangle 1909"/>
                <p:cNvSpPr>
                  <a:spLocks noChangeArrowheads="1"/>
                </p:cNvSpPr>
                <p:nvPr/>
              </p:nvSpPr>
              <p:spPr bwMode="auto">
                <a:xfrm>
                  <a:off x="803" y="1529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83" name="Rectangle 1910"/>
                <p:cNvSpPr>
                  <a:spLocks noChangeArrowheads="1"/>
                </p:cNvSpPr>
                <p:nvPr/>
              </p:nvSpPr>
              <p:spPr bwMode="auto">
                <a:xfrm>
                  <a:off x="788" y="1529"/>
                  <a:ext cx="16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84" name="Rectangle 1911"/>
                <p:cNvSpPr>
                  <a:spLocks noChangeArrowheads="1"/>
                </p:cNvSpPr>
                <p:nvPr/>
              </p:nvSpPr>
              <p:spPr bwMode="auto">
                <a:xfrm>
                  <a:off x="782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85" name="Freeform 1912"/>
                <p:cNvSpPr>
                  <a:spLocks/>
                </p:cNvSpPr>
                <p:nvPr/>
              </p:nvSpPr>
              <p:spPr bwMode="auto">
                <a:xfrm>
                  <a:off x="777" y="1529"/>
                  <a:ext cx="5" cy="14"/>
                </a:xfrm>
                <a:custGeom>
                  <a:avLst/>
                  <a:gdLst>
                    <a:gd name="T0" fmla="*/ 0 w 5"/>
                    <a:gd name="T1" fmla="*/ 0 h 14"/>
                    <a:gd name="T2" fmla="*/ 0 w 5"/>
                    <a:gd name="T3" fmla="*/ 14 h 14"/>
                    <a:gd name="T4" fmla="*/ 5 w 5"/>
                    <a:gd name="T5" fmla="*/ 14 h 14"/>
                    <a:gd name="T6" fmla="*/ 5 w 5"/>
                    <a:gd name="T7" fmla="*/ 0 h 14"/>
                    <a:gd name="T8" fmla="*/ 0 w 5"/>
                    <a:gd name="T9" fmla="*/ 0 h 14"/>
                    <a:gd name="T10" fmla="*/ 0 w 5"/>
                    <a:gd name="T11" fmla="*/ 14 h 14"/>
                    <a:gd name="T12" fmla="*/ 0 w 5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4"/>
                    <a:gd name="T23" fmla="*/ 5 w 5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4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86" name="Freeform 1913"/>
                <p:cNvSpPr>
                  <a:spLocks/>
                </p:cNvSpPr>
                <p:nvPr/>
              </p:nvSpPr>
              <p:spPr bwMode="auto">
                <a:xfrm>
                  <a:off x="777" y="1529"/>
                  <a:ext cx="5" cy="14"/>
                </a:xfrm>
                <a:custGeom>
                  <a:avLst/>
                  <a:gdLst>
                    <a:gd name="T0" fmla="*/ 5 w 5"/>
                    <a:gd name="T1" fmla="*/ 14 h 14"/>
                    <a:gd name="T2" fmla="*/ 5 w 5"/>
                    <a:gd name="T3" fmla="*/ 0 h 14"/>
                    <a:gd name="T4" fmla="*/ 0 w 5"/>
                    <a:gd name="T5" fmla="*/ 0 h 14"/>
                    <a:gd name="T6" fmla="*/ 0 w 5"/>
                    <a:gd name="T7" fmla="*/ 14 h 14"/>
                    <a:gd name="T8" fmla="*/ 5 w 5"/>
                    <a:gd name="T9" fmla="*/ 14 h 14"/>
                    <a:gd name="T10" fmla="*/ 5 w 5"/>
                    <a:gd name="T11" fmla="*/ 0 h 14"/>
                    <a:gd name="T12" fmla="*/ 5 w 5"/>
                    <a:gd name="T13" fmla="*/ 14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4"/>
                    <a:gd name="T23" fmla="*/ 5 w 5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4">
                      <a:moveTo>
                        <a:pt x="5" y="14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87" name="Rectangle 1914"/>
                <p:cNvSpPr>
                  <a:spLocks noChangeArrowheads="1"/>
                </p:cNvSpPr>
                <p:nvPr/>
              </p:nvSpPr>
              <p:spPr bwMode="auto">
                <a:xfrm>
                  <a:off x="777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88" name="Rectangle 1915"/>
                <p:cNvSpPr>
                  <a:spLocks noChangeArrowheads="1"/>
                </p:cNvSpPr>
                <p:nvPr/>
              </p:nvSpPr>
              <p:spPr bwMode="auto">
                <a:xfrm>
                  <a:off x="769" y="1529"/>
                  <a:ext cx="9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89" name="Rectangle 1916"/>
                <p:cNvSpPr>
                  <a:spLocks noChangeArrowheads="1"/>
                </p:cNvSpPr>
                <p:nvPr/>
              </p:nvSpPr>
              <p:spPr bwMode="auto">
                <a:xfrm>
                  <a:off x="763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90" name="Rectangle 1917"/>
                <p:cNvSpPr>
                  <a:spLocks noChangeArrowheads="1"/>
                </p:cNvSpPr>
                <p:nvPr/>
              </p:nvSpPr>
              <p:spPr bwMode="auto">
                <a:xfrm>
                  <a:off x="754" y="1529"/>
                  <a:ext cx="11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91" name="Rectangle 1918"/>
                <p:cNvSpPr>
                  <a:spLocks noChangeArrowheads="1"/>
                </p:cNvSpPr>
                <p:nvPr/>
              </p:nvSpPr>
              <p:spPr bwMode="auto">
                <a:xfrm>
                  <a:off x="748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92" name="Rectangle 1919"/>
                <p:cNvSpPr>
                  <a:spLocks noChangeArrowheads="1"/>
                </p:cNvSpPr>
                <p:nvPr/>
              </p:nvSpPr>
              <p:spPr bwMode="auto">
                <a:xfrm>
                  <a:off x="743" y="1529"/>
                  <a:ext cx="7" cy="1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93" name="Freeform 1920"/>
                <p:cNvSpPr>
                  <a:spLocks/>
                </p:cNvSpPr>
                <p:nvPr/>
              </p:nvSpPr>
              <p:spPr bwMode="auto">
                <a:xfrm>
                  <a:off x="729" y="1529"/>
                  <a:ext cx="14" cy="14"/>
                </a:xfrm>
                <a:custGeom>
                  <a:avLst/>
                  <a:gdLst>
                    <a:gd name="T0" fmla="*/ 0 w 14"/>
                    <a:gd name="T1" fmla="*/ 6 h 14"/>
                    <a:gd name="T2" fmla="*/ 6 w 14"/>
                    <a:gd name="T3" fmla="*/ 14 h 14"/>
                    <a:gd name="T4" fmla="*/ 14 w 14"/>
                    <a:gd name="T5" fmla="*/ 14 h 14"/>
                    <a:gd name="T6" fmla="*/ 14 w 14"/>
                    <a:gd name="T7" fmla="*/ 0 h 14"/>
                    <a:gd name="T8" fmla="*/ 6 w 14"/>
                    <a:gd name="T9" fmla="*/ 0 h 14"/>
                    <a:gd name="T10" fmla="*/ 14 w 14"/>
                    <a:gd name="T11" fmla="*/ 6 h 14"/>
                    <a:gd name="T12" fmla="*/ 0 w 14"/>
                    <a:gd name="T13" fmla="*/ 6 h 14"/>
                    <a:gd name="T14" fmla="*/ 0 w 14"/>
                    <a:gd name="T15" fmla="*/ 14 h 14"/>
                    <a:gd name="T16" fmla="*/ 6 w 14"/>
                    <a:gd name="T17" fmla="*/ 14 h 14"/>
                    <a:gd name="T18" fmla="*/ 0 w 14"/>
                    <a:gd name="T19" fmla="*/ 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6"/>
                      </a:moveTo>
                      <a:lnTo>
                        <a:pt x="6" y="14"/>
                      </a:lnTo>
                      <a:lnTo>
                        <a:pt x="14" y="14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14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94" name="Freeform 1921"/>
                <p:cNvSpPr>
                  <a:spLocks/>
                </p:cNvSpPr>
                <p:nvPr/>
              </p:nvSpPr>
              <p:spPr bwMode="auto">
                <a:xfrm>
                  <a:off x="729" y="1520"/>
                  <a:ext cx="14" cy="15"/>
                </a:xfrm>
                <a:custGeom>
                  <a:avLst/>
                  <a:gdLst>
                    <a:gd name="T0" fmla="*/ 6 w 14"/>
                    <a:gd name="T1" fmla="*/ 15 h 15"/>
                    <a:gd name="T2" fmla="*/ 0 w 14"/>
                    <a:gd name="T3" fmla="*/ 9 h 15"/>
                    <a:gd name="T4" fmla="*/ 0 w 14"/>
                    <a:gd name="T5" fmla="*/ 15 h 15"/>
                    <a:gd name="T6" fmla="*/ 14 w 14"/>
                    <a:gd name="T7" fmla="*/ 15 h 15"/>
                    <a:gd name="T8" fmla="*/ 14 w 14"/>
                    <a:gd name="T9" fmla="*/ 9 h 15"/>
                    <a:gd name="T10" fmla="*/ 6 w 14"/>
                    <a:gd name="T11" fmla="*/ 0 h 15"/>
                    <a:gd name="T12" fmla="*/ 14 w 14"/>
                    <a:gd name="T13" fmla="*/ 9 h 15"/>
                    <a:gd name="T14" fmla="*/ 14 w 14"/>
                    <a:gd name="T15" fmla="*/ 0 h 15"/>
                    <a:gd name="T16" fmla="*/ 6 w 14"/>
                    <a:gd name="T17" fmla="*/ 0 h 15"/>
                    <a:gd name="T18" fmla="*/ 6 w 14"/>
                    <a:gd name="T19" fmla="*/ 1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6" y="15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14" y="15"/>
                      </a:lnTo>
                      <a:lnTo>
                        <a:pt x="14" y="9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95" name="Rectangle 1922"/>
                <p:cNvSpPr>
                  <a:spLocks noChangeArrowheads="1"/>
                </p:cNvSpPr>
                <p:nvPr/>
              </p:nvSpPr>
              <p:spPr bwMode="auto">
                <a:xfrm>
                  <a:off x="729" y="152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96" name="Rectangle 1923"/>
                <p:cNvSpPr>
                  <a:spLocks noChangeArrowheads="1"/>
                </p:cNvSpPr>
                <p:nvPr/>
              </p:nvSpPr>
              <p:spPr bwMode="auto">
                <a:xfrm>
                  <a:off x="720" y="1520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97" name="Rectangle 1924"/>
                <p:cNvSpPr>
                  <a:spLocks noChangeArrowheads="1"/>
                </p:cNvSpPr>
                <p:nvPr/>
              </p:nvSpPr>
              <p:spPr bwMode="auto">
                <a:xfrm>
                  <a:off x="712" y="1520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98" name="Rectangle 1925"/>
                <p:cNvSpPr>
                  <a:spLocks noChangeArrowheads="1"/>
                </p:cNvSpPr>
                <p:nvPr/>
              </p:nvSpPr>
              <p:spPr bwMode="auto">
                <a:xfrm>
                  <a:off x="706" y="152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99" name="Rectangle 1926"/>
                <p:cNvSpPr>
                  <a:spLocks noChangeArrowheads="1"/>
                </p:cNvSpPr>
                <p:nvPr/>
              </p:nvSpPr>
              <p:spPr bwMode="auto">
                <a:xfrm>
                  <a:off x="700" y="1520"/>
                  <a:ext cx="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00" name="Rectangle 1927"/>
                <p:cNvSpPr>
                  <a:spLocks noChangeArrowheads="1"/>
                </p:cNvSpPr>
                <p:nvPr/>
              </p:nvSpPr>
              <p:spPr bwMode="auto">
                <a:xfrm>
                  <a:off x="691" y="1520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01" name="Rectangle 1928"/>
                <p:cNvSpPr>
                  <a:spLocks noChangeArrowheads="1"/>
                </p:cNvSpPr>
                <p:nvPr/>
              </p:nvSpPr>
              <p:spPr bwMode="auto">
                <a:xfrm>
                  <a:off x="686" y="152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02" name="Rectangle 1929"/>
                <p:cNvSpPr>
                  <a:spLocks noChangeArrowheads="1"/>
                </p:cNvSpPr>
                <p:nvPr/>
              </p:nvSpPr>
              <p:spPr bwMode="auto">
                <a:xfrm>
                  <a:off x="678" y="1520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03" name="Rectangle 1930"/>
                <p:cNvSpPr>
                  <a:spLocks noChangeArrowheads="1"/>
                </p:cNvSpPr>
                <p:nvPr/>
              </p:nvSpPr>
              <p:spPr bwMode="auto">
                <a:xfrm>
                  <a:off x="672" y="152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04" name="Rectangle 1931"/>
                <p:cNvSpPr>
                  <a:spLocks noChangeArrowheads="1"/>
                </p:cNvSpPr>
                <p:nvPr/>
              </p:nvSpPr>
              <p:spPr bwMode="auto">
                <a:xfrm>
                  <a:off x="663" y="1520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05" name="Rectangle 1932"/>
                <p:cNvSpPr>
                  <a:spLocks noChangeArrowheads="1"/>
                </p:cNvSpPr>
                <p:nvPr/>
              </p:nvSpPr>
              <p:spPr bwMode="auto">
                <a:xfrm>
                  <a:off x="658" y="1520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06" name="Rectangle 1933"/>
                <p:cNvSpPr>
                  <a:spLocks noChangeArrowheads="1"/>
                </p:cNvSpPr>
                <p:nvPr/>
              </p:nvSpPr>
              <p:spPr bwMode="auto">
                <a:xfrm>
                  <a:off x="652" y="1520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07" name="Rectangle 1934"/>
                <p:cNvSpPr>
                  <a:spLocks noChangeArrowheads="1"/>
                </p:cNvSpPr>
                <p:nvPr/>
              </p:nvSpPr>
              <p:spPr bwMode="auto">
                <a:xfrm>
                  <a:off x="644" y="1520"/>
                  <a:ext cx="9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08" name="Rectangle 1935"/>
                <p:cNvSpPr>
                  <a:spLocks noChangeArrowheads="1"/>
                </p:cNvSpPr>
                <p:nvPr/>
              </p:nvSpPr>
              <p:spPr bwMode="auto">
                <a:xfrm>
                  <a:off x="639" y="1520"/>
                  <a:ext cx="6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09" name="Rectangle 1936"/>
                <p:cNvSpPr>
                  <a:spLocks noChangeArrowheads="1"/>
                </p:cNvSpPr>
                <p:nvPr/>
              </p:nvSpPr>
              <p:spPr bwMode="auto">
                <a:xfrm>
                  <a:off x="629" y="1520"/>
                  <a:ext cx="11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10" name="Freeform 1937"/>
                <p:cNvSpPr>
                  <a:spLocks/>
                </p:cNvSpPr>
                <p:nvPr/>
              </p:nvSpPr>
              <p:spPr bwMode="auto">
                <a:xfrm>
                  <a:off x="615" y="1520"/>
                  <a:ext cx="14" cy="15"/>
                </a:xfrm>
                <a:custGeom>
                  <a:avLst/>
                  <a:gdLst>
                    <a:gd name="T0" fmla="*/ 0 w 14"/>
                    <a:gd name="T1" fmla="*/ 9 h 15"/>
                    <a:gd name="T2" fmla="*/ 9 w 14"/>
                    <a:gd name="T3" fmla="*/ 15 h 15"/>
                    <a:gd name="T4" fmla="*/ 14 w 14"/>
                    <a:gd name="T5" fmla="*/ 15 h 15"/>
                    <a:gd name="T6" fmla="*/ 14 w 14"/>
                    <a:gd name="T7" fmla="*/ 0 h 15"/>
                    <a:gd name="T8" fmla="*/ 9 w 14"/>
                    <a:gd name="T9" fmla="*/ 0 h 15"/>
                    <a:gd name="T10" fmla="*/ 14 w 14"/>
                    <a:gd name="T11" fmla="*/ 9 h 15"/>
                    <a:gd name="T12" fmla="*/ 0 w 14"/>
                    <a:gd name="T13" fmla="*/ 9 h 15"/>
                    <a:gd name="T14" fmla="*/ 0 w 14"/>
                    <a:gd name="T15" fmla="*/ 15 h 15"/>
                    <a:gd name="T16" fmla="*/ 9 w 14"/>
                    <a:gd name="T17" fmla="*/ 15 h 15"/>
                    <a:gd name="T18" fmla="*/ 0 w 14"/>
                    <a:gd name="T19" fmla="*/ 9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0" y="9"/>
                      </a:moveTo>
                      <a:lnTo>
                        <a:pt x="9" y="15"/>
                      </a:lnTo>
                      <a:lnTo>
                        <a:pt x="14" y="15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9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11" name="Freeform 1938"/>
                <p:cNvSpPr>
                  <a:spLocks/>
                </p:cNvSpPr>
                <p:nvPr/>
              </p:nvSpPr>
              <p:spPr bwMode="auto">
                <a:xfrm>
                  <a:off x="615" y="1515"/>
                  <a:ext cx="14" cy="14"/>
                </a:xfrm>
                <a:custGeom>
                  <a:avLst/>
                  <a:gdLst>
                    <a:gd name="T0" fmla="*/ 9 w 14"/>
                    <a:gd name="T1" fmla="*/ 14 h 14"/>
                    <a:gd name="T2" fmla="*/ 0 w 14"/>
                    <a:gd name="T3" fmla="*/ 5 h 14"/>
                    <a:gd name="T4" fmla="*/ 0 w 14"/>
                    <a:gd name="T5" fmla="*/ 14 h 14"/>
                    <a:gd name="T6" fmla="*/ 14 w 14"/>
                    <a:gd name="T7" fmla="*/ 14 h 14"/>
                    <a:gd name="T8" fmla="*/ 14 w 14"/>
                    <a:gd name="T9" fmla="*/ 5 h 14"/>
                    <a:gd name="T10" fmla="*/ 9 w 14"/>
                    <a:gd name="T11" fmla="*/ 0 h 14"/>
                    <a:gd name="T12" fmla="*/ 14 w 14"/>
                    <a:gd name="T13" fmla="*/ 5 h 14"/>
                    <a:gd name="T14" fmla="*/ 14 w 14"/>
                    <a:gd name="T15" fmla="*/ 0 h 14"/>
                    <a:gd name="T16" fmla="*/ 9 w 14"/>
                    <a:gd name="T17" fmla="*/ 0 h 14"/>
                    <a:gd name="T18" fmla="*/ 9 w 14"/>
                    <a:gd name="T19" fmla="*/ 14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9" y="14"/>
                      </a:move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14" y="14"/>
                      </a:lnTo>
                      <a:lnTo>
                        <a:pt x="14" y="5"/>
                      </a:ln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12" name="Rectangle 1939"/>
                <p:cNvSpPr>
                  <a:spLocks noChangeArrowheads="1"/>
                </p:cNvSpPr>
                <p:nvPr/>
              </p:nvSpPr>
              <p:spPr bwMode="auto">
                <a:xfrm>
                  <a:off x="618" y="1515"/>
                  <a:ext cx="7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13" name="Rectangle 1940"/>
                <p:cNvSpPr>
                  <a:spLocks noChangeArrowheads="1"/>
                </p:cNvSpPr>
                <p:nvPr/>
              </p:nvSpPr>
              <p:spPr bwMode="auto">
                <a:xfrm>
                  <a:off x="610" y="1515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14" name="Rectangle 1941"/>
                <p:cNvSpPr>
                  <a:spLocks noChangeArrowheads="1"/>
                </p:cNvSpPr>
                <p:nvPr/>
              </p:nvSpPr>
              <p:spPr bwMode="auto">
                <a:xfrm>
                  <a:off x="601" y="1515"/>
                  <a:ext cx="10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15" name="Freeform 1942"/>
                <p:cNvSpPr>
                  <a:spLocks/>
                </p:cNvSpPr>
                <p:nvPr/>
              </p:nvSpPr>
              <p:spPr bwMode="auto">
                <a:xfrm>
                  <a:off x="587" y="1515"/>
                  <a:ext cx="14" cy="14"/>
                </a:xfrm>
                <a:custGeom>
                  <a:avLst/>
                  <a:gdLst>
                    <a:gd name="T0" fmla="*/ 0 w 14"/>
                    <a:gd name="T1" fmla="*/ 5 h 14"/>
                    <a:gd name="T2" fmla="*/ 8 w 14"/>
                    <a:gd name="T3" fmla="*/ 14 h 14"/>
                    <a:gd name="T4" fmla="*/ 14 w 14"/>
                    <a:gd name="T5" fmla="*/ 14 h 14"/>
                    <a:gd name="T6" fmla="*/ 14 w 14"/>
                    <a:gd name="T7" fmla="*/ 0 h 14"/>
                    <a:gd name="T8" fmla="*/ 8 w 14"/>
                    <a:gd name="T9" fmla="*/ 0 h 14"/>
                    <a:gd name="T10" fmla="*/ 14 w 14"/>
                    <a:gd name="T11" fmla="*/ 5 h 14"/>
                    <a:gd name="T12" fmla="*/ 0 w 14"/>
                    <a:gd name="T13" fmla="*/ 5 h 14"/>
                    <a:gd name="T14" fmla="*/ 0 w 14"/>
                    <a:gd name="T15" fmla="*/ 14 h 14"/>
                    <a:gd name="T16" fmla="*/ 8 w 14"/>
                    <a:gd name="T17" fmla="*/ 14 h 14"/>
                    <a:gd name="T18" fmla="*/ 0 w 14"/>
                    <a:gd name="T19" fmla="*/ 5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0" y="5"/>
                      </a:moveTo>
                      <a:lnTo>
                        <a:pt x="8" y="14"/>
                      </a:lnTo>
                      <a:lnTo>
                        <a:pt x="14" y="14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14" y="5"/>
                      </a:ln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16" name="Freeform 1943"/>
                <p:cNvSpPr>
                  <a:spLocks/>
                </p:cNvSpPr>
                <p:nvPr/>
              </p:nvSpPr>
              <p:spPr bwMode="auto">
                <a:xfrm>
                  <a:off x="587" y="1515"/>
                  <a:ext cx="14" cy="5"/>
                </a:xfrm>
                <a:custGeom>
                  <a:avLst/>
                  <a:gdLst>
                    <a:gd name="T0" fmla="*/ 8 w 14"/>
                    <a:gd name="T1" fmla="*/ 0 h 5"/>
                    <a:gd name="T2" fmla="*/ 0 w 14"/>
                    <a:gd name="T3" fmla="*/ 0 h 5"/>
                    <a:gd name="T4" fmla="*/ 0 w 14"/>
                    <a:gd name="T5" fmla="*/ 5 h 5"/>
                    <a:gd name="T6" fmla="*/ 14 w 14"/>
                    <a:gd name="T7" fmla="*/ 5 h 5"/>
                    <a:gd name="T8" fmla="*/ 14 w 14"/>
                    <a:gd name="T9" fmla="*/ 0 h 5"/>
                    <a:gd name="T10" fmla="*/ 8 w 14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5"/>
                    <a:gd name="T20" fmla="*/ 14 w 14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5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17" name="Freeform 1944"/>
                <p:cNvSpPr>
                  <a:spLocks/>
                </p:cNvSpPr>
                <p:nvPr/>
              </p:nvSpPr>
              <p:spPr bwMode="auto">
                <a:xfrm>
                  <a:off x="2414" y="1642"/>
                  <a:ext cx="178" cy="685"/>
                </a:xfrm>
                <a:custGeom>
                  <a:avLst/>
                  <a:gdLst>
                    <a:gd name="T0" fmla="*/ 0 w 178"/>
                    <a:gd name="T1" fmla="*/ 678 h 685"/>
                    <a:gd name="T2" fmla="*/ 0 w 178"/>
                    <a:gd name="T3" fmla="*/ 665 h 685"/>
                    <a:gd name="T4" fmla="*/ 6 w 178"/>
                    <a:gd name="T5" fmla="*/ 659 h 685"/>
                    <a:gd name="T6" fmla="*/ 6 w 178"/>
                    <a:gd name="T7" fmla="*/ 642 h 685"/>
                    <a:gd name="T8" fmla="*/ 11 w 178"/>
                    <a:gd name="T9" fmla="*/ 636 h 685"/>
                    <a:gd name="T10" fmla="*/ 11 w 178"/>
                    <a:gd name="T11" fmla="*/ 623 h 685"/>
                    <a:gd name="T12" fmla="*/ 21 w 178"/>
                    <a:gd name="T13" fmla="*/ 617 h 685"/>
                    <a:gd name="T14" fmla="*/ 21 w 178"/>
                    <a:gd name="T15" fmla="*/ 602 h 685"/>
                    <a:gd name="T16" fmla="*/ 26 w 178"/>
                    <a:gd name="T17" fmla="*/ 594 h 685"/>
                    <a:gd name="T18" fmla="*/ 26 w 178"/>
                    <a:gd name="T19" fmla="*/ 579 h 685"/>
                    <a:gd name="T20" fmla="*/ 34 w 178"/>
                    <a:gd name="T21" fmla="*/ 574 h 685"/>
                    <a:gd name="T22" fmla="*/ 34 w 178"/>
                    <a:gd name="T23" fmla="*/ 560 h 685"/>
                    <a:gd name="T24" fmla="*/ 40 w 178"/>
                    <a:gd name="T25" fmla="*/ 552 h 685"/>
                    <a:gd name="T26" fmla="*/ 45 w 178"/>
                    <a:gd name="T27" fmla="*/ 545 h 685"/>
                    <a:gd name="T28" fmla="*/ 45 w 178"/>
                    <a:gd name="T29" fmla="*/ 532 h 685"/>
                    <a:gd name="T30" fmla="*/ 55 w 178"/>
                    <a:gd name="T31" fmla="*/ 526 h 685"/>
                    <a:gd name="T32" fmla="*/ 55 w 178"/>
                    <a:gd name="T33" fmla="*/ 512 h 685"/>
                    <a:gd name="T34" fmla="*/ 63 w 178"/>
                    <a:gd name="T35" fmla="*/ 503 h 685"/>
                    <a:gd name="T36" fmla="*/ 68 w 178"/>
                    <a:gd name="T37" fmla="*/ 498 h 685"/>
                    <a:gd name="T38" fmla="*/ 68 w 178"/>
                    <a:gd name="T39" fmla="*/ 484 h 685"/>
                    <a:gd name="T40" fmla="*/ 68 w 178"/>
                    <a:gd name="T41" fmla="*/ 469 h 685"/>
                    <a:gd name="T42" fmla="*/ 76 w 178"/>
                    <a:gd name="T43" fmla="*/ 456 h 685"/>
                    <a:gd name="T44" fmla="*/ 76 w 178"/>
                    <a:gd name="T45" fmla="*/ 444 h 685"/>
                    <a:gd name="T46" fmla="*/ 82 w 178"/>
                    <a:gd name="T47" fmla="*/ 427 h 685"/>
                    <a:gd name="T48" fmla="*/ 82 w 178"/>
                    <a:gd name="T49" fmla="*/ 417 h 685"/>
                    <a:gd name="T50" fmla="*/ 89 w 178"/>
                    <a:gd name="T51" fmla="*/ 402 h 685"/>
                    <a:gd name="T52" fmla="*/ 89 w 178"/>
                    <a:gd name="T53" fmla="*/ 388 h 685"/>
                    <a:gd name="T54" fmla="*/ 89 w 178"/>
                    <a:gd name="T55" fmla="*/ 373 h 685"/>
                    <a:gd name="T56" fmla="*/ 89 w 178"/>
                    <a:gd name="T57" fmla="*/ 360 h 685"/>
                    <a:gd name="T58" fmla="*/ 89 w 178"/>
                    <a:gd name="T59" fmla="*/ 346 h 685"/>
                    <a:gd name="T60" fmla="*/ 89 w 178"/>
                    <a:gd name="T61" fmla="*/ 331 h 685"/>
                    <a:gd name="T62" fmla="*/ 89 w 178"/>
                    <a:gd name="T63" fmla="*/ 318 h 685"/>
                    <a:gd name="T64" fmla="*/ 89 w 178"/>
                    <a:gd name="T65" fmla="*/ 303 h 685"/>
                    <a:gd name="T66" fmla="*/ 89 w 178"/>
                    <a:gd name="T67" fmla="*/ 292 h 685"/>
                    <a:gd name="T68" fmla="*/ 89 w 178"/>
                    <a:gd name="T69" fmla="*/ 278 h 685"/>
                    <a:gd name="T70" fmla="*/ 89 w 178"/>
                    <a:gd name="T71" fmla="*/ 263 h 685"/>
                    <a:gd name="T72" fmla="*/ 89 w 178"/>
                    <a:gd name="T73" fmla="*/ 250 h 685"/>
                    <a:gd name="T74" fmla="*/ 82 w 178"/>
                    <a:gd name="T75" fmla="*/ 244 h 685"/>
                    <a:gd name="T76" fmla="*/ 82 w 178"/>
                    <a:gd name="T77" fmla="*/ 229 h 685"/>
                    <a:gd name="T78" fmla="*/ 82 w 178"/>
                    <a:gd name="T79" fmla="*/ 213 h 685"/>
                    <a:gd name="T80" fmla="*/ 82 w 178"/>
                    <a:gd name="T81" fmla="*/ 201 h 685"/>
                    <a:gd name="T82" fmla="*/ 82 w 178"/>
                    <a:gd name="T83" fmla="*/ 187 h 685"/>
                    <a:gd name="T84" fmla="*/ 82 w 178"/>
                    <a:gd name="T85" fmla="*/ 172 h 685"/>
                    <a:gd name="T86" fmla="*/ 82 w 178"/>
                    <a:gd name="T87" fmla="*/ 159 h 685"/>
                    <a:gd name="T88" fmla="*/ 82 w 178"/>
                    <a:gd name="T89" fmla="*/ 145 h 685"/>
                    <a:gd name="T90" fmla="*/ 82 w 178"/>
                    <a:gd name="T91" fmla="*/ 130 h 685"/>
                    <a:gd name="T92" fmla="*/ 82 w 178"/>
                    <a:gd name="T93" fmla="*/ 119 h 685"/>
                    <a:gd name="T94" fmla="*/ 82 w 178"/>
                    <a:gd name="T95" fmla="*/ 102 h 685"/>
                    <a:gd name="T96" fmla="*/ 82 w 178"/>
                    <a:gd name="T97" fmla="*/ 88 h 685"/>
                    <a:gd name="T98" fmla="*/ 82 w 178"/>
                    <a:gd name="T99" fmla="*/ 77 h 685"/>
                    <a:gd name="T100" fmla="*/ 82 w 178"/>
                    <a:gd name="T101" fmla="*/ 62 h 685"/>
                    <a:gd name="T102" fmla="*/ 89 w 178"/>
                    <a:gd name="T103" fmla="*/ 54 h 685"/>
                    <a:gd name="T104" fmla="*/ 89 w 178"/>
                    <a:gd name="T105" fmla="*/ 43 h 685"/>
                    <a:gd name="T106" fmla="*/ 97 w 178"/>
                    <a:gd name="T107" fmla="*/ 34 h 685"/>
                    <a:gd name="T108" fmla="*/ 102 w 178"/>
                    <a:gd name="T109" fmla="*/ 29 h 685"/>
                    <a:gd name="T110" fmla="*/ 110 w 178"/>
                    <a:gd name="T111" fmla="*/ 20 h 685"/>
                    <a:gd name="T112" fmla="*/ 116 w 178"/>
                    <a:gd name="T113" fmla="*/ 14 h 685"/>
                    <a:gd name="T114" fmla="*/ 131 w 178"/>
                    <a:gd name="T115" fmla="*/ 14 h 685"/>
                    <a:gd name="T116" fmla="*/ 136 w 178"/>
                    <a:gd name="T117" fmla="*/ 5 h 685"/>
                    <a:gd name="T118" fmla="*/ 150 w 178"/>
                    <a:gd name="T119" fmla="*/ 5 h 685"/>
                    <a:gd name="T120" fmla="*/ 167 w 178"/>
                    <a:gd name="T121" fmla="*/ 5 h 685"/>
                    <a:gd name="T122" fmla="*/ 170 w 178"/>
                    <a:gd name="T123" fmla="*/ 0 h 6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8"/>
                    <a:gd name="T187" fmla="*/ 0 h 685"/>
                    <a:gd name="T188" fmla="*/ 178 w 178"/>
                    <a:gd name="T189" fmla="*/ 685 h 68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8" h="685">
                      <a:moveTo>
                        <a:pt x="0" y="685"/>
                      </a:moveTo>
                      <a:lnTo>
                        <a:pt x="0" y="678"/>
                      </a:lnTo>
                      <a:lnTo>
                        <a:pt x="0" y="670"/>
                      </a:lnTo>
                      <a:lnTo>
                        <a:pt x="0" y="665"/>
                      </a:lnTo>
                      <a:lnTo>
                        <a:pt x="0" y="659"/>
                      </a:lnTo>
                      <a:lnTo>
                        <a:pt x="6" y="659"/>
                      </a:lnTo>
                      <a:lnTo>
                        <a:pt x="6" y="651"/>
                      </a:lnTo>
                      <a:lnTo>
                        <a:pt x="6" y="642"/>
                      </a:lnTo>
                      <a:lnTo>
                        <a:pt x="6" y="636"/>
                      </a:lnTo>
                      <a:lnTo>
                        <a:pt x="11" y="636"/>
                      </a:lnTo>
                      <a:lnTo>
                        <a:pt x="11" y="628"/>
                      </a:lnTo>
                      <a:lnTo>
                        <a:pt x="11" y="623"/>
                      </a:lnTo>
                      <a:lnTo>
                        <a:pt x="11" y="617"/>
                      </a:lnTo>
                      <a:lnTo>
                        <a:pt x="21" y="617"/>
                      </a:lnTo>
                      <a:lnTo>
                        <a:pt x="21" y="608"/>
                      </a:lnTo>
                      <a:lnTo>
                        <a:pt x="21" y="602"/>
                      </a:lnTo>
                      <a:lnTo>
                        <a:pt x="21" y="594"/>
                      </a:lnTo>
                      <a:lnTo>
                        <a:pt x="26" y="594"/>
                      </a:lnTo>
                      <a:lnTo>
                        <a:pt x="26" y="589"/>
                      </a:lnTo>
                      <a:lnTo>
                        <a:pt x="26" y="579"/>
                      </a:lnTo>
                      <a:lnTo>
                        <a:pt x="26" y="574"/>
                      </a:lnTo>
                      <a:lnTo>
                        <a:pt x="34" y="574"/>
                      </a:lnTo>
                      <a:lnTo>
                        <a:pt x="34" y="569"/>
                      </a:lnTo>
                      <a:lnTo>
                        <a:pt x="34" y="560"/>
                      </a:lnTo>
                      <a:lnTo>
                        <a:pt x="40" y="560"/>
                      </a:lnTo>
                      <a:lnTo>
                        <a:pt x="40" y="552"/>
                      </a:lnTo>
                      <a:lnTo>
                        <a:pt x="40" y="545"/>
                      </a:lnTo>
                      <a:lnTo>
                        <a:pt x="45" y="545"/>
                      </a:lnTo>
                      <a:lnTo>
                        <a:pt x="45" y="540"/>
                      </a:lnTo>
                      <a:lnTo>
                        <a:pt x="45" y="532"/>
                      </a:lnTo>
                      <a:lnTo>
                        <a:pt x="55" y="532"/>
                      </a:lnTo>
                      <a:lnTo>
                        <a:pt x="55" y="526"/>
                      </a:lnTo>
                      <a:lnTo>
                        <a:pt x="55" y="518"/>
                      </a:lnTo>
                      <a:lnTo>
                        <a:pt x="55" y="512"/>
                      </a:lnTo>
                      <a:lnTo>
                        <a:pt x="63" y="512"/>
                      </a:lnTo>
                      <a:lnTo>
                        <a:pt x="63" y="503"/>
                      </a:lnTo>
                      <a:lnTo>
                        <a:pt x="68" y="503"/>
                      </a:lnTo>
                      <a:lnTo>
                        <a:pt x="68" y="498"/>
                      </a:lnTo>
                      <a:lnTo>
                        <a:pt x="68" y="493"/>
                      </a:lnTo>
                      <a:lnTo>
                        <a:pt x="68" y="484"/>
                      </a:lnTo>
                      <a:lnTo>
                        <a:pt x="68" y="478"/>
                      </a:lnTo>
                      <a:lnTo>
                        <a:pt x="68" y="469"/>
                      </a:lnTo>
                      <a:lnTo>
                        <a:pt x="68" y="464"/>
                      </a:lnTo>
                      <a:lnTo>
                        <a:pt x="76" y="456"/>
                      </a:lnTo>
                      <a:lnTo>
                        <a:pt x="76" y="450"/>
                      </a:lnTo>
                      <a:lnTo>
                        <a:pt x="76" y="444"/>
                      </a:lnTo>
                      <a:lnTo>
                        <a:pt x="82" y="436"/>
                      </a:lnTo>
                      <a:lnTo>
                        <a:pt x="82" y="427"/>
                      </a:lnTo>
                      <a:lnTo>
                        <a:pt x="82" y="422"/>
                      </a:lnTo>
                      <a:lnTo>
                        <a:pt x="82" y="417"/>
                      </a:lnTo>
                      <a:lnTo>
                        <a:pt x="82" y="407"/>
                      </a:lnTo>
                      <a:lnTo>
                        <a:pt x="89" y="402"/>
                      </a:lnTo>
                      <a:lnTo>
                        <a:pt x="89" y="393"/>
                      </a:lnTo>
                      <a:lnTo>
                        <a:pt x="89" y="388"/>
                      </a:lnTo>
                      <a:lnTo>
                        <a:pt x="89" y="380"/>
                      </a:lnTo>
                      <a:lnTo>
                        <a:pt x="89" y="373"/>
                      </a:lnTo>
                      <a:lnTo>
                        <a:pt x="89" y="368"/>
                      </a:lnTo>
                      <a:lnTo>
                        <a:pt x="89" y="360"/>
                      </a:lnTo>
                      <a:lnTo>
                        <a:pt x="89" y="354"/>
                      </a:lnTo>
                      <a:lnTo>
                        <a:pt x="89" y="346"/>
                      </a:lnTo>
                      <a:lnTo>
                        <a:pt x="89" y="337"/>
                      </a:lnTo>
                      <a:lnTo>
                        <a:pt x="89" y="331"/>
                      </a:lnTo>
                      <a:lnTo>
                        <a:pt x="89" y="326"/>
                      </a:lnTo>
                      <a:lnTo>
                        <a:pt x="89" y="318"/>
                      </a:lnTo>
                      <a:lnTo>
                        <a:pt x="89" y="312"/>
                      </a:lnTo>
                      <a:lnTo>
                        <a:pt x="89" y="303"/>
                      </a:lnTo>
                      <a:lnTo>
                        <a:pt x="89" y="297"/>
                      </a:lnTo>
                      <a:lnTo>
                        <a:pt x="89" y="292"/>
                      </a:lnTo>
                      <a:lnTo>
                        <a:pt x="89" y="284"/>
                      </a:lnTo>
                      <a:lnTo>
                        <a:pt x="89" y="278"/>
                      </a:lnTo>
                      <a:lnTo>
                        <a:pt x="89" y="269"/>
                      </a:lnTo>
                      <a:lnTo>
                        <a:pt x="89" y="263"/>
                      </a:lnTo>
                      <a:lnTo>
                        <a:pt x="89" y="255"/>
                      </a:lnTo>
                      <a:lnTo>
                        <a:pt x="89" y="250"/>
                      </a:lnTo>
                      <a:lnTo>
                        <a:pt x="89" y="244"/>
                      </a:lnTo>
                      <a:lnTo>
                        <a:pt x="82" y="244"/>
                      </a:lnTo>
                      <a:lnTo>
                        <a:pt x="82" y="235"/>
                      </a:lnTo>
                      <a:lnTo>
                        <a:pt x="82" y="229"/>
                      </a:lnTo>
                      <a:lnTo>
                        <a:pt x="82" y="221"/>
                      </a:lnTo>
                      <a:lnTo>
                        <a:pt x="82" y="213"/>
                      </a:lnTo>
                      <a:lnTo>
                        <a:pt x="82" y="206"/>
                      </a:lnTo>
                      <a:lnTo>
                        <a:pt x="82" y="201"/>
                      </a:lnTo>
                      <a:lnTo>
                        <a:pt x="82" y="193"/>
                      </a:lnTo>
                      <a:lnTo>
                        <a:pt x="82" y="187"/>
                      </a:lnTo>
                      <a:lnTo>
                        <a:pt x="82" y="179"/>
                      </a:lnTo>
                      <a:lnTo>
                        <a:pt x="82" y="172"/>
                      </a:lnTo>
                      <a:lnTo>
                        <a:pt x="82" y="167"/>
                      </a:lnTo>
                      <a:lnTo>
                        <a:pt x="82" y="159"/>
                      </a:lnTo>
                      <a:lnTo>
                        <a:pt x="82" y="153"/>
                      </a:lnTo>
                      <a:lnTo>
                        <a:pt x="82" y="145"/>
                      </a:lnTo>
                      <a:lnTo>
                        <a:pt x="82" y="138"/>
                      </a:lnTo>
                      <a:lnTo>
                        <a:pt x="82" y="130"/>
                      </a:lnTo>
                      <a:lnTo>
                        <a:pt x="82" y="122"/>
                      </a:lnTo>
                      <a:lnTo>
                        <a:pt x="82" y="119"/>
                      </a:lnTo>
                      <a:lnTo>
                        <a:pt x="82" y="111"/>
                      </a:lnTo>
                      <a:lnTo>
                        <a:pt x="82" y="102"/>
                      </a:lnTo>
                      <a:lnTo>
                        <a:pt x="82" y="96"/>
                      </a:lnTo>
                      <a:lnTo>
                        <a:pt x="82" y="88"/>
                      </a:lnTo>
                      <a:lnTo>
                        <a:pt x="82" y="83"/>
                      </a:lnTo>
                      <a:lnTo>
                        <a:pt x="82" y="77"/>
                      </a:lnTo>
                      <a:lnTo>
                        <a:pt x="82" y="68"/>
                      </a:lnTo>
                      <a:lnTo>
                        <a:pt x="82" y="62"/>
                      </a:lnTo>
                      <a:lnTo>
                        <a:pt x="89" y="62"/>
                      </a:lnTo>
                      <a:lnTo>
                        <a:pt x="89" y="54"/>
                      </a:lnTo>
                      <a:lnTo>
                        <a:pt x="89" y="49"/>
                      </a:lnTo>
                      <a:lnTo>
                        <a:pt x="89" y="43"/>
                      </a:lnTo>
                      <a:lnTo>
                        <a:pt x="97" y="43"/>
                      </a:lnTo>
                      <a:lnTo>
                        <a:pt x="97" y="34"/>
                      </a:lnTo>
                      <a:lnTo>
                        <a:pt x="97" y="29"/>
                      </a:lnTo>
                      <a:lnTo>
                        <a:pt x="102" y="29"/>
                      </a:lnTo>
                      <a:lnTo>
                        <a:pt x="102" y="20"/>
                      </a:lnTo>
                      <a:lnTo>
                        <a:pt x="110" y="20"/>
                      </a:lnTo>
                      <a:lnTo>
                        <a:pt x="116" y="20"/>
                      </a:lnTo>
                      <a:lnTo>
                        <a:pt x="116" y="14"/>
                      </a:lnTo>
                      <a:lnTo>
                        <a:pt x="125" y="14"/>
                      </a:lnTo>
                      <a:lnTo>
                        <a:pt x="131" y="14"/>
                      </a:lnTo>
                      <a:lnTo>
                        <a:pt x="131" y="5"/>
                      </a:lnTo>
                      <a:lnTo>
                        <a:pt x="136" y="5"/>
                      </a:lnTo>
                      <a:lnTo>
                        <a:pt x="144" y="5"/>
                      </a:lnTo>
                      <a:lnTo>
                        <a:pt x="150" y="5"/>
                      </a:lnTo>
                      <a:lnTo>
                        <a:pt x="159" y="5"/>
                      </a:lnTo>
                      <a:lnTo>
                        <a:pt x="167" y="5"/>
                      </a:lnTo>
                      <a:lnTo>
                        <a:pt x="167" y="0"/>
                      </a:lnTo>
                      <a:lnTo>
                        <a:pt x="170" y="0"/>
                      </a:lnTo>
                      <a:lnTo>
                        <a:pt x="178" y="0"/>
                      </a:ln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18" name="Freeform 1945"/>
                <p:cNvSpPr>
                  <a:spLocks/>
                </p:cNvSpPr>
                <p:nvPr/>
              </p:nvSpPr>
              <p:spPr bwMode="auto">
                <a:xfrm>
                  <a:off x="2406" y="2354"/>
                  <a:ext cx="209" cy="284"/>
                </a:xfrm>
                <a:custGeom>
                  <a:avLst/>
                  <a:gdLst>
                    <a:gd name="T0" fmla="*/ 0 w 209"/>
                    <a:gd name="T1" fmla="*/ 7 h 284"/>
                    <a:gd name="T2" fmla="*/ 0 w 209"/>
                    <a:gd name="T3" fmla="*/ 21 h 284"/>
                    <a:gd name="T4" fmla="*/ 0 w 209"/>
                    <a:gd name="T5" fmla="*/ 34 h 284"/>
                    <a:gd name="T6" fmla="*/ 0 w 209"/>
                    <a:gd name="T7" fmla="*/ 49 h 284"/>
                    <a:gd name="T8" fmla="*/ 0 w 209"/>
                    <a:gd name="T9" fmla="*/ 63 h 284"/>
                    <a:gd name="T10" fmla="*/ 0 w 209"/>
                    <a:gd name="T11" fmla="*/ 78 h 284"/>
                    <a:gd name="T12" fmla="*/ 0 w 209"/>
                    <a:gd name="T13" fmla="*/ 91 h 284"/>
                    <a:gd name="T14" fmla="*/ 0 w 209"/>
                    <a:gd name="T15" fmla="*/ 105 h 284"/>
                    <a:gd name="T16" fmla="*/ 0 w 209"/>
                    <a:gd name="T17" fmla="*/ 117 h 284"/>
                    <a:gd name="T18" fmla="*/ 8 w 209"/>
                    <a:gd name="T19" fmla="*/ 125 h 284"/>
                    <a:gd name="T20" fmla="*/ 8 w 209"/>
                    <a:gd name="T21" fmla="*/ 139 h 284"/>
                    <a:gd name="T22" fmla="*/ 14 w 209"/>
                    <a:gd name="T23" fmla="*/ 145 h 284"/>
                    <a:gd name="T24" fmla="*/ 14 w 209"/>
                    <a:gd name="T25" fmla="*/ 159 h 284"/>
                    <a:gd name="T26" fmla="*/ 19 w 209"/>
                    <a:gd name="T27" fmla="*/ 164 h 284"/>
                    <a:gd name="T28" fmla="*/ 29 w 209"/>
                    <a:gd name="T29" fmla="*/ 173 h 284"/>
                    <a:gd name="T30" fmla="*/ 34 w 209"/>
                    <a:gd name="T31" fmla="*/ 182 h 284"/>
                    <a:gd name="T32" fmla="*/ 42 w 209"/>
                    <a:gd name="T33" fmla="*/ 188 h 284"/>
                    <a:gd name="T34" fmla="*/ 48 w 209"/>
                    <a:gd name="T35" fmla="*/ 196 h 284"/>
                    <a:gd name="T36" fmla="*/ 53 w 209"/>
                    <a:gd name="T37" fmla="*/ 201 h 284"/>
                    <a:gd name="T38" fmla="*/ 63 w 209"/>
                    <a:gd name="T39" fmla="*/ 207 h 284"/>
                    <a:gd name="T40" fmla="*/ 76 w 209"/>
                    <a:gd name="T41" fmla="*/ 207 h 284"/>
                    <a:gd name="T42" fmla="*/ 84 w 209"/>
                    <a:gd name="T43" fmla="*/ 216 h 284"/>
                    <a:gd name="T44" fmla="*/ 90 w 209"/>
                    <a:gd name="T45" fmla="*/ 221 h 284"/>
                    <a:gd name="T46" fmla="*/ 105 w 209"/>
                    <a:gd name="T47" fmla="*/ 221 h 284"/>
                    <a:gd name="T48" fmla="*/ 110 w 209"/>
                    <a:gd name="T49" fmla="*/ 230 h 284"/>
                    <a:gd name="T50" fmla="*/ 118 w 209"/>
                    <a:gd name="T51" fmla="*/ 235 h 284"/>
                    <a:gd name="T52" fmla="*/ 133 w 209"/>
                    <a:gd name="T53" fmla="*/ 235 h 284"/>
                    <a:gd name="T54" fmla="*/ 139 w 209"/>
                    <a:gd name="T55" fmla="*/ 245 h 284"/>
                    <a:gd name="T56" fmla="*/ 152 w 209"/>
                    <a:gd name="T57" fmla="*/ 245 h 284"/>
                    <a:gd name="T58" fmla="*/ 158 w 209"/>
                    <a:gd name="T59" fmla="*/ 250 h 284"/>
                    <a:gd name="T60" fmla="*/ 167 w 209"/>
                    <a:gd name="T61" fmla="*/ 255 h 284"/>
                    <a:gd name="T62" fmla="*/ 178 w 209"/>
                    <a:gd name="T63" fmla="*/ 255 h 284"/>
                    <a:gd name="T64" fmla="*/ 178 w 209"/>
                    <a:gd name="T65" fmla="*/ 272 h 284"/>
                    <a:gd name="T66" fmla="*/ 186 w 209"/>
                    <a:gd name="T67" fmla="*/ 278 h 284"/>
                    <a:gd name="T68" fmla="*/ 196 w 209"/>
                    <a:gd name="T69" fmla="*/ 284 h 284"/>
                    <a:gd name="T70" fmla="*/ 209 w 209"/>
                    <a:gd name="T71" fmla="*/ 284 h 28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9"/>
                    <a:gd name="T109" fmla="*/ 0 h 284"/>
                    <a:gd name="T110" fmla="*/ 209 w 209"/>
                    <a:gd name="T111" fmla="*/ 284 h 28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9" h="284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0" y="57"/>
                      </a:lnTo>
                      <a:lnTo>
                        <a:pt x="0" y="63"/>
                      </a:lnTo>
                      <a:lnTo>
                        <a:pt x="0" y="71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0" y="91"/>
                      </a:lnTo>
                      <a:lnTo>
                        <a:pt x="0" y="97"/>
                      </a:lnTo>
                      <a:lnTo>
                        <a:pt x="0" y="105"/>
                      </a:lnTo>
                      <a:lnTo>
                        <a:pt x="0" y="112"/>
                      </a:lnTo>
                      <a:lnTo>
                        <a:pt x="0" y="117"/>
                      </a:lnTo>
                      <a:lnTo>
                        <a:pt x="0" y="125"/>
                      </a:lnTo>
                      <a:lnTo>
                        <a:pt x="8" y="125"/>
                      </a:lnTo>
                      <a:lnTo>
                        <a:pt x="8" y="131"/>
                      </a:lnTo>
                      <a:lnTo>
                        <a:pt x="8" y="139"/>
                      </a:lnTo>
                      <a:lnTo>
                        <a:pt x="8" y="145"/>
                      </a:lnTo>
                      <a:lnTo>
                        <a:pt x="14" y="145"/>
                      </a:lnTo>
                      <a:lnTo>
                        <a:pt x="14" y="154"/>
                      </a:lnTo>
                      <a:lnTo>
                        <a:pt x="14" y="159"/>
                      </a:lnTo>
                      <a:lnTo>
                        <a:pt x="19" y="159"/>
                      </a:lnTo>
                      <a:lnTo>
                        <a:pt x="19" y="164"/>
                      </a:lnTo>
                      <a:lnTo>
                        <a:pt x="29" y="164"/>
                      </a:lnTo>
                      <a:lnTo>
                        <a:pt x="29" y="173"/>
                      </a:lnTo>
                      <a:lnTo>
                        <a:pt x="29" y="182"/>
                      </a:lnTo>
                      <a:lnTo>
                        <a:pt x="34" y="182"/>
                      </a:lnTo>
                      <a:lnTo>
                        <a:pt x="42" y="182"/>
                      </a:lnTo>
                      <a:lnTo>
                        <a:pt x="42" y="188"/>
                      </a:lnTo>
                      <a:lnTo>
                        <a:pt x="48" y="188"/>
                      </a:lnTo>
                      <a:lnTo>
                        <a:pt x="48" y="196"/>
                      </a:lnTo>
                      <a:lnTo>
                        <a:pt x="53" y="196"/>
                      </a:lnTo>
                      <a:lnTo>
                        <a:pt x="53" y="201"/>
                      </a:lnTo>
                      <a:lnTo>
                        <a:pt x="63" y="201"/>
                      </a:lnTo>
                      <a:lnTo>
                        <a:pt x="63" y="207"/>
                      </a:lnTo>
                      <a:lnTo>
                        <a:pt x="71" y="207"/>
                      </a:lnTo>
                      <a:lnTo>
                        <a:pt x="76" y="207"/>
                      </a:lnTo>
                      <a:lnTo>
                        <a:pt x="76" y="216"/>
                      </a:lnTo>
                      <a:lnTo>
                        <a:pt x="84" y="216"/>
                      </a:lnTo>
                      <a:lnTo>
                        <a:pt x="90" y="216"/>
                      </a:lnTo>
                      <a:lnTo>
                        <a:pt x="90" y="221"/>
                      </a:lnTo>
                      <a:lnTo>
                        <a:pt x="97" y="221"/>
                      </a:lnTo>
                      <a:lnTo>
                        <a:pt x="105" y="221"/>
                      </a:lnTo>
                      <a:lnTo>
                        <a:pt x="105" y="230"/>
                      </a:lnTo>
                      <a:lnTo>
                        <a:pt x="110" y="230"/>
                      </a:lnTo>
                      <a:lnTo>
                        <a:pt x="118" y="230"/>
                      </a:lnTo>
                      <a:lnTo>
                        <a:pt x="118" y="235"/>
                      </a:lnTo>
                      <a:lnTo>
                        <a:pt x="124" y="235"/>
                      </a:lnTo>
                      <a:lnTo>
                        <a:pt x="133" y="235"/>
                      </a:lnTo>
                      <a:lnTo>
                        <a:pt x="139" y="235"/>
                      </a:lnTo>
                      <a:lnTo>
                        <a:pt x="139" y="245"/>
                      </a:lnTo>
                      <a:lnTo>
                        <a:pt x="144" y="245"/>
                      </a:lnTo>
                      <a:lnTo>
                        <a:pt x="152" y="245"/>
                      </a:lnTo>
                      <a:lnTo>
                        <a:pt x="152" y="250"/>
                      </a:lnTo>
                      <a:lnTo>
                        <a:pt x="158" y="250"/>
                      </a:lnTo>
                      <a:lnTo>
                        <a:pt x="167" y="250"/>
                      </a:lnTo>
                      <a:lnTo>
                        <a:pt x="167" y="255"/>
                      </a:lnTo>
                      <a:lnTo>
                        <a:pt x="175" y="255"/>
                      </a:lnTo>
                      <a:lnTo>
                        <a:pt x="178" y="255"/>
                      </a:lnTo>
                      <a:lnTo>
                        <a:pt x="178" y="264"/>
                      </a:lnTo>
                      <a:lnTo>
                        <a:pt x="178" y="272"/>
                      </a:lnTo>
                      <a:lnTo>
                        <a:pt x="186" y="272"/>
                      </a:lnTo>
                      <a:lnTo>
                        <a:pt x="186" y="278"/>
                      </a:lnTo>
                      <a:lnTo>
                        <a:pt x="196" y="278"/>
                      </a:lnTo>
                      <a:lnTo>
                        <a:pt x="196" y="284"/>
                      </a:lnTo>
                      <a:lnTo>
                        <a:pt x="201" y="284"/>
                      </a:lnTo>
                      <a:lnTo>
                        <a:pt x="209" y="284"/>
                      </a:ln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19" name="Freeform 1946"/>
                <p:cNvSpPr>
                  <a:spLocks/>
                </p:cNvSpPr>
                <p:nvPr/>
              </p:nvSpPr>
              <p:spPr bwMode="auto">
                <a:xfrm>
                  <a:off x="2490" y="1795"/>
                  <a:ext cx="136" cy="91"/>
                </a:xfrm>
                <a:custGeom>
                  <a:avLst/>
                  <a:gdLst>
                    <a:gd name="T0" fmla="*/ 0 w 136"/>
                    <a:gd name="T1" fmla="*/ 91 h 91"/>
                    <a:gd name="T2" fmla="*/ 6 w 136"/>
                    <a:gd name="T3" fmla="*/ 91 h 91"/>
                    <a:gd name="T4" fmla="*/ 13 w 136"/>
                    <a:gd name="T5" fmla="*/ 91 h 91"/>
                    <a:gd name="T6" fmla="*/ 13 w 136"/>
                    <a:gd name="T7" fmla="*/ 82 h 91"/>
                    <a:gd name="T8" fmla="*/ 21 w 136"/>
                    <a:gd name="T9" fmla="*/ 82 h 91"/>
                    <a:gd name="T10" fmla="*/ 21 w 136"/>
                    <a:gd name="T11" fmla="*/ 76 h 91"/>
                    <a:gd name="T12" fmla="*/ 26 w 136"/>
                    <a:gd name="T13" fmla="*/ 76 h 91"/>
                    <a:gd name="T14" fmla="*/ 34 w 136"/>
                    <a:gd name="T15" fmla="*/ 76 h 91"/>
                    <a:gd name="T16" fmla="*/ 34 w 136"/>
                    <a:gd name="T17" fmla="*/ 68 h 91"/>
                    <a:gd name="T18" fmla="*/ 40 w 136"/>
                    <a:gd name="T19" fmla="*/ 68 h 91"/>
                    <a:gd name="T20" fmla="*/ 49 w 136"/>
                    <a:gd name="T21" fmla="*/ 68 h 91"/>
                    <a:gd name="T22" fmla="*/ 49 w 136"/>
                    <a:gd name="T23" fmla="*/ 60 h 91"/>
                    <a:gd name="T24" fmla="*/ 55 w 136"/>
                    <a:gd name="T25" fmla="*/ 60 h 91"/>
                    <a:gd name="T26" fmla="*/ 60 w 136"/>
                    <a:gd name="T27" fmla="*/ 60 h 91"/>
                    <a:gd name="T28" fmla="*/ 60 w 136"/>
                    <a:gd name="T29" fmla="*/ 53 h 91"/>
                    <a:gd name="T30" fmla="*/ 68 w 136"/>
                    <a:gd name="T31" fmla="*/ 53 h 91"/>
                    <a:gd name="T32" fmla="*/ 74 w 136"/>
                    <a:gd name="T33" fmla="*/ 53 h 91"/>
                    <a:gd name="T34" fmla="*/ 74 w 136"/>
                    <a:gd name="T35" fmla="*/ 48 h 91"/>
                    <a:gd name="T36" fmla="*/ 83 w 136"/>
                    <a:gd name="T37" fmla="*/ 48 h 91"/>
                    <a:gd name="T38" fmla="*/ 91 w 136"/>
                    <a:gd name="T39" fmla="*/ 48 h 91"/>
                    <a:gd name="T40" fmla="*/ 94 w 136"/>
                    <a:gd name="T41" fmla="*/ 40 h 91"/>
                    <a:gd name="T42" fmla="*/ 102 w 136"/>
                    <a:gd name="T43" fmla="*/ 40 h 91"/>
                    <a:gd name="T44" fmla="*/ 102 w 136"/>
                    <a:gd name="T45" fmla="*/ 34 h 91"/>
                    <a:gd name="T46" fmla="*/ 112 w 136"/>
                    <a:gd name="T47" fmla="*/ 34 h 91"/>
                    <a:gd name="T48" fmla="*/ 117 w 136"/>
                    <a:gd name="T49" fmla="*/ 34 h 91"/>
                    <a:gd name="T50" fmla="*/ 117 w 136"/>
                    <a:gd name="T51" fmla="*/ 26 h 91"/>
                    <a:gd name="T52" fmla="*/ 125 w 136"/>
                    <a:gd name="T53" fmla="*/ 26 h 91"/>
                    <a:gd name="T54" fmla="*/ 125 w 136"/>
                    <a:gd name="T55" fmla="*/ 19 h 91"/>
                    <a:gd name="T56" fmla="*/ 131 w 136"/>
                    <a:gd name="T57" fmla="*/ 19 h 91"/>
                    <a:gd name="T58" fmla="*/ 131 w 136"/>
                    <a:gd name="T59" fmla="*/ 14 h 91"/>
                    <a:gd name="T60" fmla="*/ 131 w 136"/>
                    <a:gd name="T61" fmla="*/ 6 h 91"/>
                    <a:gd name="T62" fmla="*/ 136 w 136"/>
                    <a:gd name="T63" fmla="*/ 6 h 91"/>
                    <a:gd name="T64" fmla="*/ 136 w 136"/>
                    <a:gd name="T65" fmla="*/ 0 h 9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6"/>
                    <a:gd name="T100" fmla="*/ 0 h 91"/>
                    <a:gd name="T101" fmla="*/ 136 w 136"/>
                    <a:gd name="T102" fmla="*/ 91 h 9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6" h="91">
                      <a:moveTo>
                        <a:pt x="0" y="91"/>
                      </a:moveTo>
                      <a:lnTo>
                        <a:pt x="6" y="91"/>
                      </a:lnTo>
                      <a:lnTo>
                        <a:pt x="13" y="91"/>
                      </a:lnTo>
                      <a:lnTo>
                        <a:pt x="13" y="82"/>
                      </a:lnTo>
                      <a:lnTo>
                        <a:pt x="21" y="82"/>
                      </a:lnTo>
                      <a:lnTo>
                        <a:pt x="21" y="76"/>
                      </a:lnTo>
                      <a:lnTo>
                        <a:pt x="26" y="76"/>
                      </a:lnTo>
                      <a:lnTo>
                        <a:pt x="34" y="76"/>
                      </a:lnTo>
                      <a:lnTo>
                        <a:pt x="34" y="68"/>
                      </a:lnTo>
                      <a:lnTo>
                        <a:pt x="40" y="68"/>
                      </a:lnTo>
                      <a:lnTo>
                        <a:pt x="49" y="68"/>
                      </a:lnTo>
                      <a:lnTo>
                        <a:pt x="49" y="60"/>
                      </a:lnTo>
                      <a:lnTo>
                        <a:pt x="55" y="60"/>
                      </a:lnTo>
                      <a:lnTo>
                        <a:pt x="60" y="60"/>
                      </a:lnTo>
                      <a:lnTo>
                        <a:pt x="60" y="53"/>
                      </a:lnTo>
                      <a:lnTo>
                        <a:pt x="68" y="53"/>
                      </a:lnTo>
                      <a:lnTo>
                        <a:pt x="74" y="53"/>
                      </a:lnTo>
                      <a:lnTo>
                        <a:pt x="74" y="48"/>
                      </a:lnTo>
                      <a:lnTo>
                        <a:pt x="83" y="48"/>
                      </a:lnTo>
                      <a:lnTo>
                        <a:pt x="91" y="48"/>
                      </a:lnTo>
                      <a:lnTo>
                        <a:pt x="94" y="40"/>
                      </a:lnTo>
                      <a:lnTo>
                        <a:pt x="102" y="40"/>
                      </a:lnTo>
                      <a:lnTo>
                        <a:pt x="102" y="34"/>
                      </a:lnTo>
                      <a:lnTo>
                        <a:pt x="112" y="34"/>
                      </a:lnTo>
                      <a:lnTo>
                        <a:pt x="117" y="34"/>
                      </a:lnTo>
                      <a:lnTo>
                        <a:pt x="117" y="26"/>
                      </a:lnTo>
                      <a:lnTo>
                        <a:pt x="125" y="26"/>
                      </a:lnTo>
                      <a:lnTo>
                        <a:pt x="125" y="19"/>
                      </a:lnTo>
                      <a:lnTo>
                        <a:pt x="131" y="19"/>
                      </a:lnTo>
                      <a:lnTo>
                        <a:pt x="131" y="14"/>
                      </a:lnTo>
                      <a:lnTo>
                        <a:pt x="131" y="6"/>
                      </a:lnTo>
                      <a:lnTo>
                        <a:pt x="136" y="6"/>
                      </a:lnTo>
                      <a:lnTo>
                        <a:pt x="136" y="0"/>
                      </a:ln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20" name="Freeform 1947"/>
                <p:cNvSpPr>
                  <a:spLocks/>
                </p:cNvSpPr>
                <p:nvPr/>
              </p:nvSpPr>
              <p:spPr bwMode="auto">
                <a:xfrm>
                  <a:off x="2482" y="2030"/>
                  <a:ext cx="99" cy="81"/>
                </a:xfrm>
                <a:custGeom>
                  <a:avLst/>
                  <a:gdLst>
                    <a:gd name="T0" fmla="*/ 99 w 99"/>
                    <a:gd name="T1" fmla="*/ 0 h 81"/>
                    <a:gd name="T2" fmla="*/ 99 w 99"/>
                    <a:gd name="T3" fmla="*/ 5 h 81"/>
                    <a:gd name="T4" fmla="*/ 91 w 99"/>
                    <a:gd name="T5" fmla="*/ 5 h 81"/>
                    <a:gd name="T6" fmla="*/ 91 w 99"/>
                    <a:gd name="T7" fmla="*/ 14 h 81"/>
                    <a:gd name="T8" fmla="*/ 82 w 99"/>
                    <a:gd name="T9" fmla="*/ 14 h 81"/>
                    <a:gd name="T10" fmla="*/ 76 w 99"/>
                    <a:gd name="T11" fmla="*/ 14 h 81"/>
                    <a:gd name="T12" fmla="*/ 68 w 99"/>
                    <a:gd name="T13" fmla="*/ 19 h 81"/>
                    <a:gd name="T14" fmla="*/ 63 w 99"/>
                    <a:gd name="T15" fmla="*/ 19 h 81"/>
                    <a:gd name="T16" fmla="*/ 57 w 99"/>
                    <a:gd name="T17" fmla="*/ 19 h 81"/>
                    <a:gd name="T18" fmla="*/ 48 w 99"/>
                    <a:gd name="T19" fmla="*/ 19 h 81"/>
                    <a:gd name="T20" fmla="*/ 42 w 99"/>
                    <a:gd name="T21" fmla="*/ 19 h 81"/>
                    <a:gd name="T22" fmla="*/ 42 w 99"/>
                    <a:gd name="T23" fmla="*/ 29 h 81"/>
                    <a:gd name="T24" fmla="*/ 34 w 99"/>
                    <a:gd name="T25" fmla="*/ 29 h 81"/>
                    <a:gd name="T26" fmla="*/ 29 w 99"/>
                    <a:gd name="T27" fmla="*/ 29 h 81"/>
                    <a:gd name="T28" fmla="*/ 29 w 99"/>
                    <a:gd name="T29" fmla="*/ 34 h 81"/>
                    <a:gd name="T30" fmla="*/ 21 w 99"/>
                    <a:gd name="T31" fmla="*/ 34 h 81"/>
                    <a:gd name="T32" fmla="*/ 21 w 99"/>
                    <a:gd name="T33" fmla="*/ 39 h 81"/>
                    <a:gd name="T34" fmla="*/ 14 w 99"/>
                    <a:gd name="T35" fmla="*/ 39 h 81"/>
                    <a:gd name="T36" fmla="*/ 14 w 99"/>
                    <a:gd name="T37" fmla="*/ 48 h 81"/>
                    <a:gd name="T38" fmla="*/ 14 w 99"/>
                    <a:gd name="T39" fmla="*/ 56 h 81"/>
                    <a:gd name="T40" fmla="*/ 14 w 99"/>
                    <a:gd name="T41" fmla="*/ 62 h 81"/>
                    <a:gd name="T42" fmla="*/ 8 w 99"/>
                    <a:gd name="T43" fmla="*/ 62 h 81"/>
                    <a:gd name="T44" fmla="*/ 8 w 99"/>
                    <a:gd name="T45" fmla="*/ 68 h 81"/>
                    <a:gd name="T46" fmla="*/ 8 w 99"/>
                    <a:gd name="T47" fmla="*/ 76 h 81"/>
                    <a:gd name="T48" fmla="*/ 8 w 99"/>
                    <a:gd name="T49" fmla="*/ 81 h 81"/>
                    <a:gd name="T50" fmla="*/ 0 w 99"/>
                    <a:gd name="T51" fmla="*/ 81 h 8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9"/>
                    <a:gd name="T79" fmla="*/ 0 h 81"/>
                    <a:gd name="T80" fmla="*/ 99 w 99"/>
                    <a:gd name="T81" fmla="*/ 81 h 8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9" h="81">
                      <a:moveTo>
                        <a:pt x="99" y="0"/>
                      </a:moveTo>
                      <a:lnTo>
                        <a:pt x="99" y="5"/>
                      </a:lnTo>
                      <a:lnTo>
                        <a:pt x="91" y="5"/>
                      </a:lnTo>
                      <a:lnTo>
                        <a:pt x="91" y="14"/>
                      </a:lnTo>
                      <a:lnTo>
                        <a:pt x="82" y="14"/>
                      </a:lnTo>
                      <a:lnTo>
                        <a:pt x="76" y="14"/>
                      </a:lnTo>
                      <a:lnTo>
                        <a:pt x="68" y="19"/>
                      </a:lnTo>
                      <a:lnTo>
                        <a:pt x="63" y="19"/>
                      </a:lnTo>
                      <a:lnTo>
                        <a:pt x="57" y="19"/>
                      </a:lnTo>
                      <a:lnTo>
                        <a:pt x="48" y="19"/>
                      </a:lnTo>
                      <a:lnTo>
                        <a:pt x="42" y="19"/>
                      </a:lnTo>
                      <a:lnTo>
                        <a:pt x="42" y="29"/>
                      </a:lnTo>
                      <a:lnTo>
                        <a:pt x="34" y="29"/>
                      </a:lnTo>
                      <a:lnTo>
                        <a:pt x="29" y="29"/>
                      </a:lnTo>
                      <a:lnTo>
                        <a:pt x="29" y="34"/>
                      </a:lnTo>
                      <a:lnTo>
                        <a:pt x="21" y="34"/>
                      </a:lnTo>
                      <a:lnTo>
                        <a:pt x="21" y="39"/>
                      </a:lnTo>
                      <a:lnTo>
                        <a:pt x="14" y="39"/>
                      </a:lnTo>
                      <a:lnTo>
                        <a:pt x="14" y="48"/>
                      </a:lnTo>
                      <a:lnTo>
                        <a:pt x="14" y="56"/>
                      </a:lnTo>
                      <a:lnTo>
                        <a:pt x="14" y="62"/>
                      </a:lnTo>
                      <a:lnTo>
                        <a:pt x="8" y="62"/>
                      </a:lnTo>
                      <a:lnTo>
                        <a:pt x="8" y="68"/>
                      </a:lnTo>
                      <a:lnTo>
                        <a:pt x="8" y="76"/>
                      </a:lnTo>
                      <a:lnTo>
                        <a:pt x="8" y="81"/>
                      </a:lnTo>
                      <a:lnTo>
                        <a:pt x="0" y="81"/>
                      </a:ln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21" name="Freeform 1948"/>
                <p:cNvSpPr>
                  <a:spLocks/>
                </p:cNvSpPr>
                <p:nvPr/>
              </p:nvSpPr>
              <p:spPr bwMode="auto">
                <a:xfrm>
                  <a:off x="2370" y="2493"/>
                  <a:ext cx="36" cy="139"/>
                </a:xfrm>
                <a:custGeom>
                  <a:avLst/>
                  <a:gdLst>
                    <a:gd name="T0" fmla="*/ 36 w 36"/>
                    <a:gd name="T1" fmla="*/ 0 h 139"/>
                    <a:gd name="T2" fmla="*/ 36 w 36"/>
                    <a:gd name="T3" fmla="*/ 6 h 139"/>
                    <a:gd name="T4" fmla="*/ 36 w 36"/>
                    <a:gd name="T5" fmla="*/ 15 h 139"/>
                    <a:gd name="T6" fmla="*/ 36 w 36"/>
                    <a:gd name="T7" fmla="*/ 20 h 139"/>
                    <a:gd name="T8" fmla="*/ 36 w 36"/>
                    <a:gd name="T9" fmla="*/ 25 h 139"/>
                    <a:gd name="T10" fmla="*/ 36 w 36"/>
                    <a:gd name="T11" fmla="*/ 34 h 139"/>
                    <a:gd name="T12" fmla="*/ 36 w 36"/>
                    <a:gd name="T13" fmla="*/ 43 h 139"/>
                    <a:gd name="T14" fmla="*/ 36 w 36"/>
                    <a:gd name="T15" fmla="*/ 49 h 139"/>
                    <a:gd name="T16" fmla="*/ 36 w 36"/>
                    <a:gd name="T17" fmla="*/ 57 h 139"/>
                    <a:gd name="T18" fmla="*/ 36 w 36"/>
                    <a:gd name="T19" fmla="*/ 62 h 139"/>
                    <a:gd name="T20" fmla="*/ 36 w 36"/>
                    <a:gd name="T21" fmla="*/ 68 h 139"/>
                    <a:gd name="T22" fmla="*/ 36 w 36"/>
                    <a:gd name="T23" fmla="*/ 77 h 139"/>
                    <a:gd name="T24" fmla="*/ 31 w 36"/>
                    <a:gd name="T25" fmla="*/ 77 h 139"/>
                    <a:gd name="T26" fmla="*/ 31 w 36"/>
                    <a:gd name="T27" fmla="*/ 82 h 139"/>
                    <a:gd name="T28" fmla="*/ 21 w 36"/>
                    <a:gd name="T29" fmla="*/ 82 h 139"/>
                    <a:gd name="T30" fmla="*/ 21 w 36"/>
                    <a:gd name="T31" fmla="*/ 91 h 139"/>
                    <a:gd name="T32" fmla="*/ 21 w 36"/>
                    <a:gd name="T33" fmla="*/ 96 h 139"/>
                    <a:gd name="T34" fmla="*/ 16 w 36"/>
                    <a:gd name="T35" fmla="*/ 96 h 139"/>
                    <a:gd name="T36" fmla="*/ 16 w 36"/>
                    <a:gd name="T37" fmla="*/ 106 h 139"/>
                    <a:gd name="T38" fmla="*/ 16 w 36"/>
                    <a:gd name="T39" fmla="*/ 111 h 139"/>
                    <a:gd name="T40" fmla="*/ 8 w 36"/>
                    <a:gd name="T41" fmla="*/ 111 h 139"/>
                    <a:gd name="T42" fmla="*/ 8 w 36"/>
                    <a:gd name="T43" fmla="*/ 116 h 139"/>
                    <a:gd name="T44" fmla="*/ 8 w 36"/>
                    <a:gd name="T45" fmla="*/ 125 h 139"/>
                    <a:gd name="T46" fmla="*/ 8 w 36"/>
                    <a:gd name="T47" fmla="*/ 133 h 139"/>
                    <a:gd name="T48" fmla="*/ 0 w 36"/>
                    <a:gd name="T49" fmla="*/ 133 h 139"/>
                    <a:gd name="T50" fmla="*/ 0 w 36"/>
                    <a:gd name="T51" fmla="*/ 139 h 1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6"/>
                    <a:gd name="T79" fmla="*/ 0 h 139"/>
                    <a:gd name="T80" fmla="*/ 36 w 36"/>
                    <a:gd name="T81" fmla="*/ 139 h 13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6" h="139">
                      <a:moveTo>
                        <a:pt x="36" y="0"/>
                      </a:moveTo>
                      <a:lnTo>
                        <a:pt x="36" y="6"/>
                      </a:lnTo>
                      <a:lnTo>
                        <a:pt x="36" y="15"/>
                      </a:lnTo>
                      <a:lnTo>
                        <a:pt x="36" y="20"/>
                      </a:lnTo>
                      <a:lnTo>
                        <a:pt x="36" y="25"/>
                      </a:lnTo>
                      <a:lnTo>
                        <a:pt x="36" y="34"/>
                      </a:lnTo>
                      <a:lnTo>
                        <a:pt x="36" y="43"/>
                      </a:lnTo>
                      <a:lnTo>
                        <a:pt x="36" y="49"/>
                      </a:lnTo>
                      <a:lnTo>
                        <a:pt x="36" y="57"/>
                      </a:lnTo>
                      <a:lnTo>
                        <a:pt x="36" y="62"/>
                      </a:lnTo>
                      <a:lnTo>
                        <a:pt x="36" y="68"/>
                      </a:lnTo>
                      <a:lnTo>
                        <a:pt x="36" y="77"/>
                      </a:lnTo>
                      <a:lnTo>
                        <a:pt x="31" y="77"/>
                      </a:lnTo>
                      <a:lnTo>
                        <a:pt x="31" y="82"/>
                      </a:lnTo>
                      <a:lnTo>
                        <a:pt x="21" y="82"/>
                      </a:lnTo>
                      <a:lnTo>
                        <a:pt x="21" y="91"/>
                      </a:lnTo>
                      <a:lnTo>
                        <a:pt x="21" y="96"/>
                      </a:lnTo>
                      <a:lnTo>
                        <a:pt x="16" y="96"/>
                      </a:lnTo>
                      <a:lnTo>
                        <a:pt x="16" y="106"/>
                      </a:lnTo>
                      <a:lnTo>
                        <a:pt x="16" y="111"/>
                      </a:lnTo>
                      <a:lnTo>
                        <a:pt x="8" y="111"/>
                      </a:lnTo>
                      <a:lnTo>
                        <a:pt x="8" y="116"/>
                      </a:lnTo>
                      <a:lnTo>
                        <a:pt x="8" y="125"/>
                      </a:lnTo>
                      <a:lnTo>
                        <a:pt x="8" y="133"/>
                      </a:lnTo>
                      <a:lnTo>
                        <a:pt x="0" y="133"/>
                      </a:lnTo>
                      <a:lnTo>
                        <a:pt x="0" y="139"/>
                      </a:ln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22" name="Freeform 1949"/>
                <p:cNvSpPr>
                  <a:spLocks/>
                </p:cNvSpPr>
                <p:nvPr/>
              </p:nvSpPr>
              <p:spPr bwMode="auto">
                <a:xfrm>
                  <a:off x="2414" y="2369"/>
                  <a:ext cx="150" cy="34"/>
                </a:xfrm>
                <a:custGeom>
                  <a:avLst/>
                  <a:gdLst>
                    <a:gd name="T0" fmla="*/ 0 w 150"/>
                    <a:gd name="T1" fmla="*/ 0 h 34"/>
                    <a:gd name="T2" fmla="*/ 6 w 150"/>
                    <a:gd name="T3" fmla="*/ 0 h 34"/>
                    <a:gd name="T4" fmla="*/ 6 w 150"/>
                    <a:gd name="T5" fmla="*/ 6 h 34"/>
                    <a:gd name="T6" fmla="*/ 11 w 150"/>
                    <a:gd name="T7" fmla="*/ 6 h 34"/>
                    <a:gd name="T8" fmla="*/ 11 w 150"/>
                    <a:gd name="T9" fmla="*/ 14 h 34"/>
                    <a:gd name="T10" fmla="*/ 21 w 150"/>
                    <a:gd name="T11" fmla="*/ 14 h 34"/>
                    <a:gd name="T12" fmla="*/ 21 w 150"/>
                    <a:gd name="T13" fmla="*/ 19 h 34"/>
                    <a:gd name="T14" fmla="*/ 26 w 150"/>
                    <a:gd name="T15" fmla="*/ 19 h 34"/>
                    <a:gd name="T16" fmla="*/ 26 w 150"/>
                    <a:gd name="T17" fmla="*/ 26 h 34"/>
                    <a:gd name="T18" fmla="*/ 34 w 150"/>
                    <a:gd name="T19" fmla="*/ 26 h 34"/>
                    <a:gd name="T20" fmla="*/ 40 w 150"/>
                    <a:gd name="T21" fmla="*/ 26 h 34"/>
                    <a:gd name="T22" fmla="*/ 40 w 150"/>
                    <a:gd name="T23" fmla="*/ 34 h 34"/>
                    <a:gd name="T24" fmla="*/ 45 w 150"/>
                    <a:gd name="T25" fmla="*/ 34 h 34"/>
                    <a:gd name="T26" fmla="*/ 55 w 150"/>
                    <a:gd name="T27" fmla="*/ 34 h 34"/>
                    <a:gd name="T28" fmla="*/ 63 w 150"/>
                    <a:gd name="T29" fmla="*/ 34 h 34"/>
                    <a:gd name="T30" fmla="*/ 68 w 150"/>
                    <a:gd name="T31" fmla="*/ 34 h 34"/>
                    <a:gd name="T32" fmla="*/ 76 w 150"/>
                    <a:gd name="T33" fmla="*/ 34 h 34"/>
                    <a:gd name="T34" fmla="*/ 82 w 150"/>
                    <a:gd name="T35" fmla="*/ 34 h 34"/>
                    <a:gd name="T36" fmla="*/ 89 w 150"/>
                    <a:gd name="T37" fmla="*/ 34 h 34"/>
                    <a:gd name="T38" fmla="*/ 97 w 150"/>
                    <a:gd name="T39" fmla="*/ 34 h 34"/>
                    <a:gd name="T40" fmla="*/ 102 w 150"/>
                    <a:gd name="T41" fmla="*/ 34 h 34"/>
                    <a:gd name="T42" fmla="*/ 110 w 150"/>
                    <a:gd name="T43" fmla="*/ 34 h 34"/>
                    <a:gd name="T44" fmla="*/ 116 w 150"/>
                    <a:gd name="T45" fmla="*/ 34 h 34"/>
                    <a:gd name="T46" fmla="*/ 125 w 150"/>
                    <a:gd name="T47" fmla="*/ 34 h 34"/>
                    <a:gd name="T48" fmla="*/ 131 w 150"/>
                    <a:gd name="T49" fmla="*/ 34 h 34"/>
                    <a:gd name="T50" fmla="*/ 136 w 150"/>
                    <a:gd name="T51" fmla="*/ 34 h 34"/>
                    <a:gd name="T52" fmla="*/ 144 w 150"/>
                    <a:gd name="T53" fmla="*/ 34 h 34"/>
                    <a:gd name="T54" fmla="*/ 144 w 150"/>
                    <a:gd name="T55" fmla="*/ 26 h 34"/>
                    <a:gd name="T56" fmla="*/ 150 w 150"/>
                    <a:gd name="T57" fmla="*/ 19 h 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0"/>
                    <a:gd name="T88" fmla="*/ 0 h 34"/>
                    <a:gd name="T89" fmla="*/ 150 w 150"/>
                    <a:gd name="T90" fmla="*/ 34 h 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0" h="3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11" y="6"/>
                      </a:lnTo>
                      <a:lnTo>
                        <a:pt x="11" y="14"/>
                      </a:lnTo>
                      <a:lnTo>
                        <a:pt x="21" y="14"/>
                      </a:lnTo>
                      <a:lnTo>
                        <a:pt x="21" y="19"/>
                      </a:lnTo>
                      <a:lnTo>
                        <a:pt x="26" y="19"/>
                      </a:lnTo>
                      <a:lnTo>
                        <a:pt x="26" y="26"/>
                      </a:lnTo>
                      <a:lnTo>
                        <a:pt x="34" y="26"/>
                      </a:lnTo>
                      <a:lnTo>
                        <a:pt x="40" y="26"/>
                      </a:lnTo>
                      <a:lnTo>
                        <a:pt x="40" y="34"/>
                      </a:lnTo>
                      <a:lnTo>
                        <a:pt x="45" y="34"/>
                      </a:lnTo>
                      <a:lnTo>
                        <a:pt x="55" y="34"/>
                      </a:lnTo>
                      <a:lnTo>
                        <a:pt x="63" y="34"/>
                      </a:lnTo>
                      <a:lnTo>
                        <a:pt x="68" y="34"/>
                      </a:lnTo>
                      <a:lnTo>
                        <a:pt x="76" y="34"/>
                      </a:lnTo>
                      <a:lnTo>
                        <a:pt x="82" y="34"/>
                      </a:lnTo>
                      <a:lnTo>
                        <a:pt x="89" y="34"/>
                      </a:lnTo>
                      <a:lnTo>
                        <a:pt x="97" y="34"/>
                      </a:lnTo>
                      <a:lnTo>
                        <a:pt x="102" y="34"/>
                      </a:lnTo>
                      <a:lnTo>
                        <a:pt x="110" y="34"/>
                      </a:lnTo>
                      <a:lnTo>
                        <a:pt x="116" y="34"/>
                      </a:lnTo>
                      <a:lnTo>
                        <a:pt x="125" y="34"/>
                      </a:lnTo>
                      <a:lnTo>
                        <a:pt x="131" y="34"/>
                      </a:lnTo>
                      <a:lnTo>
                        <a:pt x="136" y="34"/>
                      </a:lnTo>
                      <a:lnTo>
                        <a:pt x="144" y="34"/>
                      </a:lnTo>
                      <a:lnTo>
                        <a:pt x="144" y="26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23" name="Freeform 1950"/>
                <p:cNvSpPr>
                  <a:spLocks/>
                </p:cNvSpPr>
                <p:nvPr/>
              </p:nvSpPr>
              <p:spPr bwMode="auto">
                <a:xfrm>
                  <a:off x="508" y="1198"/>
                  <a:ext cx="34" cy="105"/>
                </a:xfrm>
                <a:custGeom>
                  <a:avLst/>
                  <a:gdLst>
                    <a:gd name="T0" fmla="*/ 34 w 34"/>
                    <a:gd name="T1" fmla="*/ 0 h 105"/>
                    <a:gd name="T2" fmla="*/ 34 w 34"/>
                    <a:gd name="T3" fmla="*/ 6 h 105"/>
                    <a:gd name="T4" fmla="*/ 34 w 34"/>
                    <a:gd name="T5" fmla="*/ 14 h 105"/>
                    <a:gd name="T6" fmla="*/ 34 w 34"/>
                    <a:gd name="T7" fmla="*/ 23 h 105"/>
                    <a:gd name="T8" fmla="*/ 34 w 34"/>
                    <a:gd name="T9" fmla="*/ 26 h 105"/>
                    <a:gd name="T10" fmla="*/ 27 w 34"/>
                    <a:gd name="T11" fmla="*/ 26 h 105"/>
                    <a:gd name="T12" fmla="*/ 27 w 34"/>
                    <a:gd name="T13" fmla="*/ 34 h 105"/>
                    <a:gd name="T14" fmla="*/ 27 w 34"/>
                    <a:gd name="T15" fmla="*/ 42 h 105"/>
                    <a:gd name="T16" fmla="*/ 27 w 34"/>
                    <a:gd name="T17" fmla="*/ 48 h 105"/>
                    <a:gd name="T18" fmla="*/ 19 w 34"/>
                    <a:gd name="T19" fmla="*/ 48 h 105"/>
                    <a:gd name="T20" fmla="*/ 19 w 34"/>
                    <a:gd name="T21" fmla="*/ 57 h 105"/>
                    <a:gd name="T22" fmla="*/ 19 w 34"/>
                    <a:gd name="T23" fmla="*/ 63 h 105"/>
                    <a:gd name="T24" fmla="*/ 19 w 34"/>
                    <a:gd name="T25" fmla="*/ 71 h 105"/>
                    <a:gd name="T26" fmla="*/ 14 w 34"/>
                    <a:gd name="T27" fmla="*/ 71 h 105"/>
                    <a:gd name="T28" fmla="*/ 14 w 34"/>
                    <a:gd name="T29" fmla="*/ 76 h 105"/>
                    <a:gd name="T30" fmla="*/ 14 w 34"/>
                    <a:gd name="T31" fmla="*/ 82 h 105"/>
                    <a:gd name="T32" fmla="*/ 8 w 34"/>
                    <a:gd name="T33" fmla="*/ 82 h 105"/>
                    <a:gd name="T34" fmla="*/ 8 w 34"/>
                    <a:gd name="T35" fmla="*/ 91 h 105"/>
                    <a:gd name="T36" fmla="*/ 8 w 34"/>
                    <a:gd name="T37" fmla="*/ 97 h 105"/>
                    <a:gd name="T38" fmla="*/ 0 w 34"/>
                    <a:gd name="T39" fmla="*/ 97 h 105"/>
                    <a:gd name="T40" fmla="*/ 0 w 34"/>
                    <a:gd name="T41" fmla="*/ 105 h 10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"/>
                    <a:gd name="T64" fmla="*/ 0 h 105"/>
                    <a:gd name="T65" fmla="*/ 34 w 34"/>
                    <a:gd name="T66" fmla="*/ 105 h 10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" h="105">
                      <a:moveTo>
                        <a:pt x="34" y="0"/>
                      </a:moveTo>
                      <a:lnTo>
                        <a:pt x="34" y="6"/>
                      </a:lnTo>
                      <a:lnTo>
                        <a:pt x="34" y="14"/>
                      </a:lnTo>
                      <a:lnTo>
                        <a:pt x="34" y="23"/>
                      </a:lnTo>
                      <a:lnTo>
                        <a:pt x="34" y="26"/>
                      </a:lnTo>
                      <a:lnTo>
                        <a:pt x="27" y="26"/>
                      </a:lnTo>
                      <a:lnTo>
                        <a:pt x="27" y="34"/>
                      </a:lnTo>
                      <a:lnTo>
                        <a:pt x="27" y="42"/>
                      </a:lnTo>
                      <a:lnTo>
                        <a:pt x="27" y="48"/>
                      </a:lnTo>
                      <a:lnTo>
                        <a:pt x="19" y="48"/>
                      </a:lnTo>
                      <a:lnTo>
                        <a:pt x="19" y="57"/>
                      </a:lnTo>
                      <a:lnTo>
                        <a:pt x="19" y="63"/>
                      </a:lnTo>
                      <a:lnTo>
                        <a:pt x="19" y="71"/>
                      </a:lnTo>
                      <a:lnTo>
                        <a:pt x="14" y="71"/>
                      </a:lnTo>
                      <a:lnTo>
                        <a:pt x="14" y="76"/>
                      </a:lnTo>
                      <a:lnTo>
                        <a:pt x="14" y="82"/>
                      </a:lnTo>
                      <a:lnTo>
                        <a:pt x="8" y="82"/>
                      </a:lnTo>
                      <a:lnTo>
                        <a:pt x="8" y="91"/>
                      </a:lnTo>
                      <a:lnTo>
                        <a:pt x="8" y="97"/>
                      </a:lnTo>
                      <a:lnTo>
                        <a:pt x="0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24" name="Freeform 1951"/>
                <p:cNvSpPr>
                  <a:spLocks/>
                </p:cNvSpPr>
                <p:nvPr/>
              </p:nvSpPr>
              <p:spPr bwMode="auto">
                <a:xfrm>
                  <a:off x="468" y="1232"/>
                  <a:ext cx="130" cy="506"/>
                </a:xfrm>
                <a:custGeom>
                  <a:avLst/>
                  <a:gdLst>
                    <a:gd name="T0" fmla="*/ 0 w 130"/>
                    <a:gd name="T1" fmla="*/ 8 h 506"/>
                    <a:gd name="T2" fmla="*/ 0 w 130"/>
                    <a:gd name="T3" fmla="*/ 23 h 506"/>
                    <a:gd name="T4" fmla="*/ 6 w 130"/>
                    <a:gd name="T5" fmla="*/ 37 h 506"/>
                    <a:gd name="T6" fmla="*/ 15 w 130"/>
                    <a:gd name="T7" fmla="*/ 42 h 506"/>
                    <a:gd name="T8" fmla="*/ 20 w 130"/>
                    <a:gd name="T9" fmla="*/ 48 h 506"/>
                    <a:gd name="T10" fmla="*/ 25 w 130"/>
                    <a:gd name="T11" fmla="*/ 57 h 506"/>
                    <a:gd name="T12" fmla="*/ 34 w 130"/>
                    <a:gd name="T13" fmla="*/ 63 h 506"/>
                    <a:gd name="T14" fmla="*/ 40 w 130"/>
                    <a:gd name="T15" fmla="*/ 71 h 506"/>
                    <a:gd name="T16" fmla="*/ 48 w 130"/>
                    <a:gd name="T17" fmla="*/ 76 h 506"/>
                    <a:gd name="T18" fmla="*/ 54 w 130"/>
                    <a:gd name="T19" fmla="*/ 84 h 506"/>
                    <a:gd name="T20" fmla="*/ 59 w 130"/>
                    <a:gd name="T21" fmla="*/ 91 h 506"/>
                    <a:gd name="T22" fmla="*/ 67 w 130"/>
                    <a:gd name="T23" fmla="*/ 99 h 506"/>
                    <a:gd name="T24" fmla="*/ 74 w 130"/>
                    <a:gd name="T25" fmla="*/ 105 h 506"/>
                    <a:gd name="T26" fmla="*/ 82 w 130"/>
                    <a:gd name="T27" fmla="*/ 113 h 506"/>
                    <a:gd name="T28" fmla="*/ 90 w 130"/>
                    <a:gd name="T29" fmla="*/ 125 h 506"/>
                    <a:gd name="T30" fmla="*/ 96 w 130"/>
                    <a:gd name="T31" fmla="*/ 133 h 506"/>
                    <a:gd name="T32" fmla="*/ 101 w 130"/>
                    <a:gd name="T33" fmla="*/ 139 h 506"/>
                    <a:gd name="T34" fmla="*/ 111 w 130"/>
                    <a:gd name="T35" fmla="*/ 147 h 506"/>
                    <a:gd name="T36" fmla="*/ 116 w 130"/>
                    <a:gd name="T37" fmla="*/ 152 h 506"/>
                    <a:gd name="T38" fmla="*/ 124 w 130"/>
                    <a:gd name="T39" fmla="*/ 162 h 506"/>
                    <a:gd name="T40" fmla="*/ 124 w 130"/>
                    <a:gd name="T41" fmla="*/ 173 h 506"/>
                    <a:gd name="T42" fmla="*/ 124 w 130"/>
                    <a:gd name="T43" fmla="*/ 186 h 506"/>
                    <a:gd name="T44" fmla="*/ 124 w 130"/>
                    <a:gd name="T45" fmla="*/ 204 h 506"/>
                    <a:gd name="T46" fmla="*/ 124 w 130"/>
                    <a:gd name="T47" fmla="*/ 215 h 506"/>
                    <a:gd name="T48" fmla="*/ 124 w 130"/>
                    <a:gd name="T49" fmla="*/ 230 h 506"/>
                    <a:gd name="T50" fmla="*/ 124 w 130"/>
                    <a:gd name="T51" fmla="*/ 243 h 506"/>
                    <a:gd name="T52" fmla="*/ 124 w 130"/>
                    <a:gd name="T53" fmla="*/ 257 h 506"/>
                    <a:gd name="T54" fmla="*/ 124 w 130"/>
                    <a:gd name="T55" fmla="*/ 272 h 506"/>
                    <a:gd name="T56" fmla="*/ 124 w 130"/>
                    <a:gd name="T57" fmla="*/ 285 h 506"/>
                    <a:gd name="T58" fmla="*/ 124 w 130"/>
                    <a:gd name="T59" fmla="*/ 285 h 506"/>
                    <a:gd name="T60" fmla="*/ 111 w 130"/>
                    <a:gd name="T61" fmla="*/ 285 h 506"/>
                    <a:gd name="T62" fmla="*/ 96 w 130"/>
                    <a:gd name="T63" fmla="*/ 285 h 506"/>
                    <a:gd name="T64" fmla="*/ 82 w 130"/>
                    <a:gd name="T65" fmla="*/ 285 h 506"/>
                    <a:gd name="T66" fmla="*/ 67 w 130"/>
                    <a:gd name="T67" fmla="*/ 285 h 506"/>
                    <a:gd name="T68" fmla="*/ 54 w 130"/>
                    <a:gd name="T69" fmla="*/ 285 h 506"/>
                    <a:gd name="T70" fmla="*/ 48 w 130"/>
                    <a:gd name="T71" fmla="*/ 291 h 506"/>
                    <a:gd name="T72" fmla="*/ 40 w 130"/>
                    <a:gd name="T73" fmla="*/ 297 h 506"/>
                    <a:gd name="T74" fmla="*/ 34 w 130"/>
                    <a:gd name="T75" fmla="*/ 306 h 506"/>
                    <a:gd name="T76" fmla="*/ 25 w 130"/>
                    <a:gd name="T77" fmla="*/ 314 h 506"/>
                    <a:gd name="T78" fmla="*/ 20 w 130"/>
                    <a:gd name="T79" fmla="*/ 319 h 506"/>
                    <a:gd name="T80" fmla="*/ 15 w 130"/>
                    <a:gd name="T81" fmla="*/ 329 h 506"/>
                    <a:gd name="T82" fmla="*/ 15 w 130"/>
                    <a:gd name="T83" fmla="*/ 339 h 506"/>
                    <a:gd name="T84" fmla="*/ 6 w 130"/>
                    <a:gd name="T85" fmla="*/ 348 h 506"/>
                    <a:gd name="T86" fmla="*/ 6 w 130"/>
                    <a:gd name="T87" fmla="*/ 363 h 506"/>
                    <a:gd name="T88" fmla="*/ 6 w 130"/>
                    <a:gd name="T89" fmla="*/ 373 h 506"/>
                    <a:gd name="T90" fmla="*/ 6 w 130"/>
                    <a:gd name="T91" fmla="*/ 387 h 506"/>
                    <a:gd name="T92" fmla="*/ 6 w 130"/>
                    <a:gd name="T93" fmla="*/ 402 h 506"/>
                    <a:gd name="T94" fmla="*/ 6 w 130"/>
                    <a:gd name="T95" fmla="*/ 415 h 506"/>
                    <a:gd name="T96" fmla="*/ 6 w 130"/>
                    <a:gd name="T97" fmla="*/ 430 h 506"/>
                    <a:gd name="T98" fmla="*/ 6 w 130"/>
                    <a:gd name="T99" fmla="*/ 444 h 506"/>
                    <a:gd name="T100" fmla="*/ 6 w 130"/>
                    <a:gd name="T101" fmla="*/ 459 h 506"/>
                    <a:gd name="T102" fmla="*/ 6 w 130"/>
                    <a:gd name="T103" fmla="*/ 472 h 506"/>
                    <a:gd name="T104" fmla="*/ 6 w 130"/>
                    <a:gd name="T105" fmla="*/ 487 h 506"/>
                    <a:gd name="T106" fmla="*/ 6 w 130"/>
                    <a:gd name="T107" fmla="*/ 498 h 506"/>
                    <a:gd name="T108" fmla="*/ 15 w 130"/>
                    <a:gd name="T109" fmla="*/ 506 h 50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0"/>
                    <a:gd name="T166" fmla="*/ 0 h 506"/>
                    <a:gd name="T167" fmla="*/ 130 w 130"/>
                    <a:gd name="T168" fmla="*/ 506 h 50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0" h="506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6" y="29"/>
                      </a:lnTo>
                      <a:lnTo>
                        <a:pt x="6" y="37"/>
                      </a:lnTo>
                      <a:lnTo>
                        <a:pt x="6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48"/>
                      </a:lnTo>
                      <a:lnTo>
                        <a:pt x="20" y="57"/>
                      </a:lnTo>
                      <a:lnTo>
                        <a:pt x="25" y="57"/>
                      </a:lnTo>
                      <a:lnTo>
                        <a:pt x="25" y="63"/>
                      </a:lnTo>
                      <a:lnTo>
                        <a:pt x="34" y="63"/>
                      </a:lnTo>
                      <a:lnTo>
                        <a:pt x="40" y="63"/>
                      </a:lnTo>
                      <a:lnTo>
                        <a:pt x="40" y="71"/>
                      </a:lnTo>
                      <a:lnTo>
                        <a:pt x="48" y="71"/>
                      </a:lnTo>
                      <a:lnTo>
                        <a:pt x="48" y="76"/>
                      </a:lnTo>
                      <a:lnTo>
                        <a:pt x="54" y="76"/>
                      </a:lnTo>
                      <a:lnTo>
                        <a:pt x="54" y="84"/>
                      </a:lnTo>
                      <a:lnTo>
                        <a:pt x="59" y="84"/>
                      </a:lnTo>
                      <a:lnTo>
                        <a:pt x="59" y="91"/>
                      </a:lnTo>
                      <a:lnTo>
                        <a:pt x="67" y="91"/>
                      </a:lnTo>
                      <a:lnTo>
                        <a:pt x="67" y="99"/>
                      </a:lnTo>
                      <a:lnTo>
                        <a:pt x="74" y="99"/>
                      </a:lnTo>
                      <a:lnTo>
                        <a:pt x="74" y="105"/>
                      </a:lnTo>
                      <a:lnTo>
                        <a:pt x="82" y="105"/>
                      </a:lnTo>
                      <a:lnTo>
                        <a:pt x="82" y="113"/>
                      </a:lnTo>
                      <a:lnTo>
                        <a:pt x="90" y="118"/>
                      </a:lnTo>
                      <a:lnTo>
                        <a:pt x="90" y="125"/>
                      </a:lnTo>
                      <a:lnTo>
                        <a:pt x="96" y="125"/>
                      </a:lnTo>
                      <a:lnTo>
                        <a:pt x="96" y="133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11" y="139"/>
                      </a:lnTo>
                      <a:lnTo>
                        <a:pt x="111" y="147"/>
                      </a:lnTo>
                      <a:lnTo>
                        <a:pt x="116" y="147"/>
                      </a:lnTo>
                      <a:lnTo>
                        <a:pt x="116" y="152"/>
                      </a:lnTo>
                      <a:lnTo>
                        <a:pt x="116" y="162"/>
                      </a:lnTo>
                      <a:lnTo>
                        <a:pt x="124" y="162"/>
                      </a:lnTo>
                      <a:lnTo>
                        <a:pt x="124" y="167"/>
                      </a:lnTo>
                      <a:lnTo>
                        <a:pt x="124" y="173"/>
                      </a:lnTo>
                      <a:lnTo>
                        <a:pt x="124" y="181"/>
                      </a:lnTo>
                      <a:lnTo>
                        <a:pt x="124" y="186"/>
                      </a:lnTo>
                      <a:lnTo>
                        <a:pt x="124" y="196"/>
                      </a:lnTo>
                      <a:lnTo>
                        <a:pt x="124" y="204"/>
                      </a:lnTo>
                      <a:lnTo>
                        <a:pt x="124" y="209"/>
                      </a:lnTo>
                      <a:lnTo>
                        <a:pt x="124" y="215"/>
                      </a:lnTo>
                      <a:lnTo>
                        <a:pt x="124" y="223"/>
                      </a:lnTo>
                      <a:lnTo>
                        <a:pt x="124" y="230"/>
                      </a:lnTo>
                      <a:lnTo>
                        <a:pt x="124" y="238"/>
                      </a:lnTo>
                      <a:lnTo>
                        <a:pt x="124" y="243"/>
                      </a:lnTo>
                      <a:lnTo>
                        <a:pt x="124" y="249"/>
                      </a:lnTo>
                      <a:lnTo>
                        <a:pt x="124" y="257"/>
                      </a:lnTo>
                      <a:lnTo>
                        <a:pt x="124" y="264"/>
                      </a:lnTo>
                      <a:lnTo>
                        <a:pt x="124" y="272"/>
                      </a:lnTo>
                      <a:lnTo>
                        <a:pt x="124" y="277"/>
                      </a:lnTo>
                      <a:lnTo>
                        <a:pt x="124" y="285"/>
                      </a:lnTo>
                      <a:lnTo>
                        <a:pt x="130" y="285"/>
                      </a:lnTo>
                      <a:lnTo>
                        <a:pt x="124" y="285"/>
                      </a:lnTo>
                      <a:lnTo>
                        <a:pt x="116" y="285"/>
                      </a:lnTo>
                      <a:lnTo>
                        <a:pt x="111" y="285"/>
                      </a:lnTo>
                      <a:lnTo>
                        <a:pt x="101" y="285"/>
                      </a:lnTo>
                      <a:lnTo>
                        <a:pt x="96" y="285"/>
                      </a:lnTo>
                      <a:lnTo>
                        <a:pt x="90" y="285"/>
                      </a:lnTo>
                      <a:lnTo>
                        <a:pt x="82" y="285"/>
                      </a:lnTo>
                      <a:lnTo>
                        <a:pt x="74" y="285"/>
                      </a:lnTo>
                      <a:lnTo>
                        <a:pt x="67" y="285"/>
                      </a:lnTo>
                      <a:lnTo>
                        <a:pt x="59" y="285"/>
                      </a:lnTo>
                      <a:lnTo>
                        <a:pt x="54" y="285"/>
                      </a:lnTo>
                      <a:lnTo>
                        <a:pt x="48" y="285"/>
                      </a:lnTo>
                      <a:lnTo>
                        <a:pt x="48" y="291"/>
                      </a:lnTo>
                      <a:lnTo>
                        <a:pt x="40" y="291"/>
                      </a:lnTo>
                      <a:lnTo>
                        <a:pt x="40" y="297"/>
                      </a:lnTo>
                      <a:lnTo>
                        <a:pt x="34" y="297"/>
                      </a:lnTo>
                      <a:lnTo>
                        <a:pt x="34" y="306"/>
                      </a:lnTo>
                      <a:lnTo>
                        <a:pt x="25" y="306"/>
                      </a:lnTo>
                      <a:lnTo>
                        <a:pt x="25" y="314"/>
                      </a:lnTo>
                      <a:lnTo>
                        <a:pt x="20" y="314"/>
                      </a:lnTo>
                      <a:lnTo>
                        <a:pt x="20" y="319"/>
                      </a:lnTo>
                      <a:lnTo>
                        <a:pt x="20" y="329"/>
                      </a:lnTo>
                      <a:lnTo>
                        <a:pt x="15" y="329"/>
                      </a:lnTo>
                      <a:lnTo>
                        <a:pt x="15" y="334"/>
                      </a:lnTo>
                      <a:lnTo>
                        <a:pt x="15" y="339"/>
                      </a:lnTo>
                      <a:lnTo>
                        <a:pt x="6" y="339"/>
                      </a:lnTo>
                      <a:lnTo>
                        <a:pt x="6" y="348"/>
                      </a:lnTo>
                      <a:lnTo>
                        <a:pt x="6" y="353"/>
                      </a:lnTo>
                      <a:lnTo>
                        <a:pt x="6" y="363"/>
                      </a:lnTo>
                      <a:lnTo>
                        <a:pt x="6" y="368"/>
                      </a:lnTo>
                      <a:lnTo>
                        <a:pt x="6" y="373"/>
                      </a:lnTo>
                      <a:lnTo>
                        <a:pt x="6" y="382"/>
                      </a:lnTo>
                      <a:lnTo>
                        <a:pt x="6" y="387"/>
                      </a:lnTo>
                      <a:lnTo>
                        <a:pt x="6" y="396"/>
                      </a:lnTo>
                      <a:lnTo>
                        <a:pt x="6" y="402"/>
                      </a:lnTo>
                      <a:lnTo>
                        <a:pt x="6" y="410"/>
                      </a:lnTo>
                      <a:lnTo>
                        <a:pt x="6" y="415"/>
                      </a:lnTo>
                      <a:lnTo>
                        <a:pt x="6" y="424"/>
                      </a:lnTo>
                      <a:lnTo>
                        <a:pt x="6" y="430"/>
                      </a:lnTo>
                      <a:lnTo>
                        <a:pt x="6" y="439"/>
                      </a:lnTo>
                      <a:lnTo>
                        <a:pt x="6" y="444"/>
                      </a:lnTo>
                      <a:lnTo>
                        <a:pt x="6" y="453"/>
                      </a:lnTo>
                      <a:lnTo>
                        <a:pt x="6" y="459"/>
                      </a:lnTo>
                      <a:lnTo>
                        <a:pt x="6" y="464"/>
                      </a:lnTo>
                      <a:lnTo>
                        <a:pt x="6" y="472"/>
                      </a:lnTo>
                      <a:lnTo>
                        <a:pt x="6" y="478"/>
                      </a:lnTo>
                      <a:lnTo>
                        <a:pt x="6" y="487"/>
                      </a:lnTo>
                      <a:lnTo>
                        <a:pt x="6" y="493"/>
                      </a:lnTo>
                      <a:lnTo>
                        <a:pt x="6" y="498"/>
                      </a:lnTo>
                      <a:lnTo>
                        <a:pt x="6" y="506"/>
                      </a:lnTo>
                      <a:lnTo>
                        <a:pt x="15" y="506"/>
                      </a:lnTo>
                      <a:lnTo>
                        <a:pt x="15" y="498"/>
                      </a:lnTo>
                    </a:path>
                  </a:pathLst>
                </a:custGeom>
                <a:noFill/>
                <a:ln w="12700" cmpd="sng">
                  <a:solidFill>
                    <a:srgbClr val="FF99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25" name="Freeform 1952"/>
                <p:cNvSpPr>
                  <a:spLocks/>
                </p:cNvSpPr>
                <p:nvPr/>
              </p:nvSpPr>
              <p:spPr bwMode="auto">
                <a:xfrm>
                  <a:off x="474" y="1628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0 w 84"/>
                    <a:gd name="T3" fmla="*/ 6 h 82"/>
                    <a:gd name="T4" fmla="*/ 0 w 84"/>
                    <a:gd name="T5" fmla="*/ 14 h 82"/>
                    <a:gd name="T6" fmla="*/ 0 w 84"/>
                    <a:gd name="T7" fmla="*/ 19 h 82"/>
                    <a:gd name="T8" fmla="*/ 0 w 84"/>
                    <a:gd name="T9" fmla="*/ 28 h 82"/>
                    <a:gd name="T10" fmla="*/ 9 w 84"/>
                    <a:gd name="T11" fmla="*/ 28 h 82"/>
                    <a:gd name="T12" fmla="*/ 9 w 84"/>
                    <a:gd name="T13" fmla="*/ 34 h 82"/>
                    <a:gd name="T14" fmla="*/ 14 w 84"/>
                    <a:gd name="T15" fmla="*/ 34 h 82"/>
                    <a:gd name="T16" fmla="*/ 14 w 84"/>
                    <a:gd name="T17" fmla="*/ 43 h 82"/>
                    <a:gd name="T18" fmla="*/ 19 w 84"/>
                    <a:gd name="T19" fmla="*/ 43 h 82"/>
                    <a:gd name="T20" fmla="*/ 28 w 84"/>
                    <a:gd name="T21" fmla="*/ 43 h 82"/>
                    <a:gd name="T22" fmla="*/ 28 w 84"/>
                    <a:gd name="T23" fmla="*/ 48 h 82"/>
                    <a:gd name="T24" fmla="*/ 34 w 84"/>
                    <a:gd name="T25" fmla="*/ 48 h 82"/>
                    <a:gd name="T26" fmla="*/ 42 w 84"/>
                    <a:gd name="T27" fmla="*/ 48 h 82"/>
                    <a:gd name="T28" fmla="*/ 48 w 84"/>
                    <a:gd name="T29" fmla="*/ 48 h 82"/>
                    <a:gd name="T30" fmla="*/ 53 w 84"/>
                    <a:gd name="T31" fmla="*/ 48 h 82"/>
                    <a:gd name="T32" fmla="*/ 53 w 84"/>
                    <a:gd name="T33" fmla="*/ 57 h 82"/>
                    <a:gd name="T34" fmla="*/ 61 w 84"/>
                    <a:gd name="T35" fmla="*/ 57 h 82"/>
                    <a:gd name="T36" fmla="*/ 61 w 84"/>
                    <a:gd name="T37" fmla="*/ 63 h 82"/>
                    <a:gd name="T38" fmla="*/ 68 w 84"/>
                    <a:gd name="T39" fmla="*/ 63 h 82"/>
                    <a:gd name="T40" fmla="*/ 68 w 84"/>
                    <a:gd name="T41" fmla="*/ 68 h 82"/>
                    <a:gd name="T42" fmla="*/ 76 w 84"/>
                    <a:gd name="T43" fmla="*/ 68 h 82"/>
                    <a:gd name="T44" fmla="*/ 76 w 84"/>
                    <a:gd name="T45" fmla="*/ 76 h 82"/>
                    <a:gd name="T46" fmla="*/ 76 w 84"/>
                    <a:gd name="T47" fmla="*/ 82 h 82"/>
                    <a:gd name="T48" fmla="*/ 84 w 84"/>
                    <a:gd name="T49" fmla="*/ 82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4"/>
                    <a:gd name="T76" fmla="*/ 0 h 82"/>
                    <a:gd name="T77" fmla="*/ 84 w 84"/>
                    <a:gd name="T78" fmla="*/ 82 h 8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4" h="8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8"/>
                      </a:lnTo>
                      <a:lnTo>
                        <a:pt x="9" y="28"/>
                      </a:lnTo>
                      <a:lnTo>
                        <a:pt x="9" y="34"/>
                      </a:lnTo>
                      <a:lnTo>
                        <a:pt x="14" y="34"/>
                      </a:lnTo>
                      <a:lnTo>
                        <a:pt x="14" y="43"/>
                      </a:lnTo>
                      <a:lnTo>
                        <a:pt x="19" y="43"/>
                      </a:lnTo>
                      <a:lnTo>
                        <a:pt x="28" y="43"/>
                      </a:lnTo>
                      <a:lnTo>
                        <a:pt x="28" y="48"/>
                      </a:lnTo>
                      <a:lnTo>
                        <a:pt x="34" y="48"/>
                      </a:lnTo>
                      <a:lnTo>
                        <a:pt x="42" y="48"/>
                      </a:lnTo>
                      <a:lnTo>
                        <a:pt x="48" y="48"/>
                      </a:lnTo>
                      <a:lnTo>
                        <a:pt x="53" y="48"/>
                      </a:lnTo>
                      <a:lnTo>
                        <a:pt x="53" y="57"/>
                      </a:lnTo>
                      <a:lnTo>
                        <a:pt x="61" y="57"/>
                      </a:lnTo>
                      <a:lnTo>
                        <a:pt x="61" y="63"/>
                      </a:lnTo>
                      <a:lnTo>
                        <a:pt x="68" y="63"/>
                      </a:lnTo>
                      <a:lnTo>
                        <a:pt x="68" y="68"/>
                      </a:lnTo>
                      <a:lnTo>
                        <a:pt x="76" y="68"/>
                      </a:lnTo>
                      <a:lnTo>
                        <a:pt x="76" y="76"/>
                      </a:lnTo>
                      <a:lnTo>
                        <a:pt x="76" y="82"/>
                      </a:lnTo>
                      <a:lnTo>
                        <a:pt x="84" y="82"/>
                      </a:lnTo>
                    </a:path>
                  </a:pathLst>
                </a:custGeom>
                <a:noFill/>
                <a:ln w="12700" cmpd="sng">
                  <a:solidFill>
                    <a:srgbClr val="FF99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26" name="Freeform 1953"/>
                <p:cNvSpPr>
                  <a:spLocks/>
                </p:cNvSpPr>
                <p:nvPr/>
              </p:nvSpPr>
              <p:spPr bwMode="auto">
                <a:xfrm>
                  <a:off x="834" y="810"/>
                  <a:ext cx="76" cy="41"/>
                </a:xfrm>
                <a:custGeom>
                  <a:avLst/>
                  <a:gdLst>
                    <a:gd name="T0" fmla="*/ 0 w 76"/>
                    <a:gd name="T1" fmla="*/ 41 h 41"/>
                    <a:gd name="T2" fmla="*/ 0 w 76"/>
                    <a:gd name="T3" fmla="*/ 34 h 41"/>
                    <a:gd name="T4" fmla="*/ 0 w 76"/>
                    <a:gd name="T5" fmla="*/ 29 h 41"/>
                    <a:gd name="T6" fmla="*/ 8 w 76"/>
                    <a:gd name="T7" fmla="*/ 29 h 41"/>
                    <a:gd name="T8" fmla="*/ 8 w 76"/>
                    <a:gd name="T9" fmla="*/ 21 h 41"/>
                    <a:gd name="T10" fmla="*/ 13 w 76"/>
                    <a:gd name="T11" fmla="*/ 21 h 41"/>
                    <a:gd name="T12" fmla="*/ 22 w 76"/>
                    <a:gd name="T13" fmla="*/ 21 h 41"/>
                    <a:gd name="T14" fmla="*/ 22 w 76"/>
                    <a:gd name="T15" fmla="*/ 15 h 41"/>
                    <a:gd name="T16" fmla="*/ 27 w 76"/>
                    <a:gd name="T17" fmla="*/ 15 h 41"/>
                    <a:gd name="T18" fmla="*/ 34 w 76"/>
                    <a:gd name="T19" fmla="*/ 15 h 41"/>
                    <a:gd name="T20" fmla="*/ 42 w 76"/>
                    <a:gd name="T21" fmla="*/ 15 h 41"/>
                    <a:gd name="T22" fmla="*/ 42 w 76"/>
                    <a:gd name="T23" fmla="*/ 10 h 41"/>
                    <a:gd name="T24" fmla="*/ 47 w 76"/>
                    <a:gd name="T25" fmla="*/ 10 h 41"/>
                    <a:gd name="T26" fmla="*/ 56 w 76"/>
                    <a:gd name="T27" fmla="*/ 10 h 41"/>
                    <a:gd name="T28" fmla="*/ 61 w 76"/>
                    <a:gd name="T29" fmla="*/ 10 h 41"/>
                    <a:gd name="T30" fmla="*/ 61 w 76"/>
                    <a:gd name="T31" fmla="*/ 0 h 41"/>
                    <a:gd name="T32" fmla="*/ 68 w 76"/>
                    <a:gd name="T33" fmla="*/ 0 h 41"/>
                    <a:gd name="T34" fmla="*/ 76 w 76"/>
                    <a:gd name="T35" fmla="*/ 0 h 4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6"/>
                    <a:gd name="T55" fmla="*/ 0 h 41"/>
                    <a:gd name="T56" fmla="*/ 76 w 76"/>
                    <a:gd name="T57" fmla="*/ 41 h 4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6" h="41">
                      <a:moveTo>
                        <a:pt x="0" y="41"/>
                      </a:move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8" y="29"/>
                      </a:lnTo>
                      <a:lnTo>
                        <a:pt x="8" y="21"/>
                      </a:lnTo>
                      <a:lnTo>
                        <a:pt x="13" y="21"/>
                      </a:lnTo>
                      <a:lnTo>
                        <a:pt x="22" y="21"/>
                      </a:lnTo>
                      <a:lnTo>
                        <a:pt x="22" y="15"/>
                      </a:lnTo>
                      <a:lnTo>
                        <a:pt x="27" y="15"/>
                      </a:lnTo>
                      <a:lnTo>
                        <a:pt x="34" y="15"/>
                      </a:lnTo>
                      <a:lnTo>
                        <a:pt x="42" y="15"/>
                      </a:lnTo>
                      <a:lnTo>
                        <a:pt x="42" y="10"/>
                      </a:lnTo>
                      <a:lnTo>
                        <a:pt x="47" y="10"/>
                      </a:lnTo>
                      <a:lnTo>
                        <a:pt x="56" y="10"/>
                      </a:lnTo>
                      <a:lnTo>
                        <a:pt x="61" y="10"/>
                      </a:lnTo>
                      <a:lnTo>
                        <a:pt x="61" y="0"/>
                      </a:lnTo>
                      <a:lnTo>
                        <a:pt x="68" y="0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27" name="Freeform 1954"/>
                <p:cNvSpPr>
                  <a:spLocks/>
                </p:cNvSpPr>
                <p:nvPr/>
              </p:nvSpPr>
              <p:spPr bwMode="auto">
                <a:xfrm>
                  <a:off x="613" y="888"/>
                  <a:ext cx="214" cy="96"/>
                </a:xfrm>
                <a:custGeom>
                  <a:avLst/>
                  <a:gdLst>
                    <a:gd name="T0" fmla="*/ 214 w 214"/>
                    <a:gd name="T1" fmla="*/ 42 h 96"/>
                    <a:gd name="T2" fmla="*/ 214 w 214"/>
                    <a:gd name="T3" fmla="*/ 34 h 96"/>
                    <a:gd name="T4" fmla="*/ 214 w 214"/>
                    <a:gd name="T5" fmla="*/ 28 h 96"/>
                    <a:gd name="T6" fmla="*/ 214 w 214"/>
                    <a:gd name="T7" fmla="*/ 19 h 96"/>
                    <a:gd name="T8" fmla="*/ 206 w 214"/>
                    <a:gd name="T9" fmla="*/ 19 h 96"/>
                    <a:gd name="T10" fmla="*/ 206 w 214"/>
                    <a:gd name="T11" fmla="*/ 11 h 96"/>
                    <a:gd name="T12" fmla="*/ 201 w 214"/>
                    <a:gd name="T13" fmla="*/ 11 h 96"/>
                    <a:gd name="T14" fmla="*/ 201 w 214"/>
                    <a:gd name="T15" fmla="*/ 8 h 96"/>
                    <a:gd name="T16" fmla="*/ 195 w 214"/>
                    <a:gd name="T17" fmla="*/ 8 h 96"/>
                    <a:gd name="T18" fmla="*/ 195 w 214"/>
                    <a:gd name="T19" fmla="*/ 0 h 96"/>
                    <a:gd name="T20" fmla="*/ 187 w 214"/>
                    <a:gd name="T21" fmla="*/ 0 h 96"/>
                    <a:gd name="T22" fmla="*/ 180 w 214"/>
                    <a:gd name="T23" fmla="*/ 0 h 96"/>
                    <a:gd name="T24" fmla="*/ 172 w 214"/>
                    <a:gd name="T25" fmla="*/ 0 h 96"/>
                    <a:gd name="T26" fmla="*/ 164 w 214"/>
                    <a:gd name="T27" fmla="*/ 0 h 96"/>
                    <a:gd name="T28" fmla="*/ 159 w 214"/>
                    <a:gd name="T29" fmla="*/ 0 h 96"/>
                    <a:gd name="T30" fmla="*/ 159 w 214"/>
                    <a:gd name="T31" fmla="*/ 8 h 96"/>
                    <a:gd name="T32" fmla="*/ 153 w 214"/>
                    <a:gd name="T33" fmla="*/ 8 h 96"/>
                    <a:gd name="T34" fmla="*/ 144 w 214"/>
                    <a:gd name="T35" fmla="*/ 8 h 96"/>
                    <a:gd name="T36" fmla="*/ 144 w 214"/>
                    <a:gd name="T37" fmla="*/ 11 h 96"/>
                    <a:gd name="T38" fmla="*/ 138 w 214"/>
                    <a:gd name="T39" fmla="*/ 11 h 96"/>
                    <a:gd name="T40" fmla="*/ 138 w 214"/>
                    <a:gd name="T41" fmla="*/ 19 h 96"/>
                    <a:gd name="T42" fmla="*/ 138 w 214"/>
                    <a:gd name="T43" fmla="*/ 28 h 96"/>
                    <a:gd name="T44" fmla="*/ 130 w 214"/>
                    <a:gd name="T45" fmla="*/ 28 h 96"/>
                    <a:gd name="T46" fmla="*/ 130 w 214"/>
                    <a:gd name="T47" fmla="*/ 34 h 96"/>
                    <a:gd name="T48" fmla="*/ 130 w 214"/>
                    <a:gd name="T49" fmla="*/ 42 h 96"/>
                    <a:gd name="T50" fmla="*/ 125 w 214"/>
                    <a:gd name="T51" fmla="*/ 42 h 96"/>
                    <a:gd name="T52" fmla="*/ 125 w 214"/>
                    <a:gd name="T53" fmla="*/ 47 h 96"/>
                    <a:gd name="T54" fmla="*/ 119 w 214"/>
                    <a:gd name="T55" fmla="*/ 47 h 96"/>
                    <a:gd name="T56" fmla="*/ 119 w 214"/>
                    <a:gd name="T57" fmla="*/ 55 h 96"/>
                    <a:gd name="T58" fmla="*/ 119 w 214"/>
                    <a:gd name="T59" fmla="*/ 62 h 96"/>
                    <a:gd name="T60" fmla="*/ 110 w 214"/>
                    <a:gd name="T61" fmla="*/ 62 h 96"/>
                    <a:gd name="T62" fmla="*/ 110 w 214"/>
                    <a:gd name="T63" fmla="*/ 68 h 96"/>
                    <a:gd name="T64" fmla="*/ 110 w 214"/>
                    <a:gd name="T65" fmla="*/ 76 h 96"/>
                    <a:gd name="T66" fmla="*/ 104 w 214"/>
                    <a:gd name="T67" fmla="*/ 76 h 96"/>
                    <a:gd name="T68" fmla="*/ 96 w 214"/>
                    <a:gd name="T69" fmla="*/ 76 h 96"/>
                    <a:gd name="T70" fmla="*/ 96 w 214"/>
                    <a:gd name="T71" fmla="*/ 81 h 96"/>
                    <a:gd name="T72" fmla="*/ 89 w 214"/>
                    <a:gd name="T73" fmla="*/ 81 h 96"/>
                    <a:gd name="T74" fmla="*/ 89 w 214"/>
                    <a:gd name="T75" fmla="*/ 87 h 96"/>
                    <a:gd name="T76" fmla="*/ 81 w 214"/>
                    <a:gd name="T77" fmla="*/ 87 h 96"/>
                    <a:gd name="T78" fmla="*/ 76 w 214"/>
                    <a:gd name="T79" fmla="*/ 87 h 96"/>
                    <a:gd name="T80" fmla="*/ 70 w 214"/>
                    <a:gd name="T81" fmla="*/ 96 h 96"/>
                    <a:gd name="T82" fmla="*/ 62 w 214"/>
                    <a:gd name="T83" fmla="*/ 96 h 96"/>
                    <a:gd name="T84" fmla="*/ 53 w 214"/>
                    <a:gd name="T85" fmla="*/ 96 h 96"/>
                    <a:gd name="T86" fmla="*/ 47 w 214"/>
                    <a:gd name="T87" fmla="*/ 96 h 96"/>
                    <a:gd name="T88" fmla="*/ 39 w 214"/>
                    <a:gd name="T89" fmla="*/ 96 h 96"/>
                    <a:gd name="T90" fmla="*/ 34 w 214"/>
                    <a:gd name="T91" fmla="*/ 96 h 96"/>
                    <a:gd name="T92" fmla="*/ 28 w 214"/>
                    <a:gd name="T93" fmla="*/ 96 h 96"/>
                    <a:gd name="T94" fmla="*/ 19 w 214"/>
                    <a:gd name="T95" fmla="*/ 96 h 96"/>
                    <a:gd name="T96" fmla="*/ 13 w 214"/>
                    <a:gd name="T97" fmla="*/ 96 h 96"/>
                    <a:gd name="T98" fmla="*/ 5 w 214"/>
                    <a:gd name="T99" fmla="*/ 96 h 96"/>
                    <a:gd name="T100" fmla="*/ 0 w 214"/>
                    <a:gd name="T101" fmla="*/ 96 h 9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14"/>
                    <a:gd name="T154" fmla="*/ 0 h 96"/>
                    <a:gd name="T155" fmla="*/ 214 w 214"/>
                    <a:gd name="T156" fmla="*/ 96 h 9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14" h="96">
                      <a:moveTo>
                        <a:pt x="214" y="42"/>
                      </a:moveTo>
                      <a:lnTo>
                        <a:pt x="214" y="34"/>
                      </a:lnTo>
                      <a:lnTo>
                        <a:pt x="214" y="28"/>
                      </a:lnTo>
                      <a:lnTo>
                        <a:pt x="214" y="19"/>
                      </a:lnTo>
                      <a:lnTo>
                        <a:pt x="206" y="19"/>
                      </a:lnTo>
                      <a:lnTo>
                        <a:pt x="206" y="11"/>
                      </a:lnTo>
                      <a:lnTo>
                        <a:pt x="201" y="11"/>
                      </a:lnTo>
                      <a:lnTo>
                        <a:pt x="201" y="8"/>
                      </a:lnTo>
                      <a:lnTo>
                        <a:pt x="195" y="8"/>
                      </a:lnTo>
                      <a:lnTo>
                        <a:pt x="195" y="0"/>
                      </a:lnTo>
                      <a:lnTo>
                        <a:pt x="187" y="0"/>
                      </a:lnTo>
                      <a:lnTo>
                        <a:pt x="180" y="0"/>
                      </a:lnTo>
                      <a:lnTo>
                        <a:pt x="172" y="0"/>
                      </a:lnTo>
                      <a:lnTo>
                        <a:pt x="164" y="0"/>
                      </a:lnTo>
                      <a:lnTo>
                        <a:pt x="159" y="0"/>
                      </a:lnTo>
                      <a:lnTo>
                        <a:pt x="159" y="8"/>
                      </a:lnTo>
                      <a:lnTo>
                        <a:pt x="153" y="8"/>
                      </a:lnTo>
                      <a:lnTo>
                        <a:pt x="144" y="8"/>
                      </a:lnTo>
                      <a:lnTo>
                        <a:pt x="144" y="11"/>
                      </a:lnTo>
                      <a:lnTo>
                        <a:pt x="138" y="11"/>
                      </a:lnTo>
                      <a:lnTo>
                        <a:pt x="138" y="19"/>
                      </a:lnTo>
                      <a:lnTo>
                        <a:pt x="138" y="28"/>
                      </a:lnTo>
                      <a:lnTo>
                        <a:pt x="130" y="28"/>
                      </a:lnTo>
                      <a:lnTo>
                        <a:pt x="130" y="34"/>
                      </a:lnTo>
                      <a:lnTo>
                        <a:pt x="130" y="42"/>
                      </a:lnTo>
                      <a:lnTo>
                        <a:pt x="125" y="42"/>
                      </a:lnTo>
                      <a:lnTo>
                        <a:pt x="125" y="47"/>
                      </a:lnTo>
                      <a:lnTo>
                        <a:pt x="119" y="47"/>
                      </a:lnTo>
                      <a:lnTo>
                        <a:pt x="119" y="55"/>
                      </a:lnTo>
                      <a:lnTo>
                        <a:pt x="119" y="62"/>
                      </a:lnTo>
                      <a:lnTo>
                        <a:pt x="110" y="62"/>
                      </a:lnTo>
                      <a:lnTo>
                        <a:pt x="110" y="68"/>
                      </a:lnTo>
                      <a:lnTo>
                        <a:pt x="110" y="76"/>
                      </a:lnTo>
                      <a:lnTo>
                        <a:pt x="104" y="76"/>
                      </a:lnTo>
                      <a:lnTo>
                        <a:pt x="96" y="76"/>
                      </a:lnTo>
                      <a:lnTo>
                        <a:pt x="96" y="81"/>
                      </a:lnTo>
                      <a:lnTo>
                        <a:pt x="89" y="81"/>
                      </a:lnTo>
                      <a:lnTo>
                        <a:pt x="89" y="87"/>
                      </a:lnTo>
                      <a:lnTo>
                        <a:pt x="81" y="87"/>
                      </a:lnTo>
                      <a:lnTo>
                        <a:pt x="76" y="87"/>
                      </a:lnTo>
                      <a:lnTo>
                        <a:pt x="70" y="96"/>
                      </a:lnTo>
                      <a:lnTo>
                        <a:pt x="62" y="96"/>
                      </a:lnTo>
                      <a:lnTo>
                        <a:pt x="53" y="96"/>
                      </a:lnTo>
                      <a:lnTo>
                        <a:pt x="47" y="96"/>
                      </a:lnTo>
                      <a:lnTo>
                        <a:pt x="39" y="96"/>
                      </a:lnTo>
                      <a:lnTo>
                        <a:pt x="34" y="96"/>
                      </a:lnTo>
                      <a:lnTo>
                        <a:pt x="28" y="96"/>
                      </a:lnTo>
                      <a:lnTo>
                        <a:pt x="19" y="96"/>
                      </a:lnTo>
                      <a:lnTo>
                        <a:pt x="13" y="96"/>
                      </a:lnTo>
                      <a:lnTo>
                        <a:pt x="5" y="96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28" name="Freeform 1955"/>
                <p:cNvSpPr>
                  <a:spLocks/>
                </p:cNvSpPr>
                <p:nvPr/>
              </p:nvSpPr>
              <p:spPr bwMode="auto">
                <a:xfrm>
                  <a:off x="666" y="984"/>
                  <a:ext cx="23" cy="90"/>
                </a:xfrm>
                <a:custGeom>
                  <a:avLst/>
                  <a:gdLst>
                    <a:gd name="T0" fmla="*/ 23 w 23"/>
                    <a:gd name="T1" fmla="*/ 0 h 90"/>
                    <a:gd name="T2" fmla="*/ 17 w 23"/>
                    <a:gd name="T3" fmla="*/ 5 h 90"/>
                    <a:gd name="T4" fmla="*/ 17 w 23"/>
                    <a:gd name="T5" fmla="*/ 14 h 90"/>
                    <a:gd name="T6" fmla="*/ 9 w 23"/>
                    <a:gd name="T7" fmla="*/ 14 h 90"/>
                    <a:gd name="T8" fmla="*/ 9 w 23"/>
                    <a:gd name="T9" fmla="*/ 22 h 90"/>
                    <a:gd name="T10" fmla="*/ 9 w 23"/>
                    <a:gd name="T11" fmla="*/ 27 h 90"/>
                    <a:gd name="T12" fmla="*/ 9 w 23"/>
                    <a:gd name="T13" fmla="*/ 37 h 90"/>
                    <a:gd name="T14" fmla="*/ 0 w 23"/>
                    <a:gd name="T15" fmla="*/ 37 h 90"/>
                    <a:gd name="T16" fmla="*/ 0 w 23"/>
                    <a:gd name="T17" fmla="*/ 42 h 90"/>
                    <a:gd name="T18" fmla="*/ 0 w 23"/>
                    <a:gd name="T19" fmla="*/ 48 h 90"/>
                    <a:gd name="T20" fmla="*/ 0 w 23"/>
                    <a:gd name="T21" fmla="*/ 56 h 90"/>
                    <a:gd name="T22" fmla="*/ 0 w 23"/>
                    <a:gd name="T23" fmla="*/ 61 h 90"/>
                    <a:gd name="T24" fmla="*/ 0 w 23"/>
                    <a:gd name="T25" fmla="*/ 71 h 90"/>
                    <a:gd name="T26" fmla="*/ 0 w 23"/>
                    <a:gd name="T27" fmla="*/ 76 h 90"/>
                    <a:gd name="T28" fmla="*/ 0 w 23"/>
                    <a:gd name="T29" fmla="*/ 84 h 90"/>
                    <a:gd name="T30" fmla="*/ 0 w 23"/>
                    <a:gd name="T31" fmla="*/ 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3"/>
                    <a:gd name="T49" fmla="*/ 0 h 90"/>
                    <a:gd name="T50" fmla="*/ 23 w 23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3" h="90">
                      <a:moveTo>
                        <a:pt x="23" y="0"/>
                      </a:moveTo>
                      <a:lnTo>
                        <a:pt x="17" y="5"/>
                      </a:lnTo>
                      <a:lnTo>
                        <a:pt x="17" y="14"/>
                      </a:lnTo>
                      <a:lnTo>
                        <a:pt x="9" y="14"/>
                      </a:lnTo>
                      <a:lnTo>
                        <a:pt x="9" y="22"/>
                      </a:lnTo>
                      <a:lnTo>
                        <a:pt x="9" y="27"/>
                      </a:lnTo>
                      <a:lnTo>
                        <a:pt x="9" y="37"/>
                      </a:lnTo>
                      <a:lnTo>
                        <a:pt x="0" y="37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0" y="56"/>
                      </a:lnTo>
                      <a:lnTo>
                        <a:pt x="0" y="61"/>
                      </a:lnTo>
                      <a:lnTo>
                        <a:pt x="0" y="71"/>
                      </a:lnTo>
                      <a:lnTo>
                        <a:pt x="0" y="76"/>
                      </a:lnTo>
                      <a:lnTo>
                        <a:pt x="0" y="84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29" name="Freeform 1956"/>
                <p:cNvSpPr>
                  <a:spLocks/>
                </p:cNvSpPr>
                <p:nvPr/>
              </p:nvSpPr>
              <p:spPr bwMode="auto">
                <a:xfrm>
                  <a:off x="1520" y="825"/>
                  <a:ext cx="57" cy="283"/>
                </a:xfrm>
                <a:custGeom>
                  <a:avLst/>
                  <a:gdLst>
                    <a:gd name="T0" fmla="*/ 34 w 57"/>
                    <a:gd name="T1" fmla="*/ 283 h 283"/>
                    <a:gd name="T2" fmla="*/ 40 w 57"/>
                    <a:gd name="T3" fmla="*/ 283 h 283"/>
                    <a:gd name="T4" fmla="*/ 40 w 57"/>
                    <a:gd name="T5" fmla="*/ 274 h 283"/>
                    <a:gd name="T6" fmla="*/ 40 w 57"/>
                    <a:gd name="T7" fmla="*/ 269 h 283"/>
                    <a:gd name="T8" fmla="*/ 49 w 57"/>
                    <a:gd name="T9" fmla="*/ 264 h 283"/>
                    <a:gd name="T10" fmla="*/ 49 w 57"/>
                    <a:gd name="T11" fmla="*/ 254 h 283"/>
                    <a:gd name="T12" fmla="*/ 49 w 57"/>
                    <a:gd name="T13" fmla="*/ 249 h 283"/>
                    <a:gd name="T14" fmla="*/ 57 w 57"/>
                    <a:gd name="T15" fmla="*/ 249 h 283"/>
                    <a:gd name="T16" fmla="*/ 57 w 57"/>
                    <a:gd name="T17" fmla="*/ 243 h 283"/>
                    <a:gd name="T18" fmla="*/ 57 w 57"/>
                    <a:gd name="T19" fmla="*/ 235 h 283"/>
                    <a:gd name="T20" fmla="*/ 57 w 57"/>
                    <a:gd name="T21" fmla="*/ 230 h 283"/>
                    <a:gd name="T22" fmla="*/ 57 w 57"/>
                    <a:gd name="T23" fmla="*/ 220 h 283"/>
                    <a:gd name="T24" fmla="*/ 57 w 57"/>
                    <a:gd name="T25" fmla="*/ 215 h 283"/>
                    <a:gd name="T26" fmla="*/ 57 w 57"/>
                    <a:gd name="T27" fmla="*/ 207 h 283"/>
                    <a:gd name="T28" fmla="*/ 57 w 57"/>
                    <a:gd name="T29" fmla="*/ 201 h 283"/>
                    <a:gd name="T30" fmla="*/ 57 w 57"/>
                    <a:gd name="T31" fmla="*/ 196 h 283"/>
                    <a:gd name="T32" fmla="*/ 49 w 57"/>
                    <a:gd name="T33" fmla="*/ 196 h 283"/>
                    <a:gd name="T34" fmla="*/ 49 w 57"/>
                    <a:gd name="T35" fmla="*/ 186 h 283"/>
                    <a:gd name="T36" fmla="*/ 49 w 57"/>
                    <a:gd name="T37" fmla="*/ 181 h 283"/>
                    <a:gd name="T38" fmla="*/ 49 w 57"/>
                    <a:gd name="T39" fmla="*/ 173 h 283"/>
                    <a:gd name="T40" fmla="*/ 40 w 57"/>
                    <a:gd name="T41" fmla="*/ 173 h 283"/>
                    <a:gd name="T42" fmla="*/ 40 w 57"/>
                    <a:gd name="T43" fmla="*/ 164 h 283"/>
                    <a:gd name="T44" fmla="*/ 40 w 57"/>
                    <a:gd name="T45" fmla="*/ 159 h 283"/>
                    <a:gd name="T46" fmla="*/ 34 w 57"/>
                    <a:gd name="T47" fmla="*/ 159 h 283"/>
                    <a:gd name="T48" fmla="*/ 34 w 57"/>
                    <a:gd name="T49" fmla="*/ 150 h 283"/>
                    <a:gd name="T50" fmla="*/ 34 w 57"/>
                    <a:gd name="T51" fmla="*/ 144 h 283"/>
                    <a:gd name="T52" fmla="*/ 34 w 57"/>
                    <a:gd name="T53" fmla="*/ 139 h 283"/>
                    <a:gd name="T54" fmla="*/ 26 w 57"/>
                    <a:gd name="T55" fmla="*/ 139 h 283"/>
                    <a:gd name="T56" fmla="*/ 26 w 57"/>
                    <a:gd name="T57" fmla="*/ 131 h 283"/>
                    <a:gd name="T58" fmla="*/ 26 w 57"/>
                    <a:gd name="T59" fmla="*/ 125 h 283"/>
                    <a:gd name="T60" fmla="*/ 21 w 57"/>
                    <a:gd name="T61" fmla="*/ 125 h 283"/>
                    <a:gd name="T62" fmla="*/ 21 w 57"/>
                    <a:gd name="T63" fmla="*/ 118 h 283"/>
                    <a:gd name="T64" fmla="*/ 21 w 57"/>
                    <a:gd name="T65" fmla="*/ 110 h 283"/>
                    <a:gd name="T66" fmla="*/ 13 w 57"/>
                    <a:gd name="T67" fmla="*/ 110 h 283"/>
                    <a:gd name="T68" fmla="*/ 6 w 57"/>
                    <a:gd name="T69" fmla="*/ 110 h 283"/>
                    <a:gd name="T70" fmla="*/ 6 w 57"/>
                    <a:gd name="T71" fmla="*/ 105 h 283"/>
                    <a:gd name="T72" fmla="*/ 6 w 57"/>
                    <a:gd name="T73" fmla="*/ 97 h 283"/>
                    <a:gd name="T74" fmla="*/ 0 w 57"/>
                    <a:gd name="T75" fmla="*/ 97 h 283"/>
                    <a:gd name="T76" fmla="*/ 0 w 57"/>
                    <a:gd name="T77" fmla="*/ 91 h 283"/>
                    <a:gd name="T78" fmla="*/ 0 w 57"/>
                    <a:gd name="T79" fmla="*/ 82 h 283"/>
                    <a:gd name="T80" fmla="*/ 0 w 57"/>
                    <a:gd name="T81" fmla="*/ 74 h 283"/>
                    <a:gd name="T82" fmla="*/ 0 w 57"/>
                    <a:gd name="T83" fmla="*/ 71 h 283"/>
                    <a:gd name="T84" fmla="*/ 0 w 57"/>
                    <a:gd name="T85" fmla="*/ 63 h 283"/>
                    <a:gd name="T86" fmla="*/ 0 w 57"/>
                    <a:gd name="T87" fmla="*/ 53 h 283"/>
                    <a:gd name="T88" fmla="*/ 0 w 57"/>
                    <a:gd name="T89" fmla="*/ 48 h 283"/>
                    <a:gd name="T90" fmla="*/ 0 w 57"/>
                    <a:gd name="T91" fmla="*/ 40 h 283"/>
                    <a:gd name="T92" fmla="*/ 0 w 57"/>
                    <a:gd name="T93" fmla="*/ 34 h 283"/>
                    <a:gd name="T94" fmla="*/ 0 w 57"/>
                    <a:gd name="T95" fmla="*/ 26 h 283"/>
                    <a:gd name="T96" fmla="*/ 0 w 57"/>
                    <a:gd name="T97" fmla="*/ 19 h 283"/>
                    <a:gd name="T98" fmla="*/ 0 w 57"/>
                    <a:gd name="T99" fmla="*/ 14 h 283"/>
                    <a:gd name="T100" fmla="*/ 0 w 57"/>
                    <a:gd name="T101" fmla="*/ 6 h 283"/>
                    <a:gd name="T102" fmla="*/ 0 w 57"/>
                    <a:gd name="T103" fmla="*/ 0 h 283"/>
                    <a:gd name="T104" fmla="*/ 6 w 57"/>
                    <a:gd name="T105" fmla="*/ 0 h 2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7"/>
                    <a:gd name="T160" fmla="*/ 0 h 283"/>
                    <a:gd name="T161" fmla="*/ 57 w 57"/>
                    <a:gd name="T162" fmla="*/ 283 h 2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7" h="283">
                      <a:moveTo>
                        <a:pt x="34" y="283"/>
                      </a:moveTo>
                      <a:lnTo>
                        <a:pt x="40" y="283"/>
                      </a:lnTo>
                      <a:lnTo>
                        <a:pt x="40" y="274"/>
                      </a:lnTo>
                      <a:lnTo>
                        <a:pt x="40" y="269"/>
                      </a:lnTo>
                      <a:lnTo>
                        <a:pt x="49" y="264"/>
                      </a:lnTo>
                      <a:lnTo>
                        <a:pt x="49" y="254"/>
                      </a:lnTo>
                      <a:lnTo>
                        <a:pt x="49" y="249"/>
                      </a:lnTo>
                      <a:lnTo>
                        <a:pt x="57" y="249"/>
                      </a:lnTo>
                      <a:lnTo>
                        <a:pt x="57" y="243"/>
                      </a:lnTo>
                      <a:lnTo>
                        <a:pt x="57" y="235"/>
                      </a:lnTo>
                      <a:lnTo>
                        <a:pt x="57" y="230"/>
                      </a:lnTo>
                      <a:lnTo>
                        <a:pt x="57" y="220"/>
                      </a:lnTo>
                      <a:lnTo>
                        <a:pt x="57" y="215"/>
                      </a:lnTo>
                      <a:lnTo>
                        <a:pt x="57" y="207"/>
                      </a:lnTo>
                      <a:lnTo>
                        <a:pt x="57" y="201"/>
                      </a:lnTo>
                      <a:lnTo>
                        <a:pt x="57" y="196"/>
                      </a:lnTo>
                      <a:lnTo>
                        <a:pt x="49" y="196"/>
                      </a:lnTo>
                      <a:lnTo>
                        <a:pt x="49" y="186"/>
                      </a:lnTo>
                      <a:lnTo>
                        <a:pt x="49" y="181"/>
                      </a:lnTo>
                      <a:lnTo>
                        <a:pt x="49" y="173"/>
                      </a:lnTo>
                      <a:lnTo>
                        <a:pt x="40" y="173"/>
                      </a:lnTo>
                      <a:lnTo>
                        <a:pt x="40" y="164"/>
                      </a:lnTo>
                      <a:lnTo>
                        <a:pt x="40" y="159"/>
                      </a:lnTo>
                      <a:lnTo>
                        <a:pt x="34" y="159"/>
                      </a:lnTo>
                      <a:lnTo>
                        <a:pt x="34" y="150"/>
                      </a:lnTo>
                      <a:lnTo>
                        <a:pt x="34" y="144"/>
                      </a:lnTo>
                      <a:lnTo>
                        <a:pt x="34" y="139"/>
                      </a:lnTo>
                      <a:lnTo>
                        <a:pt x="26" y="139"/>
                      </a:lnTo>
                      <a:lnTo>
                        <a:pt x="26" y="131"/>
                      </a:lnTo>
                      <a:lnTo>
                        <a:pt x="26" y="125"/>
                      </a:lnTo>
                      <a:lnTo>
                        <a:pt x="21" y="125"/>
                      </a:lnTo>
                      <a:lnTo>
                        <a:pt x="21" y="118"/>
                      </a:lnTo>
                      <a:lnTo>
                        <a:pt x="21" y="110"/>
                      </a:lnTo>
                      <a:lnTo>
                        <a:pt x="13" y="110"/>
                      </a:lnTo>
                      <a:lnTo>
                        <a:pt x="6" y="110"/>
                      </a:lnTo>
                      <a:lnTo>
                        <a:pt x="6" y="105"/>
                      </a:lnTo>
                      <a:lnTo>
                        <a:pt x="6" y="97"/>
                      </a:lnTo>
                      <a:lnTo>
                        <a:pt x="0" y="97"/>
                      </a:lnTo>
                      <a:lnTo>
                        <a:pt x="0" y="91"/>
                      </a:lnTo>
                      <a:lnTo>
                        <a:pt x="0" y="82"/>
                      </a:lnTo>
                      <a:lnTo>
                        <a:pt x="0" y="74"/>
                      </a:lnTo>
                      <a:lnTo>
                        <a:pt x="0" y="71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30" name="Freeform 1957"/>
                <p:cNvSpPr>
                  <a:spLocks/>
                </p:cNvSpPr>
                <p:nvPr/>
              </p:nvSpPr>
              <p:spPr bwMode="auto">
                <a:xfrm>
                  <a:off x="1560" y="820"/>
                  <a:ext cx="91" cy="115"/>
                </a:xfrm>
                <a:custGeom>
                  <a:avLst/>
                  <a:gdLst>
                    <a:gd name="T0" fmla="*/ 0 w 91"/>
                    <a:gd name="T1" fmla="*/ 115 h 115"/>
                    <a:gd name="T2" fmla="*/ 9 w 91"/>
                    <a:gd name="T3" fmla="*/ 110 h 115"/>
                    <a:gd name="T4" fmla="*/ 9 w 91"/>
                    <a:gd name="T5" fmla="*/ 102 h 115"/>
                    <a:gd name="T6" fmla="*/ 17 w 91"/>
                    <a:gd name="T7" fmla="*/ 102 h 115"/>
                    <a:gd name="T8" fmla="*/ 17 w 91"/>
                    <a:gd name="T9" fmla="*/ 96 h 115"/>
                    <a:gd name="T10" fmla="*/ 23 w 91"/>
                    <a:gd name="T11" fmla="*/ 96 h 115"/>
                    <a:gd name="T12" fmla="*/ 23 w 91"/>
                    <a:gd name="T13" fmla="*/ 87 h 115"/>
                    <a:gd name="T14" fmla="*/ 28 w 91"/>
                    <a:gd name="T15" fmla="*/ 87 h 115"/>
                    <a:gd name="T16" fmla="*/ 28 w 91"/>
                    <a:gd name="T17" fmla="*/ 79 h 115"/>
                    <a:gd name="T18" fmla="*/ 38 w 91"/>
                    <a:gd name="T19" fmla="*/ 79 h 115"/>
                    <a:gd name="T20" fmla="*/ 38 w 91"/>
                    <a:gd name="T21" fmla="*/ 76 h 115"/>
                    <a:gd name="T22" fmla="*/ 43 w 91"/>
                    <a:gd name="T23" fmla="*/ 76 h 115"/>
                    <a:gd name="T24" fmla="*/ 51 w 91"/>
                    <a:gd name="T25" fmla="*/ 76 h 115"/>
                    <a:gd name="T26" fmla="*/ 51 w 91"/>
                    <a:gd name="T27" fmla="*/ 68 h 115"/>
                    <a:gd name="T28" fmla="*/ 57 w 91"/>
                    <a:gd name="T29" fmla="*/ 68 h 115"/>
                    <a:gd name="T30" fmla="*/ 57 w 91"/>
                    <a:gd name="T31" fmla="*/ 58 h 115"/>
                    <a:gd name="T32" fmla="*/ 62 w 91"/>
                    <a:gd name="T33" fmla="*/ 58 h 115"/>
                    <a:gd name="T34" fmla="*/ 62 w 91"/>
                    <a:gd name="T35" fmla="*/ 53 h 115"/>
                    <a:gd name="T36" fmla="*/ 62 w 91"/>
                    <a:gd name="T37" fmla="*/ 45 h 115"/>
                    <a:gd name="T38" fmla="*/ 72 w 91"/>
                    <a:gd name="T39" fmla="*/ 45 h 115"/>
                    <a:gd name="T40" fmla="*/ 72 w 91"/>
                    <a:gd name="T41" fmla="*/ 39 h 115"/>
                    <a:gd name="T42" fmla="*/ 77 w 91"/>
                    <a:gd name="T43" fmla="*/ 39 h 115"/>
                    <a:gd name="T44" fmla="*/ 77 w 91"/>
                    <a:gd name="T45" fmla="*/ 31 h 115"/>
                    <a:gd name="T46" fmla="*/ 77 w 91"/>
                    <a:gd name="T47" fmla="*/ 24 h 115"/>
                    <a:gd name="T48" fmla="*/ 77 w 91"/>
                    <a:gd name="T49" fmla="*/ 19 h 115"/>
                    <a:gd name="T50" fmla="*/ 85 w 91"/>
                    <a:gd name="T51" fmla="*/ 19 h 115"/>
                    <a:gd name="T52" fmla="*/ 85 w 91"/>
                    <a:gd name="T53" fmla="*/ 11 h 115"/>
                    <a:gd name="T54" fmla="*/ 85 w 91"/>
                    <a:gd name="T55" fmla="*/ 5 h 115"/>
                    <a:gd name="T56" fmla="*/ 91 w 91"/>
                    <a:gd name="T57" fmla="*/ 5 h 115"/>
                    <a:gd name="T58" fmla="*/ 91 w 91"/>
                    <a:gd name="T59" fmla="*/ 0 h 11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1"/>
                    <a:gd name="T91" fmla="*/ 0 h 115"/>
                    <a:gd name="T92" fmla="*/ 91 w 91"/>
                    <a:gd name="T93" fmla="*/ 115 h 11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1" h="115">
                      <a:moveTo>
                        <a:pt x="0" y="115"/>
                      </a:moveTo>
                      <a:lnTo>
                        <a:pt x="9" y="110"/>
                      </a:lnTo>
                      <a:lnTo>
                        <a:pt x="9" y="102"/>
                      </a:lnTo>
                      <a:lnTo>
                        <a:pt x="17" y="102"/>
                      </a:lnTo>
                      <a:lnTo>
                        <a:pt x="17" y="96"/>
                      </a:lnTo>
                      <a:lnTo>
                        <a:pt x="23" y="96"/>
                      </a:lnTo>
                      <a:lnTo>
                        <a:pt x="23" y="87"/>
                      </a:lnTo>
                      <a:lnTo>
                        <a:pt x="28" y="87"/>
                      </a:lnTo>
                      <a:lnTo>
                        <a:pt x="28" y="79"/>
                      </a:lnTo>
                      <a:lnTo>
                        <a:pt x="38" y="79"/>
                      </a:lnTo>
                      <a:lnTo>
                        <a:pt x="38" y="76"/>
                      </a:lnTo>
                      <a:lnTo>
                        <a:pt x="43" y="76"/>
                      </a:lnTo>
                      <a:lnTo>
                        <a:pt x="51" y="76"/>
                      </a:lnTo>
                      <a:lnTo>
                        <a:pt x="51" y="68"/>
                      </a:lnTo>
                      <a:lnTo>
                        <a:pt x="57" y="68"/>
                      </a:lnTo>
                      <a:lnTo>
                        <a:pt x="57" y="58"/>
                      </a:lnTo>
                      <a:lnTo>
                        <a:pt x="62" y="58"/>
                      </a:lnTo>
                      <a:lnTo>
                        <a:pt x="62" y="53"/>
                      </a:lnTo>
                      <a:lnTo>
                        <a:pt x="62" y="45"/>
                      </a:lnTo>
                      <a:lnTo>
                        <a:pt x="72" y="45"/>
                      </a:lnTo>
                      <a:lnTo>
                        <a:pt x="72" y="39"/>
                      </a:lnTo>
                      <a:lnTo>
                        <a:pt x="77" y="39"/>
                      </a:lnTo>
                      <a:lnTo>
                        <a:pt x="77" y="31"/>
                      </a:lnTo>
                      <a:lnTo>
                        <a:pt x="77" y="24"/>
                      </a:lnTo>
                      <a:lnTo>
                        <a:pt x="77" y="19"/>
                      </a:lnTo>
                      <a:lnTo>
                        <a:pt x="85" y="19"/>
                      </a:lnTo>
                      <a:lnTo>
                        <a:pt x="85" y="11"/>
                      </a:lnTo>
                      <a:lnTo>
                        <a:pt x="85" y="5"/>
                      </a:lnTo>
                      <a:lnTo>
                        <a:pt x="91" y="5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31" name="Freeform 1958"/>
                <p:cNvSpPr>
                  <a:spLocks/>
                </p:cNvSpPr>
                <p:nvPr/>
              </p:nvSpPr>
              <p:spPr bwMode="auto">
                <a:xfrm>
                  <a:off x="1770" y="851"/>
                  <a:ext cx="296" cy="99"/>
                </a:xfrm>
                <a:custGeom>
                  <a:avLst/>
                  <a:gdLst>
                    <a:gd name="T0" fmla="*/ 0 w 296"/>
                    <a:gd name="T1" fmla="*/ 79 h 99"/>
                    <a:gd name="T2" fmla="*/ 5 w 296"/>
                    <a:gd name="T3" fmla="*/ 79 h 99"/>
                    <a:gd name="T4" fmla="*/ 14 w 296"/>
                    <a:gd name="T5" fmla="*/ 79 h 99"/>
                    <a:gd name="T6" fmla="*/ 19 w 296"/>
                    <a:gd name="T7" fmla="*/ 79 h 99"/>
                    <a:gd name="T8" fmla="*/ 24 w 296"/>
                    <a:gd name="T9" fmla="*/ 79 h 99"/>
                    <a:gd name="T10" fmla="*/ 34 w 296"/>
                    <a:gd name="T11" fmla="*/ 79 h 99"/>
                    <a:gd name="T12" fmla="*/ 42 w 296"/>
                    <a:gd name="T13" fmla="*/ 79 h 99"/>
                    <a:gd name="T14" fmla="*/ 48 w 296"/>
                    <a:gd name="T15" fmla="*/ 79 h 99"/>
                    <a:gd name="T16" fmla="*/ 56 w 296"/>
                    <a:gd name="T17" fmla="*/ 79 h 99"/>
                    <a:gd name="T18" fmla="*/ 61 w 296"/>
                    <a:gd name="T19" fmla="*/ 79 h 99"/>
                    <a:gd name="T20" fmla="*/ 68 w 296"/>
                    <a:gd name="T21" fmla="*/ 79 h 99"/>
                    <a:gd name="T22" fmla="*/ 76 w 296"/>
                    <a:gd name="T23" fmla="*/ 79 h 99"/>
                    <a:gd name="T24" fmla="*/ 81 w 296"/>
                    <a:gd name="T25" fmla="*/ 79 h 99"/>
                    <a:gd name="T26" fmla="*/ 90 w 296"/>
                    <a:gd name="T27" fmla="*/ 79 h 99"/>
                    <a:gd name="T28" fmla="*/ 95 w 296"/>
                    <a:gd name="T29" fmla="*/ 79 h 99"/>
                    <a:gd name="T30" fmla="*/ 102 w 296"/>
                    <a:gd name="T31" fmla="*/ 79 h 99"/>
                    <a:gd name="T32" fmla="*/ 110 w 296"/>
                    <a:gd name="T33" fmla="*/ 79 h 99"/>
                    <a:gd name="T34" fmla="*/ 115 w 296"/>
                    <a:gd name="T35" fmla="*/ 79 h 99"/>
                    <a:gd name="T36" fmla="*/ 115 w 296"/>
                    <a:gd name="T37" fmla="*/ 84 h 99"/>
                    <a:gd name="T38" fmla="*/ 123 w 296"/>
                    <a:gd name="T39" fmla="*/ 84 h 99"/>
                    <a:gd name="T40" fmla="*/ 133 w 296"/>
                    <a:gd name="T41" fmla="*/ 84 h 99"/>
                    <a:gd name="T42" fmla="*/ 138 w 296"/>
                    <a:gd name="T43" fmla="*/ 84 h 99"/>
                    <a:gd name="T44" fmla="*/ 144 w 296"/>
                    <a:gd name="T45" fmla="*/ 84 h 99"/>
                    <a:gd name="T46" fmla="*/ 152 w 296"/>
                    <a:gd name="T47" fmla="*/ 84 h 99"/>
                    <a:gd name="T48" fmla="*/ 152 w 296"/>
                    <a:gd name="T49" fmla="*/ 92 h 99"/>
                    <a:gd name="T50" fmla="*/ 157 w 296"/>
                    <a:gd name="T51" fmla="*/ 92 h 99"/>
                    <a:gd name="T52" fmla="*/ 167 w 296"/>
                    <a:gd name="T53" fmla="*/ 92 h 99"/>
                    <a:gd name="T54" fmla="*/ 172 w 296"/>
                    <a:gd name="T55" fmla="*/ 92 h 99"/>
                    <a:gd name="T56" fmla="*/ 172 w 296"/>
                    <a:gd name="T57" fmla="*/ 99 h 99"/>
                    <a:gd name="T58" fmla="*/ 180 w 296"/>
                    <a:gd name="T59" fmla="*/ 99 h 99"/>
                    <a:gd name="T60" fmla="*/ 186 w 296"/>
                    <a:gd name="T61" fmla="*/ 99 h 99"/>
                    <a:gd name="T62" fmla="*/ 191 w 296"/>
                    <a:gd name="T63" fmla="*/ 99 h 99"/>
                    <a:gd name="T64" fmla="*/ 201 w 296"/>
                    <a:gd name="T65" fmla="*/ 99 h 99"/>
                    <a:gd name="T66" fmla="*/ 206 w 296"/>
                    <a:gd name="T67" fmla="*/ 99 h 99"/>
                    <a:gd name="T68" fmla="*/ 214 w 296"/>
                    <a:gd name="T69" fmla="*/ 99 h 99"/>
                    <a:gd name="T70" fmla="*/ 220 w 296"/>
                    <a:gd name="T71" fmla="*/ 99 h 99"/>
                    <a:gd name="T72" fmla="*/ 225 w 296"/>
                    <a:gd name="T73" fmla="*/ 99 h 99"/>
                    <a:gd name="T74" fmla="*/ 235 w 296"/>
                    <a:gd name="T75" fmla="*/ 99 h 99"/>
                    <a:gd name="T76" fmla="*/ 240 w 296"/>
                    <a:gd name="T77" fmla="*/ 99 h 99"/>
                    <a:gd name="T78" fmla="*/ 240 w 296"/>
                    <a:gd name="T79" fmla="*/ 92 h 99"/>
                    <a:gd name="T80" fmla="*/ 248 w 296"/>
                    <a:gd name="T81" fmla="*/ 92 h 99"/>
                    <a:gd name="T82" fmla="*/ 248 w 296"/>
                    <a:gd name="T83" fmla="*/ 84 h 99"/>
                    <a:gd name="T84" fmla="*/ 256 w 296"/>
                    <a:gd name="T85" fmla="*/ 84 h 99"/>
                    <a:gd name="T86" fmla="*/ 256 w 296"/>
                    <a:gd name="T87" fmla="*/ 79 h 99"/>
                    <a:gd name="T88" fmla="*/ 262 w 296"/>
                    <a:gd name="T89" fmla="*/ 79 h 99"/>
                    <a:gd name="T90" fmla="*/ 262 w 296"/>
                    <a:gd name="T91" fmla="*/ 71 h 99"/>
                    <a:gd name="T92" fmla="*/ 269 w 296"/>
                    <a:gd name="T93" fmla="*/ 71 h 99"/>
                    <a:gd name="T94" fmla="*/ 269 w 296"/>
                    <a:gd name="T95" fmla="*/ 65 h 99"/>
                    <a:gd name="T96" fmla="*/ 277 w 296"/>
                    <a:gd name="T97" fmla="*/ 56 h 99"/>
                    <a:gd name="T98" fmla="*/ 277 w 296"/>
                    <a:gd name="T99" fmla="*/ 48 h 99"/>
                    <a:gd name="T100" fmla="*/ 282 w 296"/>
                    <a:gd name="T101" fmla="*/ 48 h 99"/>
                    <a:gd name="T102" fmla="*/ 282 w 296"/>
                    <a:gd name="T103" fmla="*/ 45 h 99"/>
                    <a:gd name="T104" fmla="*/ 282 w 296"/>
                    <a:gd name="T105" fmla="*/ 37 h 99"/>
                    <a:gd name="T106" fmla="*/ 290 w 296"/>
                    <a:gd name="T107" fmla="*/ 37 h 99"/>
                    <a:gd name="T108" fmla="*/ 290 w 296"/>
                    <a:gd name="T109" fmla="*/ 27 h 99"/>
                    <a:gd name="T110" fmla="*/ 290 w 296"/>
                    <a:gd name="T111" fmla="*/ 22 h 99"/>
                    <a:gd name="T112" fmla="*/ 290 w 296"/>
                    <a:gd name="T113" fmla="*/ 14 h 99"/>
                    <a:gd name="T114" fmla="*/ 296 w 296"/>
                    <a:gd name="T115" fmla="*/ 14 h 99"/>
                    <a:gd name="T116" fmla="*/ 296 w 296"/>
                    <a:gd name="T117" fmla="*/ 8 h 99"/>
                    <a:gd name="T118" fmla="*/ 296 w 296"/>
                    <a:gd name="T119" fmla="*/ 0 h 9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96"/>
                    <a:gd name="T181" fmla="*/ 0 h 99"/>
                    <a:gd name="T182" fmla="*/ 296 w 296"/>
                    <a:gd name="T183" fmla="*/ 99 h 9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96" h="99">
                      <a:moveTo>
                        <a:pt x="0" y="79"/>
                      </a:moveTo>
                      <a:lnTo>
                        <a:pt x="5" y="79"/>
                      </a:lnTo>
                      <a:lnTo>
                        <a:pt x="14" y="79"/>
                      </a:lnTo>
                      <a:lnTo>
                        <a:pt x="19" y="79"/>
                      </a:lnTo>
                      <a:lnTo>
                        <a:pt x="24" y="79"/>
                      </a:lnTo>
                      <a:lnTo>
                        <a:pt x="34" y="79"/>
                      </a:lnTo>
                      <a:lnTo>
                        <a:pt x="42" y="79"/>
                      </a:lnTo>
                      <a:lnTo>
                        <a:pt x="48" y="79"/>
                      </a:lnTo>
                      <a:lnTo>
                        <a:pt x="56" y="79"/>
                      </a:lnTo>
                      <a:lnTo>
                        <a:pt x="61" y="79"/>
                      </a:lnTo>
                      <a:lnTo>
                        <a:pt x="68" y="79"/>
                      </a:lnTo>
                      <a:lnTo>
                        <a:pt x="76" y="79"/>
                      </a:lnTo>
                      <a:lnTo>
                        <a:pt x="81" y="79"/>
                      </a:lnTo>
                      <a:lnTo>
                        <a:pt x="90" y="79"/>
                      </a:lnTo>
                      <a:lnTo>
                        <a:pt x="95" y="79"/>
                      </a:lnTo>
                      <a:lnTo>
                        <a:pt x="102" y="79"/>
                      </a:lnTo>
                      <a:lnTo>
                        <a:pt x="110" y="79"/>
                      </a:lnTo>
                      <a:lnTo>
                        <a:pt x="115" y="79"/>
                      </a:lnTo>
                      <a:lnTo>
                        <a:pt x="115" y="84"/>
                      </a:lnTo>
                      <a:lnTo>
                        <a:pt x="123" y="84"/>
                      </a:lnTo>
                      <a:lnTo>
                        <a:pt x="133" y="84"/>
                      </a:lnTo>
                      <a:lnTo>
                        <a:pt x="138" y="84"/>
                      </a:lnTo>
                      <a:lnTo>
                        <a:pt x="144" y="84"/>
                      </a:lnTo>
                      <a:lnTo>
                        <a:pt x="152" y="84"/>
                      </a:lnTo>
                      <a:lnTo>
                        <a:pt x="152" y="92"/>
                      </a:lnTo>
                      <a:lnTo>
                        <a:pt x="157" y="92"/>
                      </a:lnTo>
                      <a:lnTo>
                        <a:pt x="167" y="92"/>
                      </a:lnTo>
                      <a:lnTo>
                        <a:pt x="172" y="92"/>
                      </a:lnTo>
                      <a:lnTo>
                        <a:pt x="172" y="99"/>
                      </a:lnTo>
                      <a:lnTo>
                        <a:pt x="180" y="99"/>
                      </a:lnTo>
                      <a:lnTo>
                        <a:pt x="186" y="99"/>
                      </a:lnTo>
                      <a:lnTo>
                        <a:pt x="191" y="99"/>
                      </a:lnTo>
                      <a:lnTo>
                        <a:pt x="201" y="99"/>
                      </a:lnTo>
                      <a:lnTo>
                        <a:pt x="206" y="99"/>
                      </a:lnTo>
                      <a:lnTo>
                        <a:pt x="214" y="99"/>
                      </a:lnTo>
                      <a:lnTo>
                        <a:pt x="220" y="99"/>
                      </a:lnTo>
                      <a:lnTo>
                        <a:pt x="225" y="99"/>
                      </a:lnTo>
                      <a:lnTo>
                        <a:pt x="235" y="99"/>
                      </a:lnTo>
                      <a:lnTo>
                        <a:pt x="240" y="99"/>
                      </a:lnTo>
                      <a:lnTo>
                        <a:pt x="240" y="92"/>
                      </a:lnTo>
                      <a:lnTo>
                        <a:pt x="248" y="92"/>
                      </a:lnTo>
                      <a:lnTo>
                        <a:pt x="248" y="84"/>
                      </a:lnTo>
                      <a:lnTo>
                        <a:pt x="256" y="84"/>
                      </a:lnTo>
                      <a:lnTo>
                        <a:pt x="256" y="79"/>
                      </a:lnTo>
                      <a:lnTo>
                        <a:pt x="262" y="79"/>
                      </a:lnTo>
                      <a:lnTo>
                        <a:pt x="262" y="71"/>
                      </a:lnTo>
                      <a:lnTo>
                        <a:pt x="269" y="71"/>
                      </a:lnTo>
                      <a:lnTo>
                        <a:pt x="269" y="65"/>
                      </a:lnTo>
                      <a:lnTo>
                        <a:pt x="277" y="56"/>
                      </a:lnTo>
                      <a:lnTo>
                        <a:pt x="277" y="48"/>
                      </a:lnTo>
                      <a:lnTo>
                        <a:pt x="282" y="48"/>
                      </a:lnTo>
                      <a:lnTo>
                        <a:pt x="282" y="45"/>
                      </a:lnTo>
                      <a:lnTo>
                        <a:pt x="282" y="37"/>
                      </a:lnTo>
                      <a:lnTo>
                        <a:pt x="290" y="37"/>
                      </a:lnTo>
                      <a:lnTo>
                        <a:pt x="290" y="27"/>
                      </a:lnTo>
                      <a:lnTo>
                        <a:pt x="290" y="22"/>
                      </a:lnTo>
                      <a:lnTo>
                        <a:pt x="290" y="14"/>
                      </a:lnTo>
                      <a:lnTo>
                        <a:pt x="296" y="14"/>
                      </a:lnTo>
                      <a:lnTo>
                        <a:pt x="296" y="8"/>
                      </a:lnTo>
                      <a:lnTo>
                        <a:pt x="296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32" name="Freeform 1959"/>
                <p:cNvSpPr>
                  <a:spLocks/>
                </p:cNvSpPr>
                <p:nvPr/>
              </p:nvSpPr>
              <p:spPr bwMode="auto">
                <a:xfrm>
                  <a:off x="1990" y="964"/>
                  <a:ext cx="125" cy="68"/>
                </a:xfrm>
                <a:custGeom>
                  <a:avLst/>
                  <a:gdLst>
                    <a:gd name="T0" fmla="*/ 0 w 125"/>
                    <a:gd name="T1" fmla="*/ 0 h 68"/>
                    <a:gd name="T2" fmla="*/ 5 w 125"/>
                    <a:gd name="T3" fmla="*/ 0 h 68"/>
                    <a:gd name="T4" fmla="*/ 5 w 125"/>
                    <a:gd name="T5" fmla="*/ 5 h 68"/>
                    <a:gd name="T6" fmla="*/ 15 w 125"/>
                    <a:gd name="T7" fmla="*/ 5 h 68"/>
                    <a:gd name="T8" fmla="*/ 20 w 125"/>
                    <a:gd name="T9" fmla="*/ 5 h 68"/>
                    <a:gd name="T10" fmla="*/ 20 w 125"/>
                    <a:gd name="T11" fmla="*/ 11 h 68"/>
                    <a:gd name="T12" fmla="*/ 28 w 125"/>
                    <a:gd name="T13" fmla="*/ 11 h 68"/>
                    <a:gd name="T14" fmla="*/ 36 w 125"/>
                    <a:gd name="T15" fmla="*/ 20 h 68"/>
                    <a:gd name="T16" fmla="*/ 42 w 125"/>
                    <a:gd name="T17" fmla="*/ 20 h 68"/>
                    <a:gd name="T18" fmla="*/ 49 w 125"/>
                    <a:gd name="T19" fmla="*/ 20 h 68"/>
                    <a:gd name="T20" fmla="*/ 57 w 125"/>
                    <a:gd name="T21" fmla="*/ 25 h 68"/>
                    <a:gd name="T22" fmla="*/ 62 w 125"/>
                    <a:gd name="T23" fmla="*/ 25 h 68"/>
                    <a:gd name="T24" fmla="*/ 70 w 125"/>
                    <a:gd name="T25" fmla="*/ 25 h 68"/>
                    <a:gd name="T26" fmla="*/ 76 w 125"/>
                    <a:gd name="T27" fmla="*/ 25 h 68"/>
                    <a:gd name="T28" fmla="*/ 76 w 125"/>
                    <a:gd name="T29" fmla="*/ 34 h 68"/>
                    <a:gd name="T30" fmla="*/ 85 w 125"/>
                    <a:gd name="T31" fmla="*/ 34 h 68"/>
                    <a:gd name="T32" fmla="*/ 85 w 125"/>
                    <a:gd name="T33" fmla="*/ 42 h 68"/>
                    <a:gd name="T34" fmla="*/ 91 w 125"/>
                    <a:gd name="T35" fmla="*/ 42 h 68"/>
                    <a:gd name="T36" fmla="*/ 96 w 125"/>
                    <a:gd name="T37" fmla="*/ 47 h 68"/>
                    <a:gd name="T38" fmla="*/ 104 w 125"/>
                    <a:gd name="T39" fmla="*/ 47 h 68"/>
                    <a:gd name="T40" fmla="*/ 110 w 125"/>
                    <a:gd name="T41" fmla="*/ 57 h 68"/>
                    <a:gd name="T42" fmla="*/ 110 w 125"/>
                    <a:gd name="T43" fmla="*/ 62 h 68"/>
                    <a:gd name="T44" fmla="*/ 119 w 125"/>
                    <a:gd name="T45" fmla="*/ 62 h 68"/>
                    <a:gd name="T46" fmla="*/ 119 w 125"/>
                    <a:gd name="T47" fmla="*/ 68 h 68"/>
                    <a:gd name="T48" fmla="*/ 125 w 125"/>
                    <a:gd name="T49" fmla="*/ 68 h 6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5"/>
                    <a:gd name="T76" fmla="*/ 0 h 68"/>
                    <a:gd name="T77" fmla="*/ 125 w 125"/>
                    <a:gd name="T78" fmla="*/ 68 h 6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5" h="6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0" y="11"/>
                      </a:lnTo>
                      <a:lnTo>
                        <a:pt x="28" y="11"/>
                      </a:lnTo>
                      <a:lnTo>
                        <a:pt x="36" y="20"/>
                      </a:lnTo>
                      <a:lnTo>
                        <a:pt x="42" y="20"/>
                      </a:lnTo>
                      <a:lnTo>
                        <a:pt x="49" y="20"/>
                      </a:lnTo>
                      <a:lnTo>
                        <a:pt x="57" y="25"/>
                      </a:lnTo>
                      <a:lnTo>
                        <a:pt x="62" y="25"/>
                      </a:lnTo>
                      <a:lnTo>
                        <a:pt x="70" y="25"/>
                      </a:lnTo>
                      <a:lnTo>
                        <a:pt x="76" y="25"/>
                      </a:lnTo>
                      <a:lnTo>
                        <a:pt x="76" y="34"/>
                      </a:lnTo>
                      <a:lnTo>
                        <a:pt x="85" y="34"/>
                      </a:lnTo>
                      <a:lnTo>
                        <a:pt x="85" y="42"/>
                      </a:lnTo>
                      <a:lnTo>
                        <a:pt x="91" y="42"/>
                      </a:lnTo>
                      <a:lnTo>
                        <a:pt x="96" y="47"/>
                      </a:lnTo>
                      <a:lnTo>
                        <a:pt x="104" y="47"/>
                      </a:lnTo>
                      <a:lnTo>
                        <a:pt x="110" y="57"/>
                      </a:lnTo>
                      <a:lnTo>
                        <a:pt x="110" y="62"/>
                      </a:lnTo>
                      <a:lnTo>
                        <a:pt x="119" y="62"/>
                      </a:lnTo>
                      <a:lnTo>
                        <a:pt x="119" y="68"/>
                      </a:lnTo>
                      <a:lnTo>
                        <a:pt x="125" y="68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33" name="Freeform 1960"/>
                <p:cNvSpPr>
                  <a:spLocks/>
                </p:cNvSpPr>
                <p:nvPr/>
              </p:nvSpPr>
              <p:spPr bwMode="auto">
                <a:xfrm>
                  <a:off x="1651" y="1099"/>
                  <a:ext cx="305" cy="79"/>
                </a:xfrm>
                <a:custGeom>
                  <a:avLst/>
                  <a:gdLst>
                    <a:gd name="T0" fmla="*/ 0 w 305"/>
                    <a:gd name="T1" fmla="*/ 79 h 79"/>
                    <a:gd name="T2" fmla="*/ 0 w 305"/>
                    <a:gd name="T3" fmla="*/ 71 h 79"/>
                    <a:gd name="T4" fmla="*/ 5 w 305"/>
                    <a:gd name="T5" fmla="*/ 71 h 79"/>
                    <a:gd name="T6" fmla="*/ 5 w 305"/>
                    <a:gd name="T7" fmla="*/ 65 h 79"/>
                    <a:gd name="T8" fmla="*/ 15 w 305"/>
                    <a:gd name="T9" fmla="*/ 65 h 79"/>
                    <a:gd name="T10" fmla="*/ 15 w 305"/>
                    <a:gd name="T11" fmla="*/ 57 h 79"/>
                    <a:gd name="T12" fmla="*/ 20 w 305"/>
                    <a:gd name="T13" fmla="*/ 57 h 79"/>
                    <a:gd name="T14" fmla="*/ 28 w 305"/>
                    <a:gd name="T15" fmla="*/ 57 h 79"/>
                    <a:gd name="T16" fmla="*/ 28 w 305"/>
                    <a:gd name="T17" fmla="*/ 51 h 79"/>
                    <a:gd name="T18" fmla="*/ 36 w 305"/>
                    <a:gd name="T19" fmla="*/ 51 h 79"/>
                    <a:gd name="T20" fmla="*/ 36 w 305"/>
                    <a:gd name="T21" fmla="*/ 45 h 79"/>
                    <a:gd name="T22" fmla="*/ 36 w 305"/>
                    <a:gd name="T23" fmla="*/ 37 h 79"/>
                    <a:gd name="T24" fmla="*/ 42 w 305"/>
                    <a:gd name="T25" fmla="*/ 37 h 79"/>
                    <a:gd name="T26" fmla="*/ 42 w 305"/>
                    <a:gd name="T27" fmla="*/ 32 h 79"/>
                    <a:gd name="T28" fmla="*/ 51 w 305"/>
                    <a:gd name="T29" fmla="*/ 32 h 79"/>
                    <a:gd name="T30" fmla="*/ 57 w 305"/>
                    <a:gd name="T31" fmla="*/ 32 h 79"/>
                    <a:gd name="T32" fmla="*/ 57 w 305"/>
                    <a:gd name="T33" fmla="*/ 23 h 79"/>
                    <a:gd name="T34" fmla="*/ 62 w 305"/>
                    <a:gd name="T35" fmla="*/ 23 h 79"/>
                    <a:gd name="T36" fmla="*/ 62 w 305"/>
                    <a:gd name="T37" fmla="*/ 17 h 79"/>
                    <a:gd name="T38" fmla="*/ 70 w 305"/>
                    <a:gd name="T39" fmla="*/ 17 h 79"/>
                    <a:gd name="T40" fmla="*/ 76 w 305"/>
                    <a:gd name="T41" fmla="*/ 17 h 79"/>
                    <a:gd name="T42" fmla="*/ 76 w 305"/>
                    <a:gd name="T43" fmla="*/ 9 h 79"/>
                    <a:gd name="T44" fmla="*/ 85 w 305"/>
                    <a:gd name="T45" fmla="*/ 9 h 79"/>
                    <a:gd name="T46" fmla="*/ 91 w 305"/>
                    <a:gd name="T47" fmla="*/ 9 h 79"/>
                    <a:gd name="T48" fmla="*/ 96 w 305"/>
                    <a:gd name="T49" fmla="*/ 9 h 79"/>
                    <a:gd name="T50" fmla="*/ 104 w 305"/>
                    <a:gd name="T51" fmla="*/ 9 h 79"/>
                    <a:gd name="T52" fmla="*/ 110 w 305"/>
                    <a:gd name="T53" fmla="*/ 9 h 79"/>
                    <a:gd name="T54" fmla="*/ 119 w 305"/>
                    <a:gd name="T55" fmla="*/ 9 h 79"/>
                    <a:gd name="T56" fmla="*/ 124 w 305"/>
                    <a:gd name="T57" fmla="*/ 9 h 79"/>
                    <a:gd name="T58" fmla="*/ 133 w 305"/>
                    <a:gd name="T59" fmla="*/ 9 h 79"/>
                    <a:gd name="T60" fmla="*/ 138 w 305"/>
                    <a:gd name="T61" fmla="*/ 9 h 79"/>
                    <a:gd name="T62" fmla="*/ 143 w 305"/>
                    <a:gd name="T63" fmla="*/ 9 h 79"/>
                    <a:gd name="T64" fmla="*/ 153 w 305"/>
                    <a:gd name="T65" fmla="*/ 9 h 79"/>
                    <a:gd name="T66" fmla="*/ 161 w 305"/>
                    <a:gd name="T67" fmla="*/ 9 h 79"/>
                    <a:gd name="T68" fmla="*/ 167 w 305"/>
                    <a:gd name="T69" fmla="*/ 9 h 79"/>
                    <a:gd name="T70" fmla="*/ 175 w 305"/>
                    <a:gd name="T71" fmla="*/ 9 h 79"/>
                    <a:gd name="T72" fmla="*/ 180 w 305"/>
                    <a:gd name="T73" fmla="*/ 9 h 79"/>
                    <a:gd name="T74" fmla="*/ 187 w 305"/>
                    <a:gd name="T75" fmla="*/ 9 h 79"/>
                    <a:gd name="T76" fmla="*/ 195 w 305"/>
                    <a:gd name="T77" fmla="*/ 9 h 79"/>
                    <a:gd name="T78" fmla="*/ 200 w 305"/>
                    <a:gd name="T79" fmla="*/ 9 h 79"/>
                    <a:gd name="T80" fmla="*/ 209 w 305"/>
                    <a:gd name="T81" fmla="*/ 9 h 79"/>
                    <a:gd name="T82" fmla="*/ 214 w 305"/>
                    <a:gd name="T83" fmla="*/ 9 h 79"/>
                    <a:gd name="T84" fmla="*/ 221 w 305"/>
                    <a:gd name="T85" fmla="*/ 9 h 79"/>
                    <a:gd name="T86" fmla="*/ 229 w 305"/>
                    <a:gd name="T87" fmla="*/ 9 h 79"/>
                    <a:gd name="T88" fmla="*/ 234 w 305"/>
                    <a:gd name="T89" fmla="*/ 9 h 79"/>
                    <a:gd name="T90" fmla="*/ 242 w 305"/>
                    <a:gd name="T91" fmla="*/ 9 h 79"/>
                    <a:gd name="T92" fmla="*/ 252 w 305"/>
                    <a:gd name="T93" fmla="*/ 9 h 79"/>
                    <a:gd name="T94" fmla="*/ 257 w 305"/>
                    <a:gd name="T95" fmla="*/ 9 h 79"/>
                    <a:gd name="T96" fmla="*/ 263 w 305"/>
                    <a:gd name="T97" fmla="*/ 9 h 79"/>
                    <a:gd name="T98" fmla="*/ 276 w 305"/>
                    <a:gd name="T99" fmla="*/ 9 h 79"/>
                    <a:gd name="T100" fmla="*/ 286 w 305"/>
                    <a:gd name="T101" fmla="*/ 9 h 79"/>
                    <a:gd name="T102" fmla="*/ 291 w 305"/>
                    <a:gd name="T103" fmla="*/ 9 h 79"/>
                    <a:gd name="T104" fmla="*/ 299 w 305"/>
                    <a:gd name="T105" fmla="*/ 9 h 79"/>
                    <a:gd name="T106" fmla="*/ 305 w 305"/>
                    <a:gd name="T107" fmla="*/ 9 h 79"/>
                    <a:gd name="T108" fmla="*/ 305 w 305"/>
                    <a:gd name="T109" fmla="*/ 0 h 7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5"/>
                    <a:gd name="T166" fmla="*/ 0 h 79"/>
                    <a:gd name="T167" fmla="*/ 305 w 305"/>
                    <a:gd name="T168" fmla="*/ 79 h 7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5" h="79">
                      <a:moveTo>
                        <a:pt x="0" y="79"/>
                      </a:moveTo>
                      <a:lnTo>
                        <a:pt x="0" y="71"/>
                      </a:lnTo>
                      <a:lnTo>
                        <a:pt x="5" y="71"/>
                      </a:lnTo>
                      <a:lnTo>
                        <a:pt x="5" y="65"/>
                      </a:lnTo>
                      <a:lnTo>
                        <a:pt x="15" y="65"/>
                      </a:lnTo>
                      <a:lnTo>
                        <a:pt x="15" y="57"/>
                      </a:lnTo>
                      <a:lnTo>
                        <a:pt x="20" y="57"/>
                      </a:lnTo>
                      <a:lnTo>
                        <a:pt x="28" y="57"/>
                      </a:lnTo>
                      <a:lnTo>
                        <a:pt x="28" y="51"/>
                      </a:lnTo>
                      <a:lnTo>
                        <a:pt x="36" y="51"/>
                      </a:lnTo>
                      <a:lnTo>
                        <a:pt x="36" y="45"/>
                      </a:lnTo>
                      <a:lnTo>
                        <a:pt x="36" y="37"/>
                      </a:lnTo>
                      <a:lnTo>
                        <a:pt x="42" y="37"/>
                      </a:lnTo>
                      <a:lnTo>
                        <a:pt x="42" y="32"/>
                      </a:lnTo>
                      <a:lnTo>
                        <a:pt x="51" y="32"/>
                      </a:lnTo>
                      <a:lnTo>
                        <a:pt x="57" y="32"/>
                      </a:lnTo>
                      <a:lnTo>
                        <a:pt x="57" y="23"/>
                      </a:lnTo>
                      <a:lnTo>
                        <a:pt x="62" y="23"/>
                      </a:lnTo>
                      <a:lnTo>
                        <a:pt x="62" y="17"/>
                      </a:lnTo>
                      <a:lnTo>
                        <a:pt x="70" y="17"/>
                      </a:lnTo>
                      <a:lnTo>
                        <a:pt x="76" y="17"/>
                      </a:lnTo>
                      <a:lnTo>
                        <a:pt x="76" y="9"/>
                      </a:lnTo>
                      <a:lnTo>
                        <a:pt x="85" y="9"/>
                      </a:lnTo>
                      <a:lnTo>
                        <a:pt x="91" y="9"/>
                      </a:lnTo>
                      <a:lnTo>
                        <a:pt x="96" y="9"/>
                      </a:lnTo>
                      <a:lnTo>
                        <a:pt x="104" y="9"/>
                      </a:lnTo>
                      <a:lnTo>
                        <a:pt x="110" y="9"/>
                      </a:lnTo>
                      <a:lnTo>
                        <a:pt x="119" y="9"/>
                      </a:lnTo>
                      <a:lnTo>
                        <a:pt x="124" y="9"/>
                      </a:lnTo>
                      <a:lnTo>
                        <a:pt x="133" y="9"/>
                      </a:lnTo>
                      <a:lnTo>
                        <a:pt x="138" y="9"/>
                      </a:lnTo>
                      <a:lnTo>
                        <a:pt x="143" y="9"/>
                      </a:lnTo>
                      <a:lnTo>
                        <a:pt x="153" y="9"/>
                      </a:lnTo>
                      <a:lnTo>
                        <a:pt x="161" y="9"/>
                      </a:lnTo>
                      <a:lnTo>
                        <a:pt x="167" y="9"/>
                      </a:lnTo>
                      <a:lnTo>
                        <a:pt x="175" y="9"/>
                      </a:lnTo>
                      <a:lnTo>
                        <a:pt x="180" y="9"/>
                      </a:lnTo>
                      <a:lnTo>
                        <a:pt x="187" y="9"/>
                      </a:lnTo>
                      <a:lnTo>
                        <a:pt x="195" y="9"/>
                      </a:lnTo>
                      <a:lnTo>
                        <a:pt x="200" y="9"/>
                      </a:lnTo>
                      <a:lnTo>
                        <a:pt x="209" y="9"/>
                      </a:lnTo>
                      <a:lnTo>
                        <a:pt x="214" y="9"/>
                      </a:lnTo>
                      <a:lnTo>
                        <a:pt x="221" y="9"/>
                      </a:lnTo>
                      <a:lnTo>
                        <a:pt x="229" y="9"/>
                      </a:lnTo>
                      <a:lnTo>
                        <a:pt x="234" y="9"/>
                      </a:lnTo>
                      <a:lnTo>
                        <a:pt x="242" y="9"/>
                      </a:lnTo>
                      <a:lnTo>
                        <a:pt x="252" y="9"/>
                      </a:lnTo>
                      <a:lnTo>
                        <a:pt x="257" y="9"/>
                      </a:lnTo>
                      <a:lnTo>
                        <a:pt x="263" y="9"/>
                      </a:lnTo>
                      <a:lnTo>
                        <a:pt x="276" y="9"/>
                      </a:lnTo>
                      <a:lnTo>
                        <a:pt x="286" y="9"/>
                      </a:lnTo>
                      <a:lnTo>
                        <a:pt x="291" y="9"/>
                      </a:lnTo>
                      <a:lnTo>
                        <a:pt x="299" y="9"/>
                      </a:lnTo>
                      <a:lnTo>
                        <a:pt x="305" y="9"/>
                      </a:lnTo>
                      <a:lnTo>
                        <a:pt x="305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34" name="Freeform 1961"/>
                <p:cNvSpPr>
                  <a:spLocks/>
                </p:cNvSpPr>
                <p:nvPr/>
              </p:nvSpPr>
              <p:spPr bwMode="auto">
                <a:xfrm>
                  <a:off x="1831" y="1011"/>
                  <a:ext cx="96" cy="83"/>
                </a:xfrm>
                <a:custGeom>
                  <a:avLst/>
                  <a:gdLst>
                    <a:gd name="T0" fmla="*/ 0 w 96"/>
                    <a:gd name="T1" fmla="*/ 83 h 83"/>
                    <a:gd name="T2" fmla="*/ 7 w 96"/>
                    <a:gd name="T3" fmla="*/ 78 h 83"/>
                    <a:gd name="T4" fmla="*/ 7 w 96"/>
                    <a:gd name="T5" fmla="*/ 68 h 83"/>
                    <a:gd name="T6" fmla="*/ 15 w 96"/>
                    <a:gd name="T7" fmla="*/ 68 h 83"/>
                    <a:gd name="T8" fmla="*/ 15 w 96"/>
                    <a:gd name="T9" fmla="*/ 63 h 83"/>
                    <a:gd name="T10" fmla="*/ 20 w 96"/>
                    <a:gd name="T11" fmla="*/ 63 h 83"/>
                    <a:gd name="T12" fmla="*/ 20 w 96"/>
                    <a:gd name="T13" fmla="*/ 57 h 83"/>
                    <a:gd name="T14" fmla="*/ 20 w 96"/>
                    <a:gd name="T15" fmla="*/ 49 h 83"/>
                    <a:gd name="T16" fmla="*/ 29 w 96"/>
                    <a:gd name="T17" fmla="*/ 49 h 83"/>
                    <a:gd name="T18" fmla="*/ 29 w 96"/>
                    <a:gd name="T19" fmla="*/ 44 h 83"/>
                    <a:gd name="T20" fmla="*/ 34 w 96"/>
                    <a:gd name="T21" fmla="*/ 44 h 83"/>
                    <a:gd name="T22" fmla="*/ 34 w 96"/>
                    <a:gd name="T23" fmla="*/ 34 h 83"/>
                    <a:gd name="T24" fmla="*/ 41 w 96"/>
                    <a:gd name="T25" fmla="*/ 34 h 83"/>
                    <a:gd name="T26" fmla="*/ 41 w 96"/>
                    <a:gd name="T27" fmla="*/ 29 h 83"/>
                    <a:gd name="T28" fmla="*/ 41 w 96"/>
                    <a:gd name="T29" fmla="*/ 21 h 83"/>
                    <a:gd name="T30" fmla="*/ 49 w 96"/>
                    <a:gd name="T31" fmla="*/ 21 h 83"/>
                    <a:gd name="T32" fmla="*/ 49 w 96"/>
                    <a:gd name="T33" fmla="*/ 15 h 83"/>
                    <a:gd name="T34" fmla="*/ 54 w 96"/>
                    <a:gd name="T35" fmla="*/ 15 h 83"/>
                    <a:gd name="T36" fmla="*/ 62 w 96"/>
                    <a:gd name="T37" fmla="*/ 15 h 83"/>
                    <a:gd name="T38" fmla="*/ 72 w 96"/>
                    <a:gd name="T39" fmla="*/ 15 h 83"/>
                    <a:gd name="T40" fmla="*/ 72 w 96"/>
                    <a:gd name="T41" fmla="*/ 10 h 83"/>
                    <a:gd name="T42" fmla="*/ 77 w 96"/>
                    <a:gd name="T43" fmla="*/ 10 h 83"/>
                    <a:gd name="T44" fmla="*/ 83 w 96"/>
                    <a:gd name="T45" fmla="*/ 10 h 83"/>
                    <a:gd name="T46" fmla="*/ 91 w 96"/>
                    <a:gd name="T47" fmla="*/ 10 h 83"/>
                    <a:gd name="T48" fmla="*/ 96 w 96"/>
                    <a:gd name="T49" fmla="*/ 10 h 83"/>
                    <a:gd name="T50" fmla="*/ 96 w 96"/>
                    <a:gd name="T51" fmla="*/ 0 h 8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6"/>
                    <a:gd name="T79" fmla="*/ 0 h 83"/>
                    <a:gd name="T80" fmla="*/ 96 w 96"/>
                    <a:gd name="T81" fmla="*/ 83 h 8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6" h="83">
                      <a:moveTo>
                        <a:pt x="0" y="83"/>
                      </a:moveTo>
                      <a:lnTo>
                        <a:pt x="7" y="78"/>
                      </a:lnTo>
                      <a:lnTo>
                        <a:pt x="7" y="68"/>
                      </a:lnTo>
                      <a:lnTo>
                        <a:pt x="15" y="68"/>
                      </a:lnTo>
                      <a:lnTo>
                        <a:pt x="15" y="63"/>
                      </a:lnTo>
                      <a:lnTo>
                        <a:pt x="20" y="63"/>
                      </a:lnTo>
                      <a:lnTo>
                        <a:pt x="20" y="57"/>
                      </a:lnTo>
                      <a:lnTo>
                        <a:pt x="20" y="49"/>
                      </a:lnTo>
                      <a:lnTo>
                        <a:pt x="29" y="49"/>
                      </a:lnTo>
                      <a:lnTo>
                        <a:pt x="29" y="44"/>
                      </a:lnTo>
                      <a:lnTo>
                        <a:pt x="34" y="44"/>
                      </a:lnTo>
                      <a:lnTo>
                        <a:pt x="34" y="34"/>
                      </a:lnTo>
                      <a:lnTo>
                        <a:pt x="41" y="34"/>
                      </a:lnTo>
                      <a:lnTo>
                        <a:pt x="41" y="29"/>
                      </a:lnTo>
                      <a:lnTo>
                        <a:pt x="41" y="21"/>
                      </a:lnTo>
                      <a:lnTo>
                        <a:pt x="49" y="21"/>
                      </a:lnTo>
                      <a:lnTo>
                        <a:pt x="49" y="15"/>
                      </a:lnTo>
                      <a:lnTo>
                        <a:pt x="54" y="15"/>
                      </a:lnTo>
                      <a:lnTo>
                        <a:pt x="62" y="15"/>
                      </a:lnTo>
                      <a:lnTo>
                        <a:pt x="72" y="15"/>
                      </a:lnTo>
                      <a:lnTo>
                        <a:pt x="72" y="10"/>
                      </a:lnTo>
                      <a:lnTo>
                        <a:pt x="77" y="10"/>
                      </a:lnTo>
                      <a:lnTo>
                        <a:pt x="83" y="10"/>
                      </a:lnTo>
                      <a:lnTo>
                        <a:pt x="91" y="10"/>
                      </a:lnTo>
                      <a:lnTo>
                        <a:pt x="96" y="10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35" name="Freeform 1962"/>
                <p:cNvSpPr>
                  <a:spLocks/>
                </p:cNvSpPr>
                <p:nvPr/>
              </p:nvSpPr>
              <p:spPr bwMode="auto">
                <a:xfrm>
                  <a:off x="508" y="825"/>
                  <a:ext cx="311" cy="105"/>
                </a:xfrm>
                <a:custGeom>
                  <a:avLst/>
                  <a:gdLst>
                    <a:gd name="T0" fmla="*/ 311 w 311"/>
                    <a:gd name="T1" fmla="*/ 48 h 105"/>
                    <a:gd name="T2" fmla="*/ 306 w 311"/>
                    <a:gd name="T3" fmla="*/ 40 h 105"/>
                    <a:gd name="T4" fmla="*/ 300 w 311"/>
                    <a:gd name="T5" fmla="*/ 34 h 105"/>
                    <a:gd name="T6" fmla="*/ 300 w 311"/>
                    <a:gd name="T7" fmla="*/ 19 h 105"/>
                    <a:gd name="T8" fmla="*/ 292 w 311"/>
                    <a:gd name="T9" fmla="*/ 14 h 105"/>
                    <a:gd name="T10" fmla="*/ 277 w 311"/>
                    <a:gd name="T11" fmla="*/ 14 h 105"/>
                    <a:gd name="T12" fmla="*/ 269 w 311"/>
                    <a:gd name="T13" fmla="*/ 6 h 105"/>
                    <a:gd name="T14" fmla="*/ 258 w 311"/>
                    <a:gd name="T15" fmla="*/ 6 h 105"/>
                    <a:gd name="T16" fmla="*/ 249 w 311"/>
                    <a:gd name="T17" fmla="*/ 0 h 105"/>
                    <a:gd name="T18" fmla="*/ 235 w 311"/>
                    <a:gd name="T19" fmla="*/ 0 h 105"/>
                    <a:gd name="T20" fmla="*/ 224 w 311"/>
                    <a:gd name="T21" fmla="*/ 0 h 105"/>
                    <a:gd name="T22" fmla="*/ 209 w 311"/>
                    <a:gd name="T23" fmla="*/ 0 h 105"/>
                    <a:gd name="T24" fmla="*/ 194 w 311"/>
                    <a:gd name="T25" fmla="*/ 0 h 105"/>
                    <a:gd name="T26" fmla="*/ 181 w 311"/>
                    <a:gd name="T27" fmla="*/ 0 h 105"/>
                    <a:gd name="T28" fmla="*/ 175 w 311"/>
                    <a:gd name="T29" fmla="*/ 6 h 105"/>
                    <a:gd name="T30" fmla="*/ 167 w 311"/>
                    <a:gd name="T31" fmla="*/ 14 h 105"/>
                    <a:gd name="T32" fmla="*/ 158 w 311"/>
                    <a:gd name="T33" fmla="*/ 19 h 105"/>
                    <a:gd name="T34" fmla="*/ 144 w 311"/>
                    <a:gd name="T35" fmla="*/ 26 h 105"/>
                    <a:gd name="T36" fmla="*/ 139 w 311"/>
                    <a:gd name="T37" fmla="*/ 40 h 105"/>
                    <a:gd name="T38" fmla="*/ 124 w 311"/>
                    <a:gd name="T39" fmla="*/ 48 h 105"/>
                    <a:gd name="T40" fmla="*/ 118 w 311"/>
                    <a:gd name="T41" fmla="*/ 53 h 105"/>
                    <a:gd name="T42" fmla="*/ 110 w 311"/>
                    <a:gd name="T43" fmla="*/ 63 h 105"/>
                    <a:gd name="T44" fmla="*/ 105 w 311"/>
                    <a:gd name="T45" fmla="*/ 71 h 105"/>
                    <a:gd name="T46" fmla="*/ 99 w 311"/>
                    <a:gd name="T47" fmla="*/ 74 h 105"/>
                    <a:gd name="T48" fmla="*/ 84 w 311"/>
                    <a:gd name="T49" fmla="*/ 82 h 105"/>
                    <a:gd name="T50" fmla="*/ 71 w 311"/>
                    <a:gd name="T51" fmla="*/ 82 h 105"/>
                    <a:gd name="T52" fmla="*/ 61 w 311"/>
                    <a:gd name="T53" fmla="*/ 91 h 105"/>
                    <a:gd name="T54" fmla="*/ 56 w 311"/>
                    <a:gd name="T55" fmla="*/ 97 h 105"/>
                    <a:gd name="T56" fmla="*/ 42 w 311"/>
                    <a:gd name="T57" fmla="*/ 97 h 105"/>
                    <a:gd name="T58" fmla="*/ 34 w 311"/>
                    <a:gd name="T59" fmla="*/ 105 h 105"/>
                    <a:gd name="T60" fmla="*/ 19 w 311"/>
                    <a:gd name="T61" fmla="*/ 105 h 105"/>
                    <a:gd name="T62" fmla="*/ 8 w 311"/>
                    <a:gd name="T63" fmla="*/ 105 h 10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1"/>
                    <a:gd name="T97" fmla="*/ 0 h 105"/>
                    <a:gd name="T98" fmla="*/ 311 w 311"/>
                    <a:gd name="T99" fmla="*/ 105 h 10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1" h="105">
                      <a:moveTo>
                        <a:pt x="311" y="53"/>
                      </a:moveTo>
                      <a:lnTo>
                        <a:pt x="311" y="48"/>
                      </a:lnTo>
                      <a:lnTo>
                        <a:pt x="306" y="48"/>
                      </a:lnTo>
                      <a:lnTo>
                        <a:pt x="306" y="40"/>
                      </a:lnTo>
                      <a:lnTo>
                        <a:pt x="306" y="34"/>
                      </a:lnTo>
                      <a:lnTo>
                        <a:pt x="300" y="34"/>
                      </a:lnTo>
                      <a:lnTo>
                        <a:pt x="300" y="26"/>
                      </a:lnTo>
                      <a:lnTo>
                        <a:pt x="300" y="19"/>
                      </a:lnTo>
                      <a:lnTo>
                        <a:pt x="292" y="19"/>
                      </a:lnTo>
                      <a:lnTo>
                        <a:pt x="292" y="14"/>
                      </a:lnTo>
                      <a:lnTo>
                        <a:pt x="285" y="14"/>
                      </a:lnTo>
                      <a:lnTo>
                        <a:pt x="277" y="14"/>
                      </a:lnTo>
                      <a:lnTo>
                        <a:pt x="277" y="6"/>
                      </a:lnTo>
                      <a:lnTo>
                        <a:pt x="269" y="6"/>
                      </a:lnTo>
                      <a:lnTo>
                        <a:pt x="264" y="6"/>
                      </a:lnTo>
                      <a:lnTo>
                        <a:pt x="258" y="6"/>
                      </a:lnTo>
                      <a:lnTo>
                        <a:pt x="258" y="0"/>
                      </a:lnTo>
                      <a:lnTo>
                        <a:pt x="249" y="0"/>
                      </a:lnTo>
                      <a:lnTo>
                        <a:pt x="243" y="0"/>
                      </a:lnTo>
                      <a:lnTo>
                        <a:pt x="235" y="0"/>
                      </a:lnTo>
                      <a:lnTo>
                        <a:pt x="230" y="0"/>
                      </a:lnTo>
                      <a:lnTo>
                        <a:pt x="224" y="0"/>
                      </a:lnTo>
                      <a:lnTo>
                        <a:pt x="215" y="0"/>
                      </a:lnTo>
                      <a:lnTo>
                        <a:pt x="209" y="0"/>
                      </a:lnTo>
                      <a:lnTo>
                        <a:pt x="201" y="0"/>
                      </a:lnTo>
                      <a:lnTo>
                        <a:pt x="194" y="0"/>
                      </a:lnTo>
                      <a:lnTo>
                        <a:pt x="186" y="0"/>
                      </a:lnTo>
                      <a:lnTo>
                        <a:pt x="181" y="0"/>
                      </a:lnTo>
                      <a:lnTo>
                        <a:pt x="181" y="6"/>
                      </a:lnTo>
                      <a:lnTo>
                        <a:pt x="175" y="6"/>
                      </a:lnTo>
                      <a:lnTo>
                        <a:pt x="175" y="14"/>
                      </a:lnTo>
                      <a:lnTo>
                        <a:pt x="167" y="14"/>
                      </a:lnTo>
                      <a:lnTo>
                        <a:pt x="167" y="19"/>
                      </a:lnTo>
                      <a:lnTo>
                        <a:pt x="158" y="19"/>
                      </a:lnTo>
                      <a:lnTo>
                        <a:pt x="152" y="26"/>
                      </a:lnTo>
                      <a:lnTo>
                        <a:pt x="144" y="26"/>
                      </a:lnTo>
                      <a:lnTo>
                        <a:pt x="139" y="34"/>
                      </a:lnTo>
                      <a:lnTo>
                        <a:pt x="139" y="40"/>
                      </a:lnTo>
                      <a:lnTo>
                        <a:pt x="133" y="40"/>
                      </a:lnTo>
                      <a:lnTo>
                        <a:pt x="124" y="48"/>
                      </a:lnTo>
                      <a:lnTo>
                        <a:pt x="124" y="53"/>
                      </a:lnTo>
                      <a:lnTo>
                        <a:pt x="118" y="53"/>
                      </a:lnTo>
                      <a:lnTo>
                        <a:pt x="110" y="53"/>
                      </a:lnTo>
                      <a:lnTo>
                        <a:pt x="110" y="63"/>
                      </a:lnTo>
                      <a:lnTo>
                        <a:pt x="105" y="63"/>
                      </a:lnTo>
                      <a:lnTo>
                        <a:pt x="105" y="71"/>
                      </a:lnTo>
                      <a:lnTo>
                        <a:pt x="99" y="71"/>
                      </a:lnTo>
                      <a:lnTo>
                        <a:pt x="99" y="74"/>
                      </a:lnTo>
                      <a:lnTo>
                        <a:pt x="90" y="74"/>
                      </a:lnTo>
                      <a:lnTo>
                        <a:pt x="84" y="82"/>
                      </a:lnTo>
                      <a:lnTo>
                        <a:pt x="76" y="82"/>
                      </a:lnTo>
                      <a:lnTo>
                        <a:pt x="71" y="82"/>
                      </a:lnTo>
                      <a:lnTo>
                        <a:pt x="71" y="91"/>
                      </a:lnTo>
                      <a:lnTo>
                        <a:pt x="61" y="91"/>
                      </a:lnTo>
                      <a:lnTo>
                        <a:pt x="61" y="97"/>
                      </a:lnTo>
                      <a:lnTo>
                        <a:pt x="56" y="97"/>
                      </a:lnTo>
                      <a:lnTo>
                        <a:pt x="50" y="97"/>
                      </a:lnTo>
                      <a:lnTo>
                        <a:pt x="42" y="97"/>
                      </a:lnTo>
                      <a:lnTo>
                        <a:pt x="42" y="105"/>
                      </a:lnTo>
                      <a:lnTo>
                        <a:pt x="34" y="105"/>
                      </a:lnTo>
                      <a:lnTo>
                        <a:pt x="27" y="105"/>
                      </a:lnTo>
                      <a:lnTo>
                        <a:pt x="19" y="105"/>
                      </a:lnTo>
                      <a:lnTo>
                        <a:pt x="14" y="105"/>
                      </a:lnTo>
                      <a:lnTo>
                        <a:pt x="8" y="105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36" name="Freeform 1963"/>
                <p:cNvSpPr>
                  <a:spLocks/>
                </p:cNvSpPr>
                <p:nvPr/>
              </p:nvSpPr>
              <p:spPr bwMode="auto">
                <a:xfrm>
                  <a:off x="516" y="831"/>
                  <a:ext cx="116" cy="34"/>
                </a:xfrm>
                <a:custGeom>
                  <a:avLst/>
                  <a:gdLst>
                    <a:gd name="T0" fmla="*/ 116 w 116"/>
                    <a:gd name="T1" fmla="*/ 34 h 34"/>
                    <a:gd name="T2" fmla="*/ 110 w 116"/>
                    <a:gd name="T3" fmla="*/ 34 h 34"/>
                    <a:gd name="T4" fmla="*/ 102 w 116"/>
                    <a:gd name="T5" fmla="*/ 34 h 34"/>
                    <a:gd name="T6" fmla="*/ 97 w 116"/>
                    <a:gd name="T7" fmla="*/ 34 h 34"/>
                    <a:gd name="T8" fmla="*/ 91 w 116"/>
                    <a:gd name="T9" fmla="*/ 34 h 34"/>
                    <a:gd name="T10" fmla="*/ 82 w 116"/>
                    <a:gd name="T11" fmla="*/ 34 h 34"/>
                    <a:gd name="T12" fmla="*/ 76 w 116"/>
                    <a:gd name="T13" fmla="*/ 34 h 34"/>
                    <a:gd name="T14" fmla="*/ 68 w 116"/>
                    <a:gd name="T15" fmla="*/ 34 h 34"/>
                    <a:gd name="T16" fmla="*/ 63 w 116"/>
                    <a:gd name="T17" fmla="*/ 34 h 34"/>
                    <a:gd name="T18" fmla="*/ 53 w 116"/>
                    <a:gd name="T19" fmla="*/ 34 h 34"/>
                    <a:gd name="T20" fmla="*/ 48 w 116"/>
                    <a:gd name="T21" fmla="*/ 34 h 34"/>
                    <a:gd name="T22" fmla="*/ 42 w 116"/>
                    <a:gd name="T23" fmla="*/ 34 h 34"/>
                    <a:gd name="T24" fmla="*/ 34 w 116"/>
                    <a:gd name="T25" fmla="*/ 34 h 34"/>
                    <a:gd name="T26" fmla="*/ 26 w 116"/>
                    <a:gd name="T27" fmla="*/ 34 h 34"/>
                    <a:gd name="T28" fmla="*/ 26 w 116"/>
                    <a:gd name="T29" fmla="*/ 28 h 34"/>
                    <a:gd name="T30" fmla="*/ 19 w 116"/>
                    <a:gd name="T31" fmla="*/ 28 h 34"/>
                    <a:gd name="T32" fmla="*/ 11 w 116"/>
                    <a:gd name="T33" fmla="*/ 28 h 34"/>
                    <a:gd name="T34" fmla="*/ 6 w 116"/>
                    <a:gd name="T35" fmla="*/ 28 h 34"/>
                    <a:gd name="T36" fmla="*/ 6 w 116"/>
                    <a:gd name="T37" fmla="*/ 20 h 34"/>
                    <a:gd name="T38" fmla="*/ 6 w 116"/>
                    <a:gd name="T39" fmla="*/ 13 h 34"/>
                    <a:gd name="T40" fmla="*/ 6 w 116"/>
                    <a:gd name="T41" fmla="*/ 8 h 34"/>
                    <a:gd name="T42" fmla="*/ 0 w 116"/>
                    <a:gd name="T43" fmla="*/ 8 h 34"/>
                    <a:gd name="T44" fmla="*/ 0 w 116"/>
                    <a:gd name="T45" fmla="*/ 0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6"/>
                    <a:gd name="T70" fmla="*/ 0 h 34"/>
                    <a:gd name="T71" fmla="*/ 116 w 116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6" h="34">
                      <a:moveTo>
                        <a:pt x="116" y="34"/>
                      </a:moveTo>
                      <a:lnTo>
                        <a:pt x="110" y="34"/>
                      </a:lnTo>
                      <a:lnTo>
                        <a:pt x="102" y="34"/>
                      </a:lnTo>
                      <a:lnTo>
                        <a:pt x="97" y="34"/>
                      </a:lnTo>
                      <a:lnTo>
                        <a:pt x="91" y="34"/>
                      </a:lnTo>
                      <a:lnTo>
                        <a:pt x="82" y="34"/>
                      </a:lnTo>
                      <a:lnTo>
                        <a:pt x="76" y="34"/>
                      </a:lnTo>
                      <a:lnTo>
                        <a:pt x="68" y="34"/>
                      </a:lnTo>
                      <a:lnTo>
                        <a:pt x="63" y="34"/>
                      </a:lnTo>
                      <a:lnTo>
                        <a:pt x="53" y="34"/>
                      </a:lnTo>
                      <a:lnTo>
                        <a:pt x="48" y="34"/>
                      </a:lnTo>
                      <a:lnTo>
                        <a:pt x="42" y="34"/>
                      </a:lnTo>
                      <a:lnTo>
                        <a:pt x="34" y="34"/>
                      </a:lnTo>
                      <a:lnTo>
                        <a:pt x="26" y="34"/>
                      </a:lnTo>
                      <a:lnTo>
                        <a:pt x="26" y="28"/>
                      </a:lnTo>
                      <a:lnTo>
                        <a:pt x="19" y="28"/>
                      </a:lnTo>
                      <a:lnTo>
                        <a:pt x="11" y="28"/>
                      </a:lnTo>
                      <a:lnTo>
                        <a:pt x="6" y="28"/>
                      </a:lnTo>
                      <a:lnTo>
                        <a:pt x="6" y="20"/>
                      </a:lnTo>
                      <a:lnTo>
                        <a:pt x="6" y="13"/>
                      </a:lnTo>
                      <a:lnTo>
                        <a:pt x="6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37" name="Freeform 1964"/>
                <p:cNvSpPr>
                  <a:spLocks/>
                </p:cNvSpPr>
                <p:nvPr/>
              </p:nvSpPr>
              <p:spPr bwMode="auto">
                <a:xfrm>
                  <a:off x="446" y="1384"/>
                  <a:ext cx="152" cy="125"/>
                </a:xfrm>
                <a:custGeom>
                  <a:avLst/>
                  <a:gdLst>
                    <a:gd name="T0" fmla="*/ 152 w 152"/>
                    <a:gd name="T1" fmla="*/ 125 h 125"/>
                    <a:gd name="T2" fmla="*/ 146 w 152"/>
                    <a:gd name="T3" fmla="*/ 125 h 125"/>
                    <a:gd name="T4" fmla="*/ 138 w 152"/>
                    <a:gd name="T5" fmla="*/ 125 h 125"/>
                    <a:gd name="T6" fmla="*/ 138 w 152"/>
                    <a:gd name="T7" fmla="*/ 120 h 125"/>
                    <a:gd name="T8" fmla="*/ 138 w 152"/>
                    <a:gd name="T9" fmla="*/ 112 h 125"/>
                    <a:gd name="T10" fmla="*/ 133 w 152"/>
                    <a:gd name="T11" fmla="*/ 112 h 125"/>
                    <a:gd name="T12" fmla="*/ 123 w 152"/>
                    <a:gd name="T13" fmla="*/ 112 h 125"/>
                    <a:gd name="T14" fmla="*/ 123 w 152"/>
                    <a:gd name="T15" fmla="*/ 105 h 125"/>
                    <a:gd name="T16" fmla="*/ 118 w 152"/>
                    <a:gd name="T17" fmla="*/ 105 h 125"/>
                    <a:gd name="T18" fmla="*/ 112 w 152"/>
                    <a:gd name="T19" fmla="*/ 105 h 125"/>
                    <a:gd name="T20" fmla="*/ 112 w 152"/>
                    <a:gd name="T21" fmla="*/ 97 h 125"/>
                    <a:gd name="T22" fmla="*/ 104 w 152"/>
                    <a:gd name="T23" fmla="*/ 97 h 125"/>
                    <a:gd name="T24" fmla="*/ 104 w 152"/>
                    <a:gd name="T25" fmla="*/ 91 h 125"/>
                    <a:gd name="T26" fmla="*/ 96 w 152"/>
                    <a:gd name="T27" fmla="*/ 91 h 125"/>
                    <a:gd name="T28" fmla="*/ 96 w 152"/>
                    <a:gd name="T29" fmla="*/ 86 h 125"/>
                    <a:gd name="T30" fmla="*/ 89 w 152"/>
                    <a:gd name="T31" fmla="*/ 86 h 125"/>
                    <a:gd name="T32" fmla="*/ 89 w 152"/>
                    <a:gd name="T33" fmla="*/ 78 h 125"/>
                    <a:gd name="T34" fmla="*/ 81 w 152"/>
                    <a:gd name="T35" fmla="*/ 78 h 125"/>
                    <a:gd name="T36" fmla="*/ 81 w 152"/>
                    <a:gd name="T37" fmla="*/ 71 h 125"/>
                    <a:gd name="T38" fmla="*/ 76 w 152"/>
                    <a:gd name="T39" fmla="*/ 71 h 125"/>
                    <a:gd name="T40" fmla="*/ 76 w 152"/>
                    <a:gd name="T41" fmla="*/ 63 h 125"/>
                    <a:gd name="T42" fmla="*/ 76 w 152"/>
                    <a:gd name="T43" fmla="*/ 57 h 125"/>
                    <a:gd name="T44" fmla="*/ 70 w 152"/>
                    <a:gd name="T45" fmla="*/ 57 h 125"/>
                    <a:gd name="T46" fmla="*/ 70 w 152"/>
                    <a:gd name="T47" fmla="*/ 52 h 125"/>
                    <a:gd name="T48" fmla="*/ 62 w 152"/>
                    <a:gd name="T49" fmla="*/ 52 h 125"/>
                    <a:gd name="T50" fmla="*/ 62 w 152"/>
                    <a:gd name="T51" fmla="*/ 44 h 125"/>
                    <a:gd name="T52" fmla="*/ 56 w 152"/>
                    <a:gd name="T53" fmla="*/ 44 h 125"/>
                    <a:gd name="T54" fmla="*/ 56 w 152"/>
                    <a:gd name="T55" fmla="*/ 34 h 125"/>
                    <a:gd name="T56" fmla="*/ 47 w 152"/>
                    <a:gd name="T57" fmla="*/ 34 h 125"/>
                    <a:gd name="T58" fmla="*/ 47 w 152"/>
                    <a:gd name="T59" fmla="*/ 29 h 125"/>
                    <a:gd name="T60" fmla="*/ 42 w 152"/>
                    <a:gd name="T61" fmla="*/ 29 h 125"/>
                    <a:gd name="T62" fmla="*/ 42 w 152"/>
                    <a:gd name="T63" fmla="*/ 21 h 125"/>
                    <a:gd name="T64" fmla="*/ 37 w 152"/>
                    <a:gd name="T65" fmla="*/ 21 h 125"/>
                    <a:gd name="T66" fmla="*/ 37 w 152"/>
                    <a:gd name="T67" fmla="*/ 15 h 125"/>
                    <a:gd name="T68" fmla="*/ 28 w 152"/>
                    <a:gd name="T69" fmla="*/ 15 h 125"/>
                    <a:gd name="T70" fmla="*/ 28 w 152"/>
                    <a:gd name="T71" fmla="*/ 10 h 125"/>
                    <a:gd name="T72" fmla="*/ 22 w 152"/>
                    <a:gd name="T73" fmla="*/ 10 h 125"/>
                    <a:gd name="T74" fmla="*/ 13 w 152"/>
                    <a:gd name="T75" fmla="*/ 10 h 125"/>
                    <a:gd name="T76" fmla="*/ 5 w 152"/>
                    <a:gd name="T77" fmla="*/ 10 h 125"/>
                    <a:gd name="T78" fmla="*/ 5 w 152"/>
                    <a:gd name="T79" fmla="*/ 0 h 125"/>
                    <a:gd name="T80" fmla="*/ 0 w 152"/>
                    <a:gd name="T81" fmla="*/ 0 h 1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2"/>
                    <a:gd name="T124" fmla="*/ 0 h 125"/>
                    <a:gd name="T125" fmla="*/ 152 w 152"/>
                    <a:gd name="T126" fmla="*/ 125 h 1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2" h="125">
                      <a:moveTo>
                        <a:pt x="152" y="125"/>
                      </a:moveTo>
                      <a:lnTo>
                        <a:pt x="146" y="125"/>
                      </a:lnTo>
                      <a:lnTo>
                        <a:pt x="138" y="125"/>
                      </a:lnTo>
                      <a:lnTo>
                        <a:pt x="138" y="120"/>
                      </a:lnTo>
                      <a:lnTo>
                        <a:pt x="138" y="112"/>
                      </a:lnTo>
                      <a:lnTo>
                        <a:pt x="133" y="112"/>
                      </a:lnTo>
                      <a:lnTo>
                        <a:pt x="123" y="112"/>
                      </a:lnTo>
                      <a:lnTo>
                        <a:pt x="123" y="105"/>
                      </a:lnTo>
                      <a:lnTo>
                        <a:pt x="118" y="105"/>
                      </a:lnTo>
                      <a:lnTo>
                        <a:pt x="112" y="105"/>
                      </a:lnTo>
                      <a:lnTo>
                        <a:pt x="112" y="97"/>
                      </a:lnTo>
                      <a:lnTo>
                        <a:pt x="104" y="97"/>
                      </a:lnTo>
                      <a:lnTo>
                        <a:pt x="104" y="91"/>
                      </a:lnTo>
                      <a:lnTo>
                        <a:pt x="96" y="91"/>
                      </a:lnTo>
                      <a:lnTo>
                        <a:pt x="96" y="86"/>
                      </a:lnTo>
                      <a:lnTo>
                        <a:pt x="89" y="86"/>
                      </a:lnTo>
                      <a:lnTo>
                        <a:pt x="89" y="78"/>
                      </a:lnTo>
                      <a:lnTo>
                        <a:pt x="81" y="78"/>
                      </a:lnTo>
                      <a:lnTo>
                        <a:pt x="81" y="71"/>
                      </a:lnTo>
                      <a:lnTo>
                        <a:pt x="76" y="71"/>
                      </a:lnTo>
                      <a:lnTo>
                        <a:pt x="76" y="63"/>
                      </a:lnTo>
                      <a:lnTo>
                        <a:pt x="76" y="57"/>
                      </a:lnTo>
                      <a:lnTo>
                        <a:pt x="70" y="57"/>
                      </a:lnTo>
                      <a:lnTo>
                        <a:pt x="70" y="52"/>
                      </a:lnTo>
                      <a:lnTo>
                        <a:pt x="62" y="52"/>
                      </a:lnTo>
                      <a:lnTo>
                        <a:pt x="62" y="44"/>
                      </a:lnTo>
                      <a:lnTo>
                        <a:pt x="56" y="44"/>
                      </a:lnTo>
                      <a:lnTo>
                        <a:pt x="56" y="34"/>
                      </a:lnTo>
                      <a:lnTo>
                        <a:pt x="47" y="34"/>
                      </a:lnTo>
                      <a:lnTo>
                        <a:pt x="47" y="29"/>
                      </a:lnTo>
                      <a:lnTo>
                        <a:pt x="42" y="29"/>
                      </a:lnTo>
                      <a:lnTo>
                        <a:pt x="42" y="21"/>
                      </a:lnTo>
                      <a:lnTo>
                        <a:pt x="37" y="21"/>
                      </a:lnTo>
                      <a:lnTo>
                        <a:pt x="37" y="15"/>
                      </a:lnTo>
                      <a:lnTo>
                        <a:pt x="28" y="15"/>
                      </a:lnTo>
                      <a:lnTo>
                        <a:pt x="28" y="10"/>
                      </a:lnTo>
                      <a:lnTo>
                        <a:pt x="22" y="10"/>
                      </a:lnTo>
                      <a:lnTo>
                        <a:pt x="13" y="10"/>
                      </a:lnTo>
                      <a:lnTo>
                        <a:pt x="5" y="1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38" name="Freeform 1965"/>
                <p:cNvSpPr>
                  <a:spLocks/>
                </p:cNvSpPr>
                <p:nvPr/>
              </p:nvSpPr>
              <p:spPr bwMode="auto">
                <a:xfrm>
                  <a:off x="808" y="695"/>
                  <a:ext cx="263" cy="164"/>
                </a:xfrm>
                <a:custGeom>
                  <a:avLst/>
                  <a:gdLst>
                    <a:gd name="T0" fmla="*/ 19 w 263"/>
                    <a:gd name="T1" fmla="*/ 156 h 164"/>
                    <a:gd name="T2" fmla="*/ 11 w 263"/>
                    <a:gd name="T3" fmla="*/ 149 h 164"/>
                    <a:gd name="T4" fmla="*/ 11 w 263"/>
                    <a:gd name="T5" fmla="*/ 136 h 164"/>
                    <a:gd name="T6" fmla="*/ 6 w 263"/>
                    <a:gd name="T7" fmla="*/ 130 h 164"/>
                    <a:gd name="T8" fmla="*/ 6 w 263"/>
                    <a:gd name="T9" fmla="*/ 115 h 164"/>
                    <a:gd name="T10" fmla="*/ 0 w 263"/>
                    <a:gd name="T11" fmla="*/ 110 h 164"/>
                    <a:gd name="T12" fmla="*/ 0 w 263"/>
                    <a:gd name="T13" fmla="*/ 96 h 164"/>
                    <a:gd name="T14" fmla="*/ 0 w 263"/>
                    <a:gd name="T15" fmla="*/ 79 h 164"/>
                    <a:gd name="T16" fmla="*/ 0 w 263"/>
                    <a:gd name="T17" fmla="*/ 68 h 164"/>
                    <a:gd name="T18" fmla="*/ 0 w 263"/>
                    <a:gd name="T19" fmla="*/ 54 h 164"/>
                    <a:gd name="T20" fmla="*/ 6 w 263"/>
                    <a:gd name="T21" fmla="*/ 45 h 164"/>
                    <a:gd name="T22" fmla="*/ 6 w 263"/>
                    <a:gd name="T23" fmla="*/ 31 h 164"/>
                    <a:gd name="T24" fmla="*/ 11 w 263"/>
                    <a:gd name="T25" fmla="*/ 26 h 164"/>
                    <a:gd name="T26" fmla="*/ 26 w 263"/>
                    <a:gd name="T27" fmla="*/ 26 h 164"/>
                    <a:gd name="T28" fmla="*/ 34 w 263"/>
                    <a:gd name="T29" fmla="*/ 20 h 164"/>
                    <a:gd name="T30" fmla="*/ 48 w 263"/>
                    <a:gd name="T31" fmla="*/ 20 h 164"/>
                    <a:gd name="T32" fmla="*/ 53 w 263"/>
                    <a:gd name="T33" fmla="*/ 11 h 164"/>
                    <a:gd name="T34" fmla="*/ 68 w 263"/>
                    <a:gd name="T35" fmla="*/ 11 h 164"/>
                    <a:gd name="T36" fmla="*/ 82 w 263"/>
                    <a:gd name="T37" fmla="*/ 11 h 164"/>
                    <a:gd name="T38" fmla="*/ 94 w 263"/>
                    <a:gd name="T39" fmla="*/ 11 h 164"/>
                    <a:gd name="T40" fmla="*/ 110 w 263"/>
                    <a:gd name="T41" fmla="*/ 11 h 164"/>
                    <a:gd name="T42" fmla="*/ 125 w 263"/>
                    <a:gd name="T43" fmla="*/ 11 h 164"/>
                    <a:gd name="T44" fmla="*/ 139 w 263"/>
                    <a:gd name="T45" fmla="*/ 11 h 164"/>
                    <a:gd name="T46" fmla="*/ 149 w 263"/>
                    <a:gd name="T47" fmla="*/ 11 h 164"/>
                    <a:gd name="T48" fmla="*/ 164 w 263"/>
                    <a:gd name="T49" fmla="*/ 11 h 164"/>
                    <a:gd name="T50" fmla="*/ 178 w 263"/>
                    <a:gd name="T51" fmla="*/ 11 h 164"/>
                    <a:gd name="T52" fmla="*/ 193 w 263"/>
                    <a:gd name="T53" fmla="*/ 11 h 164"/>
                    <a:gd name="T54" fmla="*/ 206 w 263"/>
                    <a:gd name="T55" fmla="*/ 11 h 164"/>
                    <a:gd name="T56" fmla="*/ 220 w 263"/>
                    <a:gd name="T57" fmla="*/ 5 h 164"/>
                    <a:gd name="T58" fmla="*/ 235 w 263"/>
                    <a:gd name="T59" fmla="*/ 5 h 164"/>
                    <a:gd name="T60" fmla="*/ 240 w 263"/>
                    <a:gd name="T61" fmla="*/ 0 h 164"/>
                    <a:gd name="T62" fmla="*/ 254 w 263"/>
                    <a:gd name="T63" fmla="*/ 0 h 1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63"/>
                    <a:gd name="T97" fmla="*/ 0 h 164"/>
                    <a:gd name="T98" fmla="*/ 263 w 263"/>
                    <a:gd name="T99" fmla="*/ 164 h 1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63" h="164">
                      <a:moveTo>
                        <a:pt x="19" y="164"/>
                      </a:moveTo>
                      <a:lnTo>
                        <a:pt x="19" y="156"/>
                      </a:lnTo>
                      <a:lnTo>
                        <a:pt x="11" y="156"/>
                      </a:lnTo>
                      <a:lnTo>
                        <a:pt x="11" y="149"/>
                      </a:lnTo>
                      <a:lnTo>
                        <a:pt x="11" y="144"/>
                      </a:lnTo>
                      <a:lnTo>
                        <a:pt x="11" y="136"/>
                      </a:lnTo>
                      <a:lnTo>
                        <a:pt x="6" y="136"/>
                      </a:lnTo>
                      <a:lnTo>
                        <a:pt x="6" y="130"/>
                      </a:lnTo>
                      <a:lnTo>
                        <a:pt x="6" y="125"/>
                      </a:lnTo>
                      <a:lnTo>
                        <a:pt x="6" y="115"/>
                      </a:lnTo>
                      <a:lnTo>
                        <a:pt x="6" y="110"/>
                      </a:lnTo>
                      <a:lnTo>
                        <a:pt x="0" y="110"/>
                      </a:lnTo>
                      <a:lnTo>
                        <a:pt x="0" y="102"/>
                      </a:lnTo>
                      <a:lnTo>
                        <a:pt x="0" y="96"/>
                      </a:lnTo>
                      <a:lnTo>
                        <a:pt x="0" y="88"/>
                      </a:lnTo>
                      <a:lnTo>
                        <a:pt x="0" y="79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0"/>
                      </a:lnTo>
                      <a:lnTo>
                        <a:pt x="0" y="54"/>
                      </a:lnTo>
                      <a:lnTo>
                        <a:pt x="0" y="45"/>
                      </a:lnTo>
                      <a:lnTo>
                        <a:pt x="6" y="45"/>
                      </a:lnTo>
                      <a:lnTo>
                        <a:pt x="6" y="39"/>
                      </a:lnTo>
                      <a:lnTo>
                        <a:pt x="6" y="31"/>
                      </a:lnTo>
                      <a:lnTo>
                        <a:pt x="11" y="31"/>
                      </a:lnTo>
                      <a:lnTo>
                        <a:pt x="11" y="26"/>
                      </a:lnTo>
                      <a:lnTo>
                        <a:pt x="19" y="26"/>
                      </a:lnTo>
                      <a:lnTo>
                        <a:pt x="26" y="26"/>
                      </a:lnTo>
                      <a:lnTo>
                        <a:pt x="26" y="20"/>
                      </a:lnTo>
                      <a:lnTo>
                        <a:pt x="34" y="20"/>
                      </a:lnTo>
                      <a:lnTo>
                        <a:pt x="39" y="20"/>
                      </a:lnTo>
                      <a:lnTo>
                        <a:pt x="48" y="20"/>
                      </a:lnTo>
                      <a:lnTo>
                        <a:pt x="53" y="20"/>
                      </a:lnTo>
                      <a:lnTo>
                        <a:pt x="53" y="11"/>
                      </a:lnTo>
                      <a:lnTo>
                        <a:pt x="60" y="11"/>
                      </a:lnTo>
                      <a:lnTo>
                        <a:pt x="68" y="11"/>
                      </a:lnTo>
                      <a:lnTo>
                        <a:pt x="73" y="11"/>
                      </a:lnTo>
                      <a:lnTo>
                        <a:pt x="82" y="11"/>
                      </a:lnTo>
                      <a:lnTo>
                        <a:pt x="87" y="11"/>
                      </a:lnTo>
                      <a:lnTo>
                        <a:pt x="94" y="11"/>
                      </a:lnTo>
                      <a:lnTo>
                        <a:pt x="102" y="11"/>
                      </a:lnTo>
                      <a:lnTo>
                        <a:pt x="110" y="11"/>
                      </a:lnTo>
                      <a:lnTo>
                        <a:pt x="115" y="11"/>
                      </a:lnTo>
                      <a:lnTo>
                        <a:pt x="125" y="11"/>
                      </a:lnTo>
                      <a:lnTo>
                        <a:pt x="130" y="11"/>
                      </a:lnTo>
                      <a:lnTo>
                        <a:pt x="139" y="11"/>
                      </a:lnTo>
                      <a:lnTo>
                        <a:pt x="144" y="11"/>
                      </a:lnTo>
                      <a:lnTo>
                        <a:pt x="149" y="11"/>
                      </a:lnTo>
                      <a:lnTo>
                        <a:pt x="159" y="11"/>
                      </a:lnTo>
                      <a:lnTo>
                        <a:pt x="164" y="11"/>
                      </a:lnTo>
                      <a:lnTo>
                        <a:pt x="172" y="11"/>
                      </a:lnTo>
                      <a:lnTo>
                        <a:pt x="178" y="11"/>
                      </a:lnTo>
                      <a:lnTo>
                        <a:pt x="183" y="11"/>
                      </a:lnTo>
                      <a:lnTo>
                        <a:pt x="193" y="11"/>
                      </a:lnTo>
                      <a:lnTo>
                        <a:pt x="198" y="11"/>
                      </a:lnTo>
                      <a:lnTo>
                        <a:pt x="206" y="11"/>
                      </a:lnTo>
                      <a:lnTo>
                        <a:pt x="214" y="5"/>
                      </a:lnTo>
                      <a:lnTo>
                        <a:pt x="220" y="5"/>
                      </a:lnTo>
                      <a:lnTo>
                        <a:pt x="227" y="5"/>
                      </a:lnTo>
                      <a:lnTo>
                        <a:pt x="235" y="5"/>
                      </a:lnTo>
                      <a:lnTo>
                        <a:pt x="240" y="5"/>
                      </a:lnTo>
                      <a:lnTo>
                        <a:pt x="240" y="0"/>
                      </a:lnTo>
                      <a:lnTo>
                        <a:pt x="248" y="0"/>
                      </a:lnTo>
                      <a:lnTo>
                        <a:pt x="254" y="0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39" name="Freeform 1966"/>
                <p:cNvSpPr>
                  <a:spLocks/>
                </p:cNvSpPr>
                <p:nvPr/>
              </p:nvSpPr>
              <p:spPr bwMode="auto">
                <a:xfrm>
                  <a:off x="980" y="706"/>
                  <a:ext cx="125" cy="57"/>
                </a:xfrm>
                <a:custGeom>
                  <a:avLst/>
                  <a:gdLst>
                    <a:gd name="T0" fmla="*/ 0 w 125"/>
                    <a:gd name="T1" fmla="*/ 0 h 57"/>
                    <a:gd name="T2" fmla="*/ 6 w 125"/>
                    <a:gd name="T3" fmla="*/ 9 h 57"/>
                    <a:gd name="T4" fmla="*/ 11 w 125"/>
                    <a:gd name="T5" fmla="*/ 9 h 57"/>
                    <a:gd name="T6" fmla="*/ 11 w 125"/>
                    <a:gd name="T7" fmla="*/ 15 h 57"/>
                    <a:gd name="T8" fmla="*/ 21 w 125"/>
                    <a:gd name="T9" fmla="*/ 15 h 57"/>
                    <a:gd name="T10" fmla="*/ 21 w 125"/>
                    <a:gd name="T11" fmla="*/ 20 h 57"/>
                    <a:gd name="T12" fmla="*/ 26 w 125"/>
                    <a:gd name="T13" fmla="*/ 20 h 57"/>
                    <a:gd name="T14" fmla="*/ 26 w 125"/>
                    <a:gd name="T15" fmla="*/ 28 h 57"/>
                    <a:gd name="T16" fmla="*/ 34 w 125"/>
                    <a:gd name="T17" fmla="*/ 28 h 57"/>
                    <a:gd name="T18" fmla="*/ 34 w 125"/>
                    <a:gd name="T19" fmla="*/ 34 h 57"/>
                    <a:gd name="T20" fmla="*/ 42 w 125"/>
                    <a:gd name="T21" fmla="*/ 34 h 57"/>
                    <a:gd name="T22" fmla="*/ 42 w 125"/>
                    <a:gd name="T23" fmla="*/ 43 h 57"/>
                    <a:gd name="T24" fmla="*/ 48 w 125"/>
                    <a:gd name="T25" fmla="*/ 43 h 57"/>
                    <a:gd name="T26" fmla="*/ 48 w 125"/>
                    <a:gd name="T27" fmla="*/ 49 h 57"/>
                    <a:gd name="T28" fmla="*/ 55 w 125"/>
                    <a:gd name="T29" fmla="*/ 49 h 57"/>
                    <a:gd name="T30" fmla="*/ 63 w 125"/>
                    <a:gd name="T31" fmla="*/ 49 h 57"/>
                    <a:gd name="T32" fmla="*/ 63 w 125"/>
                    <a:gd name="T33" fmla="*/ 57 h 57"/>
                    <a:gd name="T34" fmla="*/ 68 w 125"/>
                    <a:gd name="T35" fmla="*/ 57 h 57"/>
                    <a:gd name="T36" fmla="*/ 76 w 125"/>
                    <a:gd name="T37" fmla="*/ 57 h 57"/>
                    <a:gd name="T38" fmla="*/ 82 w 125"/>
                    <a:gd name="T39" fmla="*/ 57 h 57"/>
                    <a:gd name="T40" fmla="*/ 91 w 125"/>
                    <a:gd name="T41" fmla="*/ 57 h 57"/>
                    <a:gd name="T42" fmla="*/ 97 w 125"/>
                    <a:gd name="T43" fmla="*/ 57 h 57"/>
                    <a:gd name="T44" fmla="*/ 102 w 125"/>
                    <a:gd name="T45" fmla="*/ 57 h 57"/>
                    <a:gd name="T46" fmla="*/ 110 w 125"/>
                    <a:gd name="T47" fmla="*/ 57 h 57"/>
                    <a:gd name="T48" fmla="*/ 116 w 125"/>
                    <a:gd name="T49" fmla="*/ 57 h 57"/>
                    <a:gd name="T50" fmla="*/ 125 w 125"/>
                    <a:gd name="T51" fmla="*/ 57 h 5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5"/>
                    <a:gd name="T79" fmla="*/ 0 h 57"/>
                    <a:gd name="T80" fmla="*/ 125 w 125"/>
                    <a:gd name="T81" fmla="*/ 57 h 5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5" h="57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9"/>
                      </a:lnTo>
                      <a:lnTo>
                        <a:pt x="11" y="15"/>
                      </a:lnTo>
                      <a:lnTo>
                        <a:pt x="21" y="15"/>
                      </a:lnTo>
                      <a:lnTo>
                        <a:pt x="21" y="20"/>
                      </a:lnTo>
                      <a:lnTo>
                        <a:pt x="26" y="20"/>
                      </a:lnTo>
                      <a:lnTo>
                        <a:pt x="26" y="28"/>
                      </a:lnTo>
                      <a:lnTo>
                        <a:pt x="34" y="28"/>
                      </a:lnTo>
                      <a:lnTo>
                        <a:pt x="34" y="34"/>
                      </a:lnTo>
                      <a:lnTo>
                        <a:pt x="42" y="34"/>
                      </a:lnTo>
                      <a:lnTo>
                        <a:pt x="42" y="43"/>
                      </a:lnTo>
                      <a:lnTo>
                        <a:pt x="48" y="43"/>
                      </a:lnTo>
                      <a:lnTo>
                        <a:pt x="48" y="49"/>
                      </a:lnTo>
                      <a:lnTo>
                        <a:pt x="55" y="49"/>
                      </a:lnTo>
                      <a:lnTo>
                        <a:pt x="63" y="49"/>
                      </a:lnTo>
                      <a:lnTo>
                        <a:pt x="63" y="57"/>
                      </a:lnTo>
                      <a:lnTo>
                        <a:pt x="68" y="57"/>
                      </a:lnTo>
                      <a:lnTo>
                        <a:pt x="76" y="57"/>
                      </a:lnTo>
                      <a:lnTo>
                        <a:pt x="82" y="57"/>
                      </a:lnTo>
                      <a:lnTo>
                        <a:pt x="91" y="57"/>
                      </a:lnTo>
                      <a:lnTo>
                        <a:pt x="97" y="57"/>
                      </a:lnTo>
                      <a:lnTo>
                        <a:pt x="102" y="57"/>
                      </a:lnTo>
                      <a:lnTo>
                        <a:pt x="110" y="57"/>
                      </a:lnTo>
                      <a:lnTo>
                        <a:pt x="116" y="57"/>
                      </a:lnTo>
                      <a:lnTo>
                        <a:pt x="125" y="57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40" name="Freeform 1967"/>
                <p:cNvSpPr>
                  <a:spLocks/>
                </p:cNvSpPr>
                <p:nvPr/>
              </p:nvSpPr>
              <p:spPr bwMode="auto">
                <a:xfrm>
                  <a:off x="918" y="810"/>
                  <a:ext cx="130" cy="41"/>
                </a:xfrm>
                <a:custGeom>
                  <a:avLst/>
                  <a:gdLst>
                    <a:gd name="T0" fmla="*/ 0 w 130"/>
                    <a:gd name="T1" fmla="*/ 0 h 41"/>
                    <a:gd name="T2" fmla="*/ 0 w 130"/>
                    <a:gd name="T3" fmla="*/ 10 h 41"/>
                    <a:gd name="T4" fmla="*/ 5 w 130"/>
                    <a:gd name="T5" fmla="*/ 10 h 41"/>
                    <a:gd name="T6" fmla="*/ 5 w 130"/>
                    <a:gd name="T7" fmla="*/ 15 h 41"/>
                    <a:gd name="T8" fmla="*/ 15 w 130"/>
                    <a:gd name="T9" fmla="*/ 15 h 41"/>
                    <a:gd name="T10" fmla="*/ 20 w 130"/>
                    <a:gd name="T11" fmla="*/ 15 h 41"/>
                    <a:gd name="T12" fmla="*/ 29 w 130"/>
                    <a:gd name="T13" fmla="*/ 21 h 41"/>
                    <a:gd name="T14" fmla="*/ 34 w 130"/>
                    <a:gd name="T15" fmla="*/ 21 h 41"/>
                    <a:gd name="T16" fmla="*/ 39 w 130"/>
                    <a:gd name="T17" fmla="*/ 21 h 41"/>
                    <a:gd name="T18" fmla="*/ 39 w 130"/>
                    <a:gd name="T19" fmla="*/ 29 h 41"/>
                    <a:gd name="T20" fmla="*/ 49 w 130"/>
                    <a:gd name="T21" fmla="*/ 29 h 41"/>
                    <a:gd name="T22" fmla="*/ 54 w 130"/>
                    <a:gd name="T23" fmla="*/ 34 h 41"/>
                    <a:gd name="T24" fmla="*/ 62 w 130"/>
                    <a:gd name="T25" fmla="*/ 34 h 41"/>
                    <a:gd name="T26" fmla="*/ 68 w 130"/>
                    <a:gd name="T27" fmla="*/ 34 h 41"/>
                    <a:gd name="T28" fmla="*/ 68 w 130"/>
                    <a:gd name="T29" fmla="*/ 41 h 41"/>
                    <a:gd name="T30" fmla="*/ 83 w 130"/>
                    <a:gd name="T31" fmla="*/ 41 h 41"/>
                    <a:gd name="T32" fmla="*/ 88 w 130"/>
                    <a:gd name="T33" fmla="*/ 41 h 41"/>
                    <a:gd name="T34" fmla="*/ 96 w 130"/>
                    <a:gd name="T35" fmla="*/ 41 h 41"/>
                    <a:gd name="T36" fmla="*/ 104 w 130"/>
                    <a:gd name="T37" fmla="*/ 41 h 41"/>
                    <a:gd name="T38" fmla="*/ 110 w 130"/>
                    <a:gd name="T39" fmla="*/ 41 h 41"/>
                    <a:gd name="T40" fmla="*/ 117 w 130"/>
                    <a:gd name="T41" fmla="*/ 41 h 41"/>
                    <a:gd name="T42" fmla="*/ 125 w 130"/>
                    <a:gd name="T43" fmla="*/ 41 h 41"/>
                    <a:gd name="T44" fmla="*/ 130 w 130"/>
                    <a:gd name="T45" fmla="*/ 41 h 4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0"/>
                    <a:gd name="T70" fmla="*/ 0 h 41"/>
                    <a:gd name="T71" fmla="*/ 130 w 130"/>
                    <a:gd name="T72" fmla="*/ 41 h 4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0" h="41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5" y="15"/>
                      </a:lnTo>
                      <a:lnTo>
                        <a:pt x="15" y="15"/>
                      </a:lnTo>
                      <a:lnTo>
                        <a:pt x="20" y="15"/>
                      </a:lnTo>
                      <a:lnTo>
                        <a:pt x="29" y="21"/>
                      </a:lnTo>
                      <a:lnTo>
                        <a:pt x="34" y="21"/>
                      </a:lnTo>
                      <a:lnTo>
                        <a:pt x="39" y="21"/>
                      </a:lnTo>
                      <a:lnTo>
                        <a:pt x="39" y="29"/>
                      </a:lnTo>
                      <a:lnTo>
                        <a:pt x="49" y="29"/>
                      </a:lnTo>
                      <a:lnTo>
                        <a:pt x="54" y="34"/>
                      </a:lnTo>
                      <a:lnTo>
                        <a:pt x="62" y="34"/>
                      </a:lnTo>
                      <a:lnTo>
                        <a:pt x="68" y="34"/>
                      </a:lnTo>
                      <a:lnTo>
                        <a:pt x="68" y="41"/>
                      </a:lnTo>
                      <a:lnTo>
                        <a:pt x="83" y="41"/>
                      </a:lnTo>
                      <a:lnTo>
                        <a:pt x="88" y="41"/>
                      </a:lnTo>
                      <a:lnTo>
                        <a:pt x="96" y="41"/>
                      </a:lnTo>
                      <a:lnTo>
                        <a:pt x="104" y="41"/>
                      </a:lnTo>
                      <a:lnTo>
                        <a:pt x="110" y="41"/>
                      </a:lnTo>
                      <a:lnTo>
                        <a:pt x="117" y="41"/>
                      </a:lnTo>
                      <a:lnTo>
                        <a:pt x="125" y="41"/>
                      </a:lnTo>
                      <a:lnTo>
                        <a:pt x="130" y="41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41" name="Freeform 1968"/>
                <p:cNvSpPr>
                  <a:spLocks/>
                </p:cNvSpPr>
                <p:nvPr/>
              </p:nvSpPr>
              <p:spPr bwMode="auto">
                <a:xfrm>
                  <a:off x="1990" y="1122"/>
                  <a:ext cx="36" cy="48"/>
                </a:xfrm>
                <a:custGeom>
                  <a:avLst/>
                  <a:gdLst>
                    <a:gd name="T0" fmla="*/ 23 w 36"/>
                    <a:gd name="T1" fmla="*/ 40 h 48"/>
                    <a:gd name="T2" fmla="*/ 36 w 36"/>
                    <a:gd name="T3" fmla="*/ 32 h 48"/>
                    <a:gd name="T4" fmla="*/ 0 w 36"/>
                    <a:gd name="T5" fmla="*/ 0 h 48"/>
                    <a:gd name="T6" fmla="*/ 5 w 36"/>
                    <a:gd name="T7" fmla="*/ 48 h 48"/>
                    <a:gd name="T8" fmla="*/ 23 w 36"/>
                    <a:gd name="T9" fmla="*/ 4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48"/>
                    <a:gd name="T17" fmla="*/ 36 w 36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48">
                      <a:moveTo>
                        <a:pt x="23" y="40"/>
                      </a:moveTo>
                      <a:lnTo>
                        <a:pt x="36" y="32"/>
                      </a:lnTo>
                      <a:lnTo>
                        <a:pt x="0" y="0"/>
                      </a:lnTo>
                      <a:lnTo>
                        <a:pt x="5" y="48"/>
                      </a:lnTo>
                      <a:lnTo>
                        <a:pt x="23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42" name="Line 1969"/>
                <p:cNvSpPr>
                  <a:spLocks noChangeShapeType="1"/>
                </p:cNvSpPr>
                <p:nvPr/>
              </p:nvSpPr>
              <p:spPr bwMode="auto">
                <a:xfrm>
                  <a:off x="2013" y="1162"/>
                  <a:ext cx="73" cy="13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43" name="Freeform 1970"/>
                <p:cNvSpPr>
                  <a:spLocks/>
                </p:cNvSpPr>
                <p:nvPr/>
              </p:nvSpPr>
              <p:spPr bwMode="auto">
                <a:xfrm>
                  <a:off x="2100" y="1068"/>
                  <a:ext cx="34" cy="48"/>
                </a:xfrm>
                <a:custGeom>
                  <a:avLst/>
                  <a:gdLst>
                    <a:gd name="T0" fmla="*/ 15 w 34"/>
                    <a:gd name="T1" fmla="*/ 42 h 48"/>
                    <a:gd name="T2" fmla="*/ 34 w 34"/>
                    <a:gd name="T3" fmla="*/ 40 h 48"/>
                    <a:gd name="T4" fmla="*/ 9 w 34"/>
                    <a:gd name="T5" fmla="*/ 0 h 48"/>
                    <a:gd name="T6" fmla="*/ 0 w 34"/>
                    <a:gd name="T7" fmla="*/ 48 h 48"/>
                    <a:gd name="T8" fmla="*/ 15 w 34"/>
                    <a:gd name="T9" fmla="*/ 42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48"/>
                    <a:gd name="T17" fmla="*/ 34 w 34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48">
                      <a:moveTo>
                        <a:pt x="15" y="42"/>
                      </a:moveTo>
                      <a:lnTo>
                        <a:pt x="34" y="40"/>
                      </a:lnTo>
                      <a:lnTo>
                        <a:pt x="9" y="0"/>
                      </a:lnTo>
                      <a:lnTo>
                        <a:pt x="0" y="48"/>
                      </a:lnTo>
                      <a:lnTo>
                        <a:pt x="15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44" name="Line 1971"/>
                <p:cNvSpPr>
                  <a:spLocks noChangeShapeType="1"/>
                </p:cNvSpPr>
                <p:nvPr/>
              </p:nvSpPr>
              <p:spPr bwMode="auto">
                <a:xfrm>
                  <a:off x="2115" y="1110"/>
                  <a:ext cx="36" cy="18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45" name="Freeform 1972"/>
                <p:cNvSpPr>
                  <a:spLocks/>
                </p:cNvSpPr>
                <p:nvPr/>
              </p:nvSpPr>
              <p:spPr bwMode="auto">
                <a:xfrm>
                  <a:off x="2490" y="1585"/>
                  <a:ext cx="49" cy="43"/>
                </a:xfrm>
                <a:custGeom>
                  <a:avLst/>
                  <a:gdLst>
                    <a:gd name="T0" fmla="*/ 10 w 49"/>
                    <a:gd name="T1" fmla="*/ 15 h 43"/>
                    <a:gd name="T2" fmla="*/ 0 w 49"/>
                    <a:gd name="T3" fmla="*/ 31 h 43"/>
                    <a:gd name="T4" fmla="*/ 49 w 49"/>
                    <a:gd name="T5" fmla="*/ 43 h 43"/>
                    <a:gd name="T6" fmla="*/ 21 w 49"/>
                    <a:gd name="T7" fmla="*/ 0 h 43"/>
                    <a:gd name="T8" fmla="*/ 10 w 49"/>
                    <a:gd name="T9" fmla="*/ 15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43"/>
                    <a:gd name="T17" fmla="*/ 49 w 4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43">
                      <a:moveTo>
                        <a:pt x="10" y="15"/>
                      </a:moveTo>
                      <a:lnTo>
                        <a:pt x="0" y="31"/>
                      </a:lnTo>
                      <a:lnTo>
                        <a:pt x="49" y="43"/>
                      </a:lnTo>
                      <a:lnTo>
                        <a:pt x="21" y="0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46" name="Line 1973"/>
                <p:cNvSpPr>
                  <a:spLocks noChangeShapeType="1"/>
                </p:cNvSpPr>
                <p:nvPr/>
              </p:nvSpPr>
              <p:spPr bwMode="auto">
                <a:xfrm flipH="1" flipV="1">
                  <a:off x="2253" y="1428"/>
                  <a:ext cx="247" cy="17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47" name="Freeform 1974"/>
                <p:cNvSpPr>
                  <a:spLocks/>
                </p:cNvSpPr>
                <p:nvPr/>
              </p:nvSpPr>
              <p:spPr bwMode="auto">
                <a:xfrm>
                  <a:off x="2527" y="1736"/>
                  <a:ext cx="46" cy="44"/>
                </a:xfrm>
                <a:custGeom>
                  <a:avLst/>
                  <a:gdLst>
                    <a:gd name="T0" fmla="*/ 12 w 46"/>
                    <a:gd name="T1" fmla="*/ 11 h 44"/>
                    <a:gd name="T2" fmla="*/ 0 w 46"/>
                    <a:gd name="T3" fmla="*/ 25 h 44"/>
                    <a:gd name="T4" fmla="*/ 46 w 46"/>
                    <a:gd name="T5" fmla="*/ 44 h 44"/>
                    <a:gd name="T6" fmla="*/ 29 w 46"/>
                    <a:gd name="T7" fmla="*/ 0 h 44"/>
                    <a:gd name="T8" fmla="*/ 12 w 46"/>
                    <a:gd name="T9" fmla="*/ 11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44"/>
                    <a:gd name="T17" fmla="*/ 46 w 46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44">
                      <a:moveTo>
                        <a:pt x="12" y="11"/>
                      </a:moveTo>
                      <a:lnTo>
                        <a:pt x="0" y="25"/>
                      </a:lnTo>
                      <a:lnTo>
                        <a:pt x="46" y="44"/>
                      </a:lnTo>
                      <a:lnTo>
                        <a:pt x="29" y="0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48" name="Line 1975"/>
                <p:cNvSpPr>
                  <a:spLocks noChangeShapeType="1"/>
                </p:cNvSpPr>
                <p:nvPr/>
              </p:nvSpPr>
              <p:spPr bwMode="auto">
                <a:xfrm flipH="1" flipV="1">
                  <a:off x="2225" y="1418"/>
                  <a:ext cx="314" cy="32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49" name="Rectangle 1976"/>
                <p:cNvSpPr>
                  <a:spLocks noChangeArrowheads="1"/>
                </p:cNvSpPr>
                <p:nvPr/>
              </p:nvSpPr>
              <p:spPr bwMode="auto">
                <a:xfrm>
                  <a:off x="354" y="1004"/>
                  <a:ext cx="64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50" name="Rectangle 1977"/>
                <p:cNvSpPr>
                  <a:spLocks noChangeArrowheads="1"/>
                </p:cNvSpPr>
                <p:nvPr/>
              </p:nvSpPr>
              <p:spPr bwMode="auto">
                <a:xfrm>
                  <a:off x="240" y="1057"/>
                  <a:ext cx="66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de-DE" sz="1500" b="1">
                      <a:solidFill>
                        <a:srgbClr val="FF9933"/>
                      </a:solidFill>
                      <a:latin typeface="Times New Roman" pitchFamily="18" charset="0"/>
                    </a:rPr>
                    <a:t>Dendriten</a:t>
                  </a:r>
                  <a:endParaRPr lang="de-DE">
                    <a:latin typeface="Times New Roman" pitchFamily="18" charset="0"/>
                  </a:endParaRPr>
                </a:p>
              </p:txBody>
            </p:sp>
            <p:sp>
              <p:nvSpPr>
                <p:cNvPr id="23451" name="Rectangle 1978"/>
                <p:cNvSpPr>
                  <a:spLocks noChangeArrowheads="1"/>
                </p:cNvSpPr>
                <p:nvPr/>
              </p:nvSpPr>
              <p:spPr bwMode="auto">
                <a:xfrm>
                  <a:off x="1435" y="2407"/>
                  <a:ext cx="426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52" name="Rectangle 1979"/>
                <p:cNvSpPr>
                  <a:spLocks noChangeArrowheads="1"/>
                </p:cNvSpPr>
                <p:nvPr/>
              </p:nvSpPr>
              <p:spPr bwMode="auto">
                <a:xfrm>
                  <a:off x="1435" y="2417"/>
                  <a:ext cx="352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de-DE" sz="1500" b="1">
                      <a:solidFill>
                        <a:srgbClr val="0000FF"/>
                      </a:solidFill>
                      <a:latin typeface="Times New Roman" pitchFamily="18" charset="0"/>
                    </a:rPr>
                    <a:t>Axon</a:t>
                  </a:r>
                  <a:endParaRPr lang="de-DE">
                    <a:latin typeface="Times New Roman" pitchFamily="18" charset="0"/>
                  </a:endParaRPr>
                </a:p>
              </p:txBody>
            </p:sp>
            <p:sp>
              <p:nvSpPr>
                <p:cNvPr id="23453" name="Rectangle 1980"/>
                <p:cNvSpPr>
                  <a:spLocks noChangeArrowheads="1"/>
                </p:cNvSpPr>
                <p:nvPr/>
              </p:nvSpPr>
              <p:spPr bwMode="auto">
                <a:xfrm>
                  <a:off x="994" y="1220"/>
                  <a:ext cx="440" cy="4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54" name="Rectangle 1981"/>
                <p:cNvSpPr>
                  <a:spLocks noChangeArrowheads="1"/>
                </p:cNvSpPr>
                <p:nvPr/>
              </p:nvSpPr>
              <p:spPr bwMode="auto">
                <a:xfrm>
                  <a:off x="1115" y="1231"/>
                  <a:ext cx="25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de-DE" sz="1500" b="1">
                      <a:solidFill>
                        <a:srgbClr val="000000"/>
                      </a:solidFill>
                      <a:latin typeface="Times New Roman" pitchFamily="18" charset="0"/>
                    </a:rPr>
                    <a:t>Zell</a:t>
                  </a:r>
                  <a:endParaRPr lang="de-DE">
                    <a:latin typeface="Times New Roman" pitchFamily="18" charset="0"/>
                  </a:endParaRPr>
                </a:p>
              </p:txBody>
            </p:sp>
            <p:sp>
              <p:nvSpPr>
                <p:cNvPr id="23455" name="Rectangle 1982"/>
                <p:cNvSpPr>
                  <a:spLocks noChangeArrowheads="1"/>
                </p:cNvSpPr>
                <p:nvPr/>
              </p:nvSpPr>
              <p:spPr bwMode="auto">
                <a:xfrm>
                  <a:off x="1069" y="1390"/>
                  <a:ext cx="453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de-DE" sz="1500" b="1">
                      <a:solidFill>
                        <a:srgbClr val="000000"/>
                      </a:solidFill>
                      <a:latin typeface="Times New Roman" pitchFamily="18" charset="0"/>
                    </a:rPr>
                    <a:t>körper</a:t>
                  </a:r>
                  <a:endParaRPr lang="de-DE">
                    <a:latin typeface="Times New Roman" pitchFamily="18" charset="0"/>
                  </a:endParaRPr>
                </a:p>
              </p:txBody>
            </p:sp>
            <p:sp>
              <p:nvSpPr>
                <p:cNvPr id="23456" name="Oval 1983"/>
                <p:cNvSpPr>
                  <a:spLocks noChangeArrowheads="1"/>
                </p:cNvSpPr>
                <p:nvPr/>
              </p:nvSpPr>
              <p:spPr bwMode="auto">
                <a:xfrm>
                  <a:off x="2568" y="1627"/>
                  <a:ext cx="32" cy="33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57" name="Oval 1984"/>
                <p:cNvSpPr>
                  <a:spLocks noChangeArrowheads="1"/>
                </p:cNvSpPr>
                <p:nvPr/>
              </p:nvSpPr>
              <p:spPr bwMode="auto">
                <a:xfrm>
                  <a:off x="2618" y="1771"/>
                  <a:ext cx="33" cy="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58" name="Oval 1985"/>
                <p:cNvSpPr>
                  <a:spLocks noChangeArrowheads="1"/>
                </p:cNvSpPr>
                <p:nvPr/>
              </p:nvSpPr>
              <p:spPr bwMode="auto">
                <a:xfrm>
                  <a:off x="2089" y="1017"/>
                  <a:ext cx="32" cy="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59" name="Oval 1986"/>
                <p:cNvSpPr>
                  <a:spLocks noChangeArrowheads="1"/>
                </p:cNvSpPr>
                <p:nvPr/>
              </p:nvSpPr>
              <p:spPr bwMode="auto">
                <a:xfrm>
                  <a:off x="1902" y="1004"/>
                  <a:ext cx="32" cy="33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60" name="Oval 1987"/>
                <p:cNvSpPr>
                  <a:spLocks noChangeArrowheads="1"/>
                </p:cNvSpPr>
                <p:nvPr/>
              </p:nvSpPr>
              <p:spPr bwMode="auto">
                <a:xfrm>
                  <a:off x="1936" y="1080"/>
                  <a:ext cx="32" cy="33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61" name="Oval 1988"/>
                <p:cNvSpPr>
                  <a:spLocks noChangeArrowheads="1"/>
                </p:cNvSpPr>
                <p:nvPr/>
              </p:nvSpPr>
              <p:spPr bwMode="auto">
                <a:xfrm>
                  <a:off x="2037" y="833"/>
                  <a:ext cx="33" cy="3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62" name="Rectangle 1989"/>
                <p:cNvSpPr>
                  <a:spLocks noChangeArrowheads="1"/>
                </p:cNvSpPr>
                <p:nvPr/>
              </p:nvSpPr>
              <p:spPr bwMode="auto">
                <a:xfrm>
                  <a:off x="1937" y="1232"/>
                  <a:ext cx="566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63" name="Rectangle 1990"/>
                <p:cNvSpPr>
                  <a:spLocks noChangeArrowheads="1"/>
                </p:cNvSpPr>
                <p:nvPr/>
              </p:nvSpPr>
              <p:spPr bwMode="auto">
                <a:xfrm>
                  <a:off x="1937" y="1241"/>
                  <a:ext cx="627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de-DE" sz="1500" b="1">
                      <a:solidFill>
                        <a:srgbClr val="FF0000"/>
                      </a:solidFill>
                      <a:latin typeface="Times New Roman" pitchFamily="18" charset="0"/>
                    </a:rPr>
                    <a:t>Synapsen</a:t>
                  </a:r>
                  <a:endParaRPr lang="de-DE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1528" name="Line 1991"/>
              <p:cNvSpPr>
                <a:spLocks noChangeShapeType="1"/>
              </p:cNvSpPr>
              <p:nvPr/>
            </p:nvSpPr>
            <p:spPr bwMode="auto">
              <a:xfrm>
                <a:off x="72" y="1284"/>
                <a:ext cx="258" cy="12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29" name="Line 1992"/>
              <p:cNvSpPr>
                <a:spLocks noChangeShapeType="1"/>
              </p:cNvSpPr>
              <p:nvPr/>
            </p:nvSpPr>
            <p:spPr bwMode="auto">
              <a:xfrm>
                <a:off x="240" y="780"/>
                <a:ext cx="276" cy="16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30" name="Line 1993"/>
              <p:cNvSpPr>
                <a:spLocks noChangeShapeType="1"/>
              </p:cNvSpPr>
              <p:nvPr/>
            </p:nvSpPr>
            <p:spPr bwMode="auto">
              <a:xfrm>
                <a:off x="660" y="696"/>
                <a:ext cx="204" cy="15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526" name="Line 1994"/>
            <p:cNvSpPr>
              <a:spLocks noChangeShapeType="1"/>
            </p:cNvSpPr>
            <p:nvPr/>
          </p:nvSpPr>
          <p:spPr bwMode="auto">
            <a:xfrm>
              <a:off x="1404" y="1686"/>
              <a:ext cx="240" cy="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2119"/>
          <p:cNvGrpSpPr>
            <a:grpSpLocks/>
          </p:cNvGrpSpPr>
          <p:nvPr/>
        </p:nvGrpSpPr>
        <p:grpSpPr bwMode="auto">
          <a:xfrm>
            <a:off x="179388" y="4508500"/>
            <a:ext cx="8382000" cy="1712913"/>
            <a:chOff x="144" y="2832"/>
            <a:chExt cx="5280" cy="1079"/>
          </a:xfrm>
        </p:grpSpPr>
        <p:graphicFrame>
          <p:nvGraphicFramePr>
            <p:cNvPr id="21513" name="Object 2120"/>
            <p:cNvGraphicFramePr>
              <a:graphicFrameLocks noChangeAspect="1"/>
            </p:cNvGraphicFramePr>
            <p:nvPr/>
          </p:nvGraphicFramePr>
          <p:xfrm>
            <a:off x="3792" y="2880"/>
            <a:ext cx="622" cy="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26" name="Formel" r:id="rId5" imgW="457200" imgH="419040" progId="Equation.3">
                    <p:embed/>
                  </p:oleObj>
                </mc:Choice>
                <mc:Fallback>
                  <p:oleObj name="Formel" r:id="rId5" imgW="457200" imgH="419040" progId="Equation.3">
                    <p:embed/>
                    <p:pic>
                      <p:nvPicPr>
                        <p:cNvPr id="0" name="Object 2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880"/>
                          <a:ext cx="622" cy="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4" name="Text Box 2121"/>
            <p:cNvSpPr txBox="1">
              <a:spLocks noChangeArrowheads="1"/>
            </p:cNvSpPr>
            <p:nvPr/>
          </p:nvSpPr>
          <p:spPr bwMode="auto">
            <a:xfrm>
              <a:off x="2365" y="3072"/>
              <a:ext cx="30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>
                  <a:latin typeface="Times New Roman" pitchFamily="18" charset="0"/>
                </a:rPr>
                <a:t>y = S(z) 	z =	      = </a:t>
              </a:r>
              <a:r>
                <a:rPr lang="en-US" sz="2400" b="1">
                  <a:latin typeface="Times New Roman" pitchFamily="18" charset="0"/>
                </a:rPr>
                <a:t>w</a:t>
              </a:r>
              <a:r>
                <a:rPr lang="en-US" sz="2400" baseline="30000">
                  <a:latin typeface="Times New Roman" pitchFamily="18" charset="0"/>
                </a:rPr>
                <a:t>T</a:t>
              </a:r>
              <a:r>
                <a:rPr lang="en-US" sz="2400" b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1515" name="Freeform 2122"/>
            <p:cNvSpPr>
              <a:spLocks/>
            </p:cNvSpPr>
            <p:nvPr/>
          </p:nvSpPr>
          <p:spPr bwMode="auto">
            <a:xfrm>
              <a:off x="1536" y="3456"/>
              <a:ext cx="780" cy="319"/>
            </a:xfrm>
            <a:custGeom>
              <a:avLst/>
              <a:gdLst>
                <a:gd name="T0" fmla="*/ 0 w 722"/>
                <a:gd name="T1" fmla="*/ 392 h 278"/>
                <a:gd name="T2" fmla="*/ 227 w 722"/>
                <a:gd name="T3" fmla="*/ 356 h 278"/>
                <a:gd name="T4" fmla="*/ 431 w 722"/>
                <a:gd name="T5" fmla="*/ 1 h 278"/>
                <a:gd name="T6" fmla="*/ 628 w 722"/>
                <a:gd name="T7" fmla="*/ 347 h 278"/>
                <a:gd name="T8" fmla="*/ 870 w 722"/>
                <a:gd name="T9" fmla="*/ 400 h 278"/>
                <a:gd name="T10" fmla="*/ 870 w 722"/>
                <a:gd name="T11" fmla="*/ 40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2"/>
                <a:gd name="T19" fmla="*/ 0 h 278"/>
                <a:gd name="T20" fmla="*/ 722 w 722"/>
                <a:gd name="T21" fmla="*/ 278 h 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2" h="278">
                  <a:moveTo>
                    <a:pt x="0" y="260"/>
                  </a:moveTo>
                  <a:cubicBezTo>
                    <a:pt x="30" y="256"/>
                    <a:pt x="123" y="278"/>
                    <a:pt x="180" y="235"/>
                  </a:cubicBezTo>
                  <a:cubicBezTo>
                    <a:pt x="237" y="192"/>
                    <a:pt x="289" y="2"/>
                    <a:pt x="342" y="1"/>
                  </a:cubicBezTo>
                  <a:cubicBezTo>
                    <a:pt x="395" y="0"/>
                    <a:pt x="440" y="185"/>
                    <a:pt x="498" y="229"/>
                  </a:cubicBezTo>
                  <a:cubicBezTo>
                    <a:pt x="556" y="273"/>
                    <a:pt x="658" y="259"/>
                    <a:pt x="690" y="265"/>
                  </a:cubicBezTo>
                  <a:cubicBezTo>
                    <a:pt x="722" y="271"/>
                    <a:pt x="690" y="265"/>
                    <a:pt x="690" y="26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Line 2123"/>
            <p:cNvSpPr>
              <a:spLocks noChangeShapeType="1"/>
            </p:cNvSpPr>
            <p:nvPr/>
          </p:nvSpPr>
          <p:spPr bwMode="auto">
            <a:xfrm flipV="1">
              <a:off x="1920" y="3360"/>
              <a:ext cx="1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24"/>
            <p:cNvSpPr>
              <a:spLocks noChangeShapeType="1"/>
            </p:cNvSpPr>
            <p:nvPr/>
          </p:nvSpPr>
          <p:spPr bwMode="auto">
            <a:xfrm>
              <a:off x="1471" y="3456"/>
              <a:ext cx="881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1518" name="Group 2125"/>
            <p:cNvGrpSpPr>
              <a:grpSpLocks/>
            </p:cNvGrpSpPr>
            <p:nvPr/>
          </p:nvGrpSpPr>
          <p:grpSpPr bwMode="auto">
            <a:xfrm>
              <a:off x="1471" y="2832"/>
              <a:ext cx="881" cy="551"/>
              <a:chOff x="3888" y="3264"/>
              <a:chExt cx="816" cy="480"/>
            </a:xfrm>
          </p:grpSpPr>
          <p:sp>
            <p:nvSpPr>
              <p:cNvPr id="21521" name="Freeform 2126"/>
              <p:cNvSpPr>
                <a:spLocks/>
              </p:cNvSpPr>
              <p:nvPr/>
            </p:nvSpPr>
            <p:spPr bwMode="auto">
              <a:xfrm>
                <a:off x="3936" y="3312"/>
                <a:ext cx="724" cy="336"/>
              </a:xfrm>
              <a:custGeom>
                <a:avLst/>
                <a:gdLst>
                  <a:gd name="T0" fmla="*/ 0 w 724"/>
                  <a:gd name="T1" fmla="*/ 434 h 288"/>
                  <a:gd name="T2" fmla="*/ 276 w 724"/>
                  <a:gd name="T3" fmla="*/ 394 h 288"/>
                  <a:gd name="T4" fmla="*/ 438 w 724"/>
                  <a:gd name="T5" fmla="*/ 61 h 288"/>
                  <a:gd name="T6" fmla="*/ 684 w 724"/>
                  <a:gd name="T7" fmla="*/ 23 h 288"/>
                  <a:gd name="T8" fmla="*/ 678 w 724"/>
                  <a:gd name="T9" fmla="*/ 15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4"/>
                  <a:gd name="T16" fmla="*/ 0 h 288"/>
                  <a:gd name="T17" fmla="*/ 724 w 72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4" h="288">
                    <a:moveTo>
                      <a:pt x="0" y="273"/>
                    </a:moveTo>
                    <a:cubicBezTo>
                      <a:pt x="46" y="269"/>
                      <a:pt x="203" y="288"/>
                      <a:pt x="276" y="249"/>
                    </a:cubicBezTo>
                    <a:cubicBezTo>
                      <a:pt x="349" y="210"/>
                      <a:pt x="370" y="78"/>
                      <a:pt x="438" y="39"/>
                    </a:cubicBezTo>
                    <a:cubicBezTo>
                      <a:pt x="506" y="0"/>
                      <a:pt x="644" y="20"/>
                      <a:pt x="684" y="15"/>
                    </a:cubicBezTo>
                    <a:cubicBezTo>
                      <a:pt x="724" y="10"/>
                      <a:pt x="679" y="10"/>
                      <a:pt x="678" y="9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22" name="Line 2127"/>
              <p:cNvSpPr>
                <a:spLocks noChangeShapeType="1"/>
              </p:cNvSpPr>
              <p:nvPr/>
            </p:nvSpPr>
            <p:spPr bwMode="auto">
              <a:xfrm flipV="1">
                <a:off x="4272" y="326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23" name="Line 2128"/>
              <p:cNvSpPr>
                <a:spLocks noChangeShapeType="1"/>
              </p:cNvSpPr>
              <p:nvPr/>
            </p:nvSpPr>
            <p:spPr bwMode="auto">
              <a:xfrm>
                <a:off x="3888" y="3648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24" name="Line 2129"/>
              <p:cNvSpPr>
                <a:spLocks noChangeShapeType="1"/>
              </p:cNvSpPr>
              <p:nvPr/>
            </p:nvSpPr>
            <p:spPr bwMode="auto">
              <a:xfrm>
                <a:off x="3888" y="3312"/>
                <a:ext cx="81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1519" name="Text Box 2130"/>
            <p:cNvSpPr txBox="1">
              <a:spLocks noChangeArrowheads="1"/>
            </p:cNvSpPr>
            <p:nvPr/>
          </p:nvSpPr>
          <p:spPr bwMode="auto">
            <a:xfrm>
              <a:off x="144" y="2880"/>
              <a:ext cx="1296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i="1">
                  <a:latin typeface="Times New Roman" pitchFamily="18" charset="0"/>
                </a:rPr>
                <a:t>squashing function</a:t>
              </a:r>
            </a:p>
            <a:p>
              <a:pPr algn="r">
                <a:lnSpc>
                  <a:spcPct val="150000"/>
                </a:lnSpc>
              </a:pPr>
              <a:r>
                <a:rPr lang="en-US" i="1">
                  <a:latin typeface="Times New Roman" pitchFamily="18" charset="0"/>
                </a:rPr>
                <a:t>radial basis </a:t>
              </a:r>
            </a:p>
            <a:p>
              <a:pPr algn="r">
                <a:lnSpc>
                  <a:spcPct val="10000"/>
                </a:lnSpc>
              </a:pPr>
              <a:r>
                <a:rPr lang="en-US" i="1">
                  <a:latin typeface="Times New Roman" pitchFamily="18" charset="0"/>
                </a:rPr>
                <a:t> function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20" name="Line 2131"/>
            <p:cNvSpPr>
              <a:spLocks noChangeShapeType="1"/>
            </p:cNvSpPr>
            <p:nvPr/>
          </p:nvSpPr>
          <p:spPr bwMode="auto">
            <a:xfrm>
              <a:off x="1471" y="3792"/>
              <a:ext cx="88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1700" name="Text Box 2132"/>
          <p:cNvSpPr txBox="1">
            <a:spLocks noChangeArrowheads="1"/>
          </p:cNvSpPr>
          <p:nvPr/>
        </p:nvSpPr>
        <p:spPr bwMode="auto">
          <a:xfrm>
            <a:off x="700088" y="4049713"/>
            <a:ext cx="306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Ausgabefunktionen</a:t>
            </a:r>
          </a:p>
        </p:txBody>
      </p:sp>
    </p:spTree>
  </p:cSld>
  <p:clrMapOvr>
    <a:masterClrMapping/>
  </p:clrMapOvr>
  <p:transition spd="med">
    <p:pull dir="ru"/>
    <p:sndAc>
      <p:stSnd>
        <p:snd r:embed="rId4" name="PROJK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23555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3523A3DD-586D-4118-9DF7-89F790A26D69}" type="slidenum">
              <a:rPr lang="de-DE" sz="1000" smtClean="0"/>
              <a:pPr/>
              <a:t>22</a:t>
            </a:fld>
            <a:r>
              <a:rPr lang="de-DE" sz="1000" smtClean="0"/>
              <a:t> -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Formale Neuronen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8178800" cy="3810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</a:pPr>
            <a:r>
              <a:rPr lang="de-DE" sz="2000" smtClean="0"/>
              <a:t>Code-Beispiel „formales Neuron“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661988" y="1781175"/>
            <a:ext cx="5359400" cy="3054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/>
              <a:t>float   </a:t>
            </a:r>
            <a:r>
              <a:rPr lang="en-US" sz="1800" b="1" dirty="0"/>
              <a:t>z</a:t>
            </a:r>
            <a:r>
              <a:rPr lang="en-US" sz="1800" i="1" dirty="0"/>
              <a:t> </a:t>
            </a:r>
            <a:r>
              <a:rPr lang="en-US" sz="1800" dirty="0"/>
              <a:t>(float w[ ],float x[ ]</a:t>
            </a:r>
            <a:r>
              <a:rPr lang="en-US" dirty="0"/>
              <a:t>) </a:t>
            </a:r>
            <a:r>
              <a:rPr lang="de-DE" sz="1800" b="1" dirty="0">
                <a:solidFill>
                  <a:srgbClr val="000099"/>
                </a:solidFill>
              </a:rPr>
              <a:t>{</a:t>
            </a:r>
            <a:endParaRPr lang="de-DE" dirty="0"/>
          </a:p>
          <a:p>
            <a:pPr>
              <a:lnSpc>
                <a:spcPct val="50000"/>
              </a:lnSpc>
            </a:pPr>
            <a:r>
              <a:rPr lang="de-DE" sz="1800" dirty="0"/>
              <a:t>/*</a:t>
            </a:r>
            <a:r>
              <a:rPr lang="de-DE" sz="1800" i="1" dirty="0"/>
              <a:t> </a:t>
            </a:r>
            <a:r>
              <a:rPr lang="de-DE" sz="1800" i="1" dirty="0" smtClean="0"/>
              <a:t>Sigma-Neuron: </a:t>
            </a:r>
            <a:r>
              <a:rPr lang="de-DE" sz="1800" i="1" dirty="0"/>
              <a:t>Aufsummieren aller Eingaben</a:t>
            </a:r>
            <a:r>
              <a:rPr lang="de-DE" sz="1800" dirty="0"/>
              <a:t> </a:t>
            </a:r>
            <a:r>
              <a:rPr lang="en-US" sz="1800" dirty="0"/>
              <a:t>*/</a:t>
            </a:r>
          </a:p>
          <a:p>
            <a:pPr>
              <a:lnSpc>
                <a:spcPct val="50000"/>
              </a:lnSpc>
            </a:pPr>
            <a:r>
              <a:rPr lang="en-US" dirty="0"/>
              <a:t>float sum; </a:t>
            </a:r>
            <a:endParaRPr lang="de-DE" dirty="0"/>
          </a:p>
          <a:p>
            <a:pPr>
              <a:lnSpc>
                <a:spcPct val="50000"/>
              </a:lnSpc>
            </a:pPr>
            <a:endParaRPr lang="de-DE" sz="1800" b="1" dirty="0">
              <a:solidFill>
                <a:srgbClr val="000099"/>
              </a:solidFill>
            </a:endParaRPr>
          </a:p>
          <a:p>
            <a:pPr>
              <a:lnSpc>
                <a:spcPct val="50000"/>
              </a:lnSpc>
            </a:pPr>
            <a:r>
              <a:rPr lang="de-DE" dirty="0"/>
              <a:t>    </a:t>
            </a:r>
            <a:r>
              <a:rPr lang="de-DE" dirty="0" err="1"/>
              <a:t>sum</a:t>
            </a:r>
            <a:r>
              <a:rPr lang="de-DE" dirty="0"/>
              <a:t> = 0;         </a:t>
            </a:r>
            <a:r>
              <a:rPr lang="de-DE" sz="1800" dirty="0"/>
              <a:t>/* Skalarprodukt bilden */</a:t>
            </a:r>
          </a:p>
          <a:p>
            <a:pPr>
              <a:lnSpc>
                <a:spcPct val="50000"/>
              </a:lnSpc>
            </a:pPr>
            <a:r>
              <a:rPr lang="de-DE" dirty="0"/>
              <a:t>    </a:t>
            </a:r>
            <a:r>
              <a:rPr lang="en-US" sz="1800" b="1" dirty="0">
                <a:solidFill>
                  <a:srgbClr val="000099"/>
                </a:solidFill>
              </a:rPr>
              <a:t>for</a:t>
            </a:r>
            <a:r>
              <a:rPr lang="en-US" dirty="0"/>
              <a:t>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x.length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/>
              <a:t>++) </a:t>
            </a:r>
            <a:r>
              <a:rPr lang="en-US" b="1" dirty="0">
                <a:solidFill>
                  <a:srgbClr val="000099"/>
                </a:solidFill>
              </a:rPr>
              <a:t>{</a:t>
            </a:r>
          </a:p>
          <a:p>
            <a:pPr>
              <a:lnSpc>
                <a:spcPct val="50000"/>
              </a:lnSpc>
            </a:pPr>
            <a:r>
              <a:rPr lang="en-US" dirty="0"/>
              <a:t>	sum= sum  + </a:t>
            </a:r>
            <a:r>
              <a:rPr lang="en-US" dirty="0" smtClean="0"/>
              <a:t>w[</a:t>
            </a:r>
            <a:r>
              <a:rPr lang="en-US" dirty="0" err="1" smtClean="0"/>
              <a:t>i</a:t>
            </a:r>
            <a:r>
              <a:rPr lang="en-US" dirty="0"/>
              <a:t>]</a:t>
            </a:r>
            <a:r>
              <a:rPr lang="en-US" dirty="0" smtClean="0"/>
              <a:t>*x[</a:t>
            </a:r>
            <a:r>
              <a:rPr lang="en-US" dirty="0" err="1" smtClean="0"/>
              <a:t>i</a:t>
            </a:r>
            <a:r>
              <a:rPr lang="en-US" dirty="0"/>
              <a:t>]</a:t>
            </a:r>
            <a:r>
              <a:rPr lang="en-US" dirty="0" smtClean="0"/>
              <a:t>;</a:t>
            </a:r>
            <a:endParaRPr lang="en-US" dirty="0"/>
          </a:p>
          <a:p>
            <a:pPr>
              <a:lnSpc>
                <a:spcPct val="50000"/>
              </a:lnSpc>
            </a:pPr>
            <a:r>
              <a:rPr lang="en-US" dirty="0"/>
              <a:t>    </a:t>
            </a:r>
            <a:r>
              <a:rPr lang="en-US" sz="1800" b="1" dirty="0">
                <a:solidFill>
                  <a:srgbClr val="000099"/>
                </a:solidFill>
              </a:rPr>
              <a:t>}</a:t>
            </a:r>
            <a:endParaRPr lang="en-US" b="1" dirty="0">
              <a:solidFill>
                <a:srgbClr val="000099"/>
              </a:solidFill>
            </a:endParaRPr>
          </a:p>
          <a:p>
            <a:pPr>
              <a:lnSpc>
                <a:spcPct val="50000"/>
              </a:lnSpc>
            </a:pPr>
            <a:r>
              <a:rPr lang="en-US" dirty="0"/>
              <a:t>    </a:t>
            </a:r>
            <a:r>
              <a:rPr lang="en-US" sz="1800" b="1" dirty="0">
                <a:solidFill>
                  <a:srgbClr val="000099"/>
                </a:solidFill>
              </a:rPr>
              <a:t>return</a:t>
            </a:r>
            <a:r>
              <a:rPr lang="en-US" dirty="0"/>
              <a:t> sum;</a:t>
            </a:r>
          </a:p>
          <a:p>
            <a:pPr>
              <a:lnSpc>
                <a:spcPct val="50000"/>
              </a:lnSpc>
            </a:pPr>
            <a:r>
              <a:rPr lang="en-US" sz="1800" b="1" dirty="0">
                <a:solidFill>
                  <a:srgbClr val="000099"/>
                </a:solidFill>
              </a:rPr>
              <a:t>}</a:t>
            </a:r>
            <a:endParaRPr lang="de-DE" sz="1800" dirty="0"/>
          </a:p>
        </p:txBody>
      </p:sp>
      <p:sp>
        <p:nvSpPr>
          <p:cNvPr id="119833" name="Rectangle 25"/>
          <p:cNvSpPr>
            <a:spLocks noChangeArrowheads="1"/>
          </p:cNvSpPr>
          <p:nvPr/>
        </p:nvSpPr>
        <p:spPr bwMode="auto">
          <a:xfrm>
            <a:off x="4289425" y="4279122"/>
            <a:ext cx="4854575" cy="2170081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80975">
              <a:tabLst>
                <a:tab pos="990600" algn="l"/>
                <a:tab pos="2339975" algn="l"/>
              </a:tabLst>
            </a:pPr>
            <a:r>
              <a:rPr lang="en-US" dirty="0"/>
              <a:t>float </a:t>
            </a:r>
            <a:r>
              <a:rPr lang="en-US" b="1" dirty="0"/>
              <a:t>S </a:t>
            </a:r>
            <a:r>
              <a:rPr lang="en-US" dirty="0"/>
              <a:t>(float </a:t>
            </a:r>
            <a:r>
              <a:rPr lang="en-US" sz="1800" dirty="0"/>
              <a:t>z</a:t>
            </a:r>
            <a:r>
              <a:rPr lang="en-US" sz="1600" dirty="0"/>
              <a:t>) </a:t>
            </a:r>
            <a:r>
              <a:rPr lang="en-US" sz="1800" b="1" dirty="0">
                <a:solidFill>
                  <a:srgbClr val="000099"/>
                </a:solidFill>
              </a:rPr>
              <a:t>{</a:t>
            </a:r>
            <a:endParaRPr lang="de-DE" sz="1800" b="1" dirty="0">
              <a:solidFill>
                <a:srgbClr val="000099"/>
              </a:solidFill>
            </a:endParaRPr>
          </a:p>
          <a:p>
            <a:pPr indent="180975">
              <a:lnSpc>
                <a:spcPct val="40000"/>
              </a:lnSpc>
              <a:tabLst>
                <a:tab pos="990600" algn="l"/>
                <a:tab pos="2339975" algn="l"/>
              </a:tabLst>
            </a:pPr>
            <a:r>
              <a:rPr lang="de-DE" sz="1800" dirty="0"/>
              <a:t>(* </a:t>
            </a:r>
            <a:r>
              <a:rPr lang="de-DE" sz="1800" i="1" dirty="0"/>
              <a:t>begrenzt-lineare Ausgabefunktion</a:t>
            </a:r>
            <a:r>
              <a:rPr lang="en-US" sz="1800" dirty="0"/>
              <a:t>*)</a:t>
            </a:r>
            <a:endParaRPr lang="de-DE" sz="1800" dirty="0"/>
          </a:p>
          <a:p>
            <a:pPr indent="180975">
              <a:lnSpc>
                <a:spcPct val="40000"/>
              </a:lnSpc>
              <a:tabLst>
                <a:tab pos="990600" algn="l"/>
                <a:tab pos="2339975" algn="l"/>
              </a:tabLst>
            </a:pPr>
            <a:r>
              <a:rPr lang="en-US" sz="1800" dirty="0"/>
              <a:t>float s=1.0; </a:t>
            </a:r>
            <a:r>
              <a:rPr lang="en-US" sz="1800" dirty="0" smtClean="0"/>
              <a:t>  float </a:t>
            </a:r>
            <a:r>
              <a:rPr lang="en-US" sz="1800" dirty="0" err="1"/>
              <a:t>Zmax</a:t>
            </a:r>
            <a:r>
              <a:rPr lang="en-US" sz="1800" dirty="0"/>
              <a:t>=1; </a:t>
            </a:r>
            <a:r>
              <a:rPr lang="en-US" sz="1800" dirty="0" smtClean="0"/>
              <a:t>  float </a:t>
            </a:r>
            <a:r>
              <a:rPr lang="en-US" sz="1800" dirty="0"/>
              <a:t>k=</a:t>
            </a:r>
            <a:r>
              <a:rPr lang="en-US" sz="1800" dirty="0" err="1"/>
              <a:t>Zmax</a:t>
            </a:r>
            <a:r>
              <a:rPr lang="en-US" sz="1800" dirty="0"/>
              <a:t>/s;</a:t>
            </a:r>
            <a:endParaRPr lang="de-DE" sz="1800" dirty="0"/>
          </a:p>
          <a:p>
            <a:pPr indent="180975">
              <a:lnSpc>
                <a:spcPct val="40000"/>
              </a:lnSpc>
              <a:tabLst>
                <a:tab pos="990600" algn="l"/>
                <a:tab pos="2339975" algn="l"/>
              </a:tabLst>
            </a:pPr>
            <a:r>
              <a:rPr lang="en-US" sz="1800" dirty="0"/>
              <a:t>	z = z*k;</a:t>
            </a:r>
            <a:endParaRPr lang="de-DE" sz="1800" dirty="0"/>
          </a:p>
          <a:p>
            <a:pPr indent="180975">
              <a:lnSpc>
                <a:spcPct val="40000"/>
              </a:lnSpc>
              <a:tabLst>
                <a:tab pos="990600" algn="l"/>
                <a:tab pos="23399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99"/>
                </a:solidFill>
              </a:rPr>
              <a:t>if</a:t>
            </a:r>
            <a:r>
              <a:rPr lang="en-US" sz="1800" dirty="0"/>
              <a:t> (z&gt; s)  z = </a:t>
            </a:r>
            <a:r>
              <a:rPr lang="en-US" sz="1800" dirty="0" err="1"/>
              <a:t>Zmax</a:t>
            </a:r>
            <a:r>
              <a:rPr lang="en-US" sz="1800" dirty="0"/>
              <a:t>;</a:t>
            </a:r>
            <a:endParaRPr lang="de-DE" sz="1800" dirty="0"/>
          </a:p>
          <a:p>
            <a:pPr indent="180975">
              <a:lnSpc>
                <a:spcPct val="40000"/>
              </a:lnSpc>
              <a:tabLst>
                <a:tab pos="990600" algn="l"/>
                <a:tab pos="23399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99"/>
                </a:solidFill>
              </a:rPr>
              <a:t>if</a:t>
            </a:r>
            <a:r>
              <a:rPr lang="en-US" sz="1800" dirty="0"/>
              <a:t> (z&lt;-s)  z =-</a:t>
            </a:r>
            <a:r>
              <a:rPr lang="en-US" sz="1800" dirty="0" err="1"/>
              <a:t>Zmax</a:t>
            </a:r>
            <a:r>
              <a:rPr lang="en-US" sz="1800" dirty="0"/>
              <a:t>;</a:t>
            </a:r>
            <a:endParaRPr lang="de-DE" sz="1800" dirty="0"/>
          </a:p>
          <a:p>
            <a:pPr indent="180975">
              <a:lnSpc>
                <a:spcPct val="40000"/>
              </a:lnSpc>
              <a:tabLst>
                <a:tab pos="990600" algn="l"/>
                <a:tab pos="23399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99"/>
                </a:solidFill>
              </a:rPr>
              <a:t>return</a:t>
            </a:r>
            <a:r>
              <a:rPr lang="en-US" sz="1800" dirty="0"/>
              <a:t> z;</a:t>
            </a:r>
            <a:endParaRPr lang="de-DE" sz="1800" dirty="0"/>
          </a:p>
          <a:p>
            <a:pPr indent="180975">
              <a:lnSpc>
                <a:spcPct val="40000"/>
              </a:lnSpc>
              <a:tabLst>
                <a:tab pos="990600" algn="l"/>
                <a:tab pos="2339975" algn="l"/>
              </a:tabLst>
            </a:pPr>
            <a:r>
              <a:rPr lang="de-DE" sz="1800" b="1" dirty="0">
                <a:solidFill>
                  <a:srgbClr val="000099"/>
                </a:solidFill>
              </a:rPr>
              <a:t>}</a:t>
            </a:r>
            <a:endParaRPr lang="de-DE" dirty="0"/>
          </a:p>
        </p:txBody>
      </p:sp>
      <p:sp>
        <p:nvSpPr>
          <p:cNvPr id="119834" name="Text Box 26"/>
          <p:cNvSpPr txBox="1">
            <a:spLocks noChangeArrowheads="1"/>
          </p:cNvSpPr>
          <p:nvPr/>
        </p:nvSpPr>
        <p:spPr bwMode="auto">
          <a:xfrm>
            <a:off x="6132513" y="1876425"/>
            <a:ext cx="220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 b="1"/>
              <a:t>Aktivität</a:t>
            </a:r>
          </a:p>
        </p:txBody>
      </p:sp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2455863" y="5797550"/>
            <a:ext cx="1751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 b="1"/>
              <a:t>Ausgabe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2" grpId="0" animBg="1"/>
      <p:bldP spid="119833" grpId="0" animBg="1"/>
      <p:bldP spid="119834" grpId="0"/>
      <p:bldP spid="1198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2457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94D4C82-CFC0-4DED-95EF-70283036BAB0}" type="slidenum">
              <a:rPr lang="de-DE" sz="1000" smtClean="0"/>
              <a:pPr/>
              <a:t>23</a:t>
            </a:fld>
            <a:r>
              <a:rPr lang="de-DE" sz="1000" smtClean="0"/>
              <a:t> -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81987" cy="647700"/>
          </a:xfrm>
        </p:spPr>
        <p:txBody>
          <a:bodyPr/>
          <a:lstStyle/>
          <a:p>
            <a:r>
              <a:rPr lang="en-US" smtClean="0"/>
              <a:t>DEF   </a:t>
            </a:r>
            <a:r>
              <a:rPr lang="en-US" sz="2800" smtClean="0"/>
              <a:t>Schicht</a:t>
            </a:r>
            <a:endParaRPr lang="en-US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Schichten</a:t>
            </a:r>
          </a:p>
        </p:txBody>
      </p:sp>
      <p:graphicFrame>
        <p:nvGraphicFramePr>
          <p:cNvPr id="24582" name="Object 4"/>
          <p:cNvGraphicFramePr>
            <a:graphicFrameLocks noChangeAspect="1"/>
          </p:cNvGraphicFramePr>
          <p:nvPr/>
        </p:nvGraphicFramePr>
        <p:xfrm>
          <a:off x="1982788" y="2176463"/>
          <a:ext cx="5067300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Bild" r:id="rId3" imgW="1889659" imgH="1462127" progId="Word.Picture.8">
                  <p:embed/>
                </p:oleObj>
              </mc:Choice>
              <mc:Fallback>
                <p:oleObj name="Bild" r:id="rId3" imgW="1889659" imgH="1462127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2176463"/>
                        <a:ext cx="5067300" cy="392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68413"/>
            <a:ext cx="8281987" cy="522451"/>
          </a:xfrm>
        </p:spPr>
        <p:txBody>
          <a:bodyPr/>
          <a:lstStyle/>
          <a:p>
            <a:r>
              <a:rPr lang="de-DE" dirty="0" smtClean="0"/>
              <a:t>Wie lautet der Code für eine ganze Schicht?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C3146E91-7D7E-40FC-B86B-B6859DC0F361}" type="slidenum">
              <a:rPr lang="de-DE" smtClean="0"/>
              <a:pPr>
                <a:defRPr/>
              </a:pPr>
              <a:t>24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090613" y="2151227"/>
            <a:ext cx="5453062" cy="387798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/>
              <a:t>float   </a:t>
            </a:r>
            <a:r>
              <a:rPr lang="en-US" dirty="0" smtClean="0">
                <a:solidFill>
                  <a:srgbClr val="FF0000"/>
                </a:solidFill>
              </a:rPr>
              <a:t>[ ] </a:t>
            </a:r>
            <a:r>
              <a:rPr lang="en-US" sz="1800" b="1" dirty="0" smtClean="0"/>
              <a:t>Y</a:t>
            </a:r>
            <a:r>
              <a:rPr lang="en-US" sz="1800" i="1" dirty="0" smtClean="0"/>
              <a:t> </a:t>
            </a:r>
            <a:r>
              <a:rPr lang="en-US" sz="1800" dirty="0"/>
              <a:t>(float w[ ],float x[ ]</a:t>
            </a:r>
            <a:r>
              <a:rPr lang="en-US" dirty="0"/>
              <a:t>) </a:t>
            </a:r>
            <a:r>
              <a:rPr lang="de-DE" sz="1800" b="1" dirty="0">
                <a:solidFill>
                  <a:srgbClr val="000099"/>
                </a:solidFill>
              </a:rPr>
              <a:t>{</a:t>
            </a:r>
            <a:endParaRPr lang="de-DE" dirty="0"/>
          </a:p>
          <a:p>
            <a:pPr>
              <a:lnSpc>
                <a:spcPct val="50000"/>
              </a:lnSpc>
            </a:pPr>
            <a:r>
              <a:rPr lang="de-DE" sz="1800" dirty="0"/>
              <a:t>/*</a:t>
            </a:r>
            <a:r>
              <a:rPr lang="de-DE" sz="1800" i="1" dirty="0"/>
              <a:t> </a:t>
            </a:r>
            <a:r>
              <a:rPr lang="de-DE" sz="1800" i="1" dirty="0" smtClean="0"/>
              <a:t>Für jedes Sigma-Neuron extra Aktivität bilden </a:t>
            </a:r>
            <a:r>
              <a:rPr lang="en-US" sz="1800" dirty="0" smtClean="0"/>
              <a:t>*/</a:t>
            </a:r>
            <a:endParaRPr lang="en-US" sz="1800" dirty="0"/>
          </a:p>
          <a:p>
            <a:pPr>
              <a:lnSpc>
                <a:spcPct val="50000"/>
              </a:lnSpc>
            </a:pPr>
            <a:endParaRPr lang="en-US" sz="1800" dirty="0" smtClean="0"/>
          </a:p>
          <a:p>
            <a:pPr>
              <a:lnSpc>
                <a:spcPct val="50000"/>
              </a:lnSpc>
            </a:pPr>
            <a:r>
              <a:rPr lang="en-US" sz="1800" dirty="0" smtClean="0"/>
              <a:t>float [ ] y = new float[m];             float </a:t>
            </a:r>
            <a:r>
              <a:rPr lang="en-US" sz="1800" dirty="0"/>
              <a:t>sum; </a:t>
            </a:r>
            <a:endParaRPr lang="de-DE" sz="1800" dirty="0"/>
          </a:p>
          <a:p>
            <a:pPr>
              <a:lnSpc>
                <a:spcPct val="50000"/>
              </a:lnSpc>
            </a:pPr>
            <a:endParaRPr lang="de-DE" sz="1800" b="1" dirty="0">
              <a:solidFill>
                <a:srgbClr val="000099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1800" b="1" dirty="0">
                <a:solidFill>
                  <a:srgbClr val="000099"/>
                </a:solidFill>
              </a:rPr>
              <a:t>for</a:t>
            </a:r>
            <a:r>
              <a:rPr lang="en-US" dirty="0"/>
              <a:t>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k </a:t>
            </a:r>
            <a:r>
              <a:rPr lang="en-US" dirty="0"/>
              <a:t>= 0; </a:t>
            </a:r>
            <a:r>
              <a:rPr lang="en-US" dirty="0" smtClean="0"/>
              <a:t>k </a:t>
            </a:r>
            <a:r>
              <a:rPr lang="en-US" dirty="0"/>
              <a:t>&lt; </a:t>
            </a:r>
            <a:r>
              <a:rPr lang="en-US" dirty="0" smtClean="0"/>
              <a:t>m; k++) </a:t>
            </a:r>
            <a:r>
              <a:rPr lang="en-US" b="1" dirty="0" smtClean="0">
                <a:solidFill>
                  <a:srgbClr val="000099"/>
                </a:solidFill>
              </a:rPr>
              <a:t>{</a:t>
            </a:r>
            <a:endParaRPr lang="de-DE" dirty="0" smtClean="0"/>
          </a:p>
          <a:p>
            <a:pPr>
              <a:lnSpc>
                <a:spcPct val="50000"/>
              </a:lnSpc>
            </a:pPr>
            <a:r>
              <a:rPr lang="de-DE" dirty="0" smtClean="0"/>
              <a:t>   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/>
              <a:t>= 0;         </a:t>
            </a:r>
            <a:r>
              <a:rPr lang="de-DE" sz="1800" dirty="0"/>
              <a:t>/* Skalarprodukt bilden */</a:t>
            </a:r>
          </a:p>
          <a:p>
            <a:pPr>
              <a:lnSpc>
                <a:spcPct val="50000"/>
              </a:lnSpc>
            </a:pPr>
            <a:r>
              <a:rPr lang="de-DE" dirty="0"/>
              <a:t>    </a:t>
            </a:r>
            <a:r>
              <a:rPr lang="en-US" sz="1800" b="1" dirty="0">
                <a:solidFill>
                  <a:srgbClr val="000099"/>
                </a:solidFill>
              </a:rPr>
              <a:t>for</a:t>
            </a:r>
            <a:r>
              <a:rPr lang="en-US" dirty="0"/>
              <a:t>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x.length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/>
              <a:t>++) </a:t>
            </a:r>
            <a:r>
              <a:rPr lang="en-US" b="1" dirty="0">
                <a:solidFill>
                  <a:srgbClr val="000099"/>
                </a:solidFill>
              </a:rPr>
              <a:t>{</a:t>
            </a:r>
          </a:p>
          <a:p>
            <a:pPr>
              <a:lnSpc>
                <a:spcPct val="50000"/>
              </a:lnSpc>
            </a:pPr>
            <a:r>
              <a:rPr lang="en-US" dirty="0"/>
              <a:t>	</a:t>
            </a:r>
            <a:r>
              <a:rPr lang="en-US" dirty="0" smtClean="0"/>
              <a:t>sum = </a:t>
            </a:r>
            <a:r>
              <a:rPr lang="en-US" dirty="0"/>
              <a:t>sum  + </a:t>
            </a:r>
            <a:r>
              <a:rPr lang="en-US" dirty="0" smtClean="0"/>
              <a:t>w[</a:t>
            </a:r>
            <a:r>
              <a:rPr lang="en-US" dirty="0" err="1" smtClean="0"/>
              <a:t>i</a:t>
            </a:r>
            <a:r>
              <a:rPr lang="en-US" dirty="0"/>
              <a:t>]</a:t>
            </a:r>
            <a:r>
              <a:rPr lang="en-US" dirty="0" smtClean="0"/>
              <a:t>*x[</a:t>
            </a:r>
            <a:r>
              <a:rPr lang="en-US" dirty="0" err="1" smtClean="0"/>
              <a:t>i</a:t>
            </a:r>
            <a:r>
              <a:rPr lang="en-US" dirty="0"/>
              <a:t>]</a:t>
            </a:r>
            <a:r>
              <a:rPr lang="en-US" dirty="0" smtClean="0"/>
              <a:t>;</a:t>
            </a:r>
            <a:endParaRPr lang="en-US" dirty="0"/>
          </a:p>
          <a:p>
            <a:pPr>
              <a:lnSpc>
                <a:spcPct val="50000"/>
              </a:lnSpc>
            </a:pPr>
            <a:r>
              <a:rPr lang="en-US" dirty="0"/>
              <a:t>    </a:t>
            </a:r>
            <a:r>
              <a:rPr lang="en-US" sz="1800" b="1" dirty="0" smtClean="0">
                <a:solidFill>
                  <a:srgbClr val="000099"/>
                </a:solidFill>
              </a:rPr>
              <a:t>}</a:t>
            </a:r>
          </a:p>
          <a:p>
            <a:pPr>
              <a:lnSpc>
                <a:spcPct val="50000"/>
              </a:lnSpc>
            </a:pPr>
            <a:r>
              <a:rPr lang="en-US" sz="1800" b="1" dirty="0">
                <a:solidFill>
                  <a:srgbClr val="000099"/>
                </a:solidFill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y[k] = S(sum);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1800" b="1" dirty="0" smtClean="0">
                <a:solidFill>
                  <a:srgbClr val="000099"/>
                </a:solidFill>
              </a:rPr>
              <a:t>}</a:t>
            </a:r>
            <a:r>
              <a:rPr lang="en-US" sz="1800" dirty="0" smtClean="0"/>
              <a:t> </a:t>
            </a:r>
          </a:p>
          <a:p>
            <a:pPr>
              <a:lnSpc>
                <a:spcPct val="50000"/>
              </a:lnSpc>
            </a:pPr>
            <a:r>
              <a:rPr lang="en-US" sz="1800" b="1" dirty="0" smtClean="0">
                <a:solidFill>
                  <a:srgbClr val="000099"/>
                </a:solidFill>
              </a:rPr>
              <a:t>return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y</a:t>
            </a:r>
            <a:r>
              <a:rPr lang="en-US" sz="1800" dirty="0" smtClean="0"/>
              <a:t>;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6410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25603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2549053-1CE1-492D-AFED-AB7CD85DB07C}" type="slidenum">
              <a:rPr lang="de-DE" sz="1000" smtClean="0"/>
              <a:pPr/>
              <a:t>25</a:t>
            </a:fld>
            <a:r>
              <a:rPr lang="de-DE" sz="1000" smtClean="0"/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Modellierung der Netze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8178800" cy="1354137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</a:pPr>
            <a:r>
              <a:rPr lang="de-DE" sz="2000" smtClean="0"/>
              <a:t>Feed-forward vs. Feedback-Netze</a:t>
            </a:r>
          </a:p>
          <a:p>
            <a:pPr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de-DE" sz="2000" smtClean="0"/>
              <a:t>	DEF </a:t>
            </a:r>
            <a:r>
              <a:rPr lang="de-DE" sz="2000" b="0" i="1" smtClean="0">
                <a:solidFill>
                  <a:srgbClr val="000099"/>
                </a:solidFill>
              </a:rPr>
              <a:t>feedforward</a:t>
            </a:r>
            <a:r>
              <a:rPr lang="de-DE" sz="2000" b="0" i="1" smtClean="0">
                <a:solidFill>
                  <a:schemeClr val="tx1"/>
                </a:solidFill>
              </a:rPr>
              <a:t> </a:t>
            </a:r>
            <a:r>
              <a:rPr lang="de-DE" sz="2000" b="0" smtClean="0">
                <a:solidFill>
                  <a:schemeClr val="tx1"/>
                </a:solidFill>
              </a:rPr>
              <a:t>Netz </a:t>
            </a:r>
            <a:r>
              <a:rPr lang="de-DE" sz="2000" b="0" smtClean="0">
                <a:solidFill>
                  <a:schemeClr val="tx1"/>
                </a:solidFill>
                <a:sym typeface="Symbol" pitchFamily="18" charset="2"/>
              </a:rPr>
              <a:t> </a:t>
            </a:r>
            <a:r>
              <a:rPr lang="de-DE" sz="2000" b="0" smtClean="0">
                <a:solidFill>
                  <a:schemeClr val="tx1"/>
                </a:solidFill>
              </a:rPr>
              <a:t>der gerichtete Graph ist </a:t>
            </a:r>
            <a:r>
              <a:rPr lang="de-DE" sz="2000" b="0" i="1" smtClean="0">
                <a:solidFill>
                  <a:srgbClr val="000099"/>
                </a:solidFill>
              </a:rPr>
              <a:t>zyklenfrei</a:t>
            </a:r>
          </a:p>
          <a:p>
            <a:pPr>
              <a:lnSpc>
                <a:spcPct val="135000"/>
              </a:lnSpc>
              <a:spcBef>
                <a:spcPct val="45000"/>
              </a:spcBef>
              <a:spcAft>
                <a:spcPct val="0"/>
              </a:spcAft>
              <a:buFontTx/>
              <a:buNone/>
            </a:pPr>
            <a:r>
              <a:rPr lang="de-DE" sz="2000" smtClean="0">
                <a:solidFill>
                  <a:schemeClr val="tx1"/>
                </a:solidFill>
              </a:rPr>
              <a:t>	Problem</a:t>
            </a:r>
            <a:r>
              <a:rPr lang="de-DE" sz="2000" b="0" smtClean="0">
                <a:solidFill>
                  <a:schemeClr val="tx1"/>
                </a:solidFill>
              </a:rPr>
              <a:t>: </a:t>
            </a:r>
            <a:r>
              <a:rPr lang="de-DE" sz="2000" b="0" i="1" smtClean="0">
                <a:solidFill>
                  <a:srgbClr val="000099"/>
                </a:solidFill>
              </a:rPr>
              <a:t>feedforward</a:t>
            </a:r>
            <a:r>
              <a:rPr lang="de-DE" sz="2000" b="0" smtClean="0">
                <a:solidFill>
                  <a:schemeClr val="tx1"/>
                </a:solidFill>
              </a:rPr>
              <a:t> oder nicht?</a:t>
            </a:r>
            <a:r>
              <a:rPr lang="de-DE" sz="2000" smtClean="0"/>
              <a:t> </a:t>
            </a:r>
          </a:p>
        </p:txBody>
      </p:sp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5607" name="Object 11"/>
          <p:cNvGraphicFramePr>
            <a:graphicFrameLocks noChangeAspect="1"/>
          </p:cNvGraphicFramePr>
          <p:nvPr/>
        </p:nvGraphicFramePr>
        <p:xfrm>
          <a:off x="914400" y="3135313"/>
          <a:ext cx="741680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CorelDRAW" r:id="rId3" imgW="4419600" imgH="1352550" progId="CorelDraw.Graphic.7">
                  <p:embed/>
                </p:oleObj>
              </mc:Choice>
              <mc:Fallback>
                <p:oleObj name="CorelDRAW" r:id="rId3" imgW="4419600" imgH="1352550" progId="CorelDraw.Graphic.7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35313"/>
                        <a:ext cx="7416800" cy="227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1516856" y="3232150"/>
            <a:ext cx="2483644" cy="2085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2662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B4919FF-950A-4AB1-B304-3CC84A0A57CA}" type="slidenum">
              <a:rPr lang="de-DE" sz="1000" smtClean="0"/>
              <a:pPr/>
              <a:t>26</a:t>
            </a:fld>
            <a:r>
              <a:rPr lang="de-DE" sz="1000" smtClean="0"/>
              <a:t> -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81987" cy="2720975"/>
          </a:xfrm>
        </p:spPr>
        <p:txBody>
          <a:bodyPr/>
          <a:lstStyle/>
          <a:p>
            <a:r>
              <a:rPr lang="en-US" smtClean="0">
                <a:solidFill>
                  <a:srgbClr val="006699"/>
                </a:solidFill>
              </a:rPr>
              <a:t>  lineare Schicht</a:t>
            </a:r>
          </a:p>
          <a:p>
            <a:pPr>
              <a:buFontTx/>
              <a:buNone/>
            </a:pPr>
            <a:endParaRPr lang="fr-FR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r-FR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6388100" cy="503237"/>
          </a:xfrm>
        </p:spPr>
        <p:txBody>
          <a:bodyPr/>
          <a:lstStyle/>
          <a:p>
            <a:r>
              <a:rPr lang="en-US" smtClean="0"/>
              <a:t>Lineare Transformation mit NN</a:t>
            </a:r>
          </a:p>
        </p:txBody>
      </p:sp>
      <p:graphicFrame>
        <p:nvGraphicFramePr>
          <p:cNvPr id="26630" name="Object 4"/>
          <p:cNvGraphicFramePr>
            <a:graphicFrameLocks noChangeAspect="1"/>
          </p:cNvGraphicFramePr>
          <p:nvPr/>
        </p:nvGraphicFramePr>
        <p:xfrm>
          <a:off x="628650" y="1843088"/>
          <a:ext cx="304958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Grafik" r:id="rId3" imgW="1889760" imgH="1464564" progId="Word.Picture.8">
                  <p:embed/>
                </p:oleObj>
              </mc:Choice>
              <mc:Fallback>
                <p:oleObj name="Grafik" r:id="rId3" imgW="1889760" imgH="146456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843088"/>
                        <a:ext cx="3049588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4129088" y="2135188"/>
          <a:ext cx="4256087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Equation" r:id="rId5" imgW="1358310" imgH="571252" progId="Equation.DSMT4">
                  <p:embed/>
                </p:oleObj>
              </mc:Choice>
              <mc:Fallback>
                <p:oleObj name="Equation" r:id="rId5" imgW="1358310" imgH="57125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135188"/>
                        <a:ext cx="4256087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50863" y="4673600"/>
            <a:ext cx="8593137" cy="1498600"/>
            <a:chOff x="347" y="2944"/>
            <a:chExt cx="5413" cy="944"/>
          </a:xfrm>
        </p:grpSpPr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347" y="3229"/>
              <a:ext cx="5413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FF3300"/>
                </a:buClr>
                <a:buSzPct val="130000"/>
              </a:pPr>
              <a:r>
                <a:rPr lang="fr-FR" sz="2400" b="1"/>
                <a:t>y</a:t>
              </a:r>
              <a:r>
                <a:rPr lang="fr-FR" sz="2400"/>
                <a:t> = 					= </a:t>
              </a:r>
              <a:r>
                <a:rPr lang="fr-FR" sz="2400" b="1"/>
                <a:t>W·x    </a:t>
              </a:r>
              <a:r>
                <a:rPr lang="fr-FR" sz="2400" i="1">
                  <a:solidFill>
                    <a:srgbClr val="000099"/>
                  </a:solidFill>
                </a:rPr>
                <a:t>Matrix-Multiplikation</a:t>
              </a:r>
              <a:endParaRPr lang="en-US" sz="2400" i="1">
                <a:solidFill>
                  <a:srgbClr val="000099"/>
                </a:solidFill>
              </a:endParaRPr>
            </a:p>
          </p:txBody>
        </p:sp>
        <p:graphicFrame>
          <p:nvGraphicFramePr>
            <p:cNvPr id="26636" name="Object 10"/>
            <p:cNvGraphicFramePr>
              <a:graphicFrameLocks noChangeAspect="1"/>
            </p:cNvGraphicFramePr>
            <p:nvPr/>
          </p:nvGraphicFramePr>
          <p:xfrm>
            <a:off x="685" y="2944"/>
            <a:ext cx="2577" cy="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1" name="Equation" r:id="rId7" imgW="1638300" imgH="596900" progId="Equation.DSMT4">
                    <p:embed/>
                  </p:oleObj>
                </mc:Choice>
                <mc:Fallback>
                  <p:oleObj name="Equation" r:id="rId7" imgW="1638300" imgH="5969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" y="2944"/>
                          <a:ext cx="2577" cy="9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el 1"/>
          <p:cNvSpPr txBox="1">
            <a:spLocks/>
          </p:cNvSpPr>
          <p:nvPr/>
        </p:nvSpPr>
        <p:spPr bwMode="auto">
          <a:xfrm>
            <a:off x="714375" y="2428875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4" name="Titel 1"/>
          <p:cNvSpPr txBox="1">
            <a:spLocks/>
          </p:cNvSpPr>
          <p:nvPr/>
        </p:nvSpPr>
        <p:spPr bwMode="auto">
          <a:xfrm>
            <a:off x="550863" y="3011487"/>
            <a:ext cx="852963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355600" indent="3175" eaLnBrk="1" hangingPunct="1">
              <a:spcBef>
                <a:spcPct val="0"/>
              </a:spcBef>
              <a:defRPr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de-DE" dirty="0"/>
              <a:t>Grundlagen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87375" y="1394221"/>
            <a:ext cx="7772400" cy="136207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355600" indent="3175" eaLnBrk="1" hangingPunct="1">
              <a:spcBef>
                <a:spcPct val="0"/>
              </a:spcBef>
              <a:defRPr kumimoji="1" sz="4000" b="1">
                <a:latin typeface="Arial Black" pitchFamily="34" charset="0"/>
                <a:cs typeface="Arial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r>
              <a:rPr lang="de-DE" dirty="0"/>
              <a:t>Einführung</a:t>
            </a:r>
          </a:p>
        </p:txBody>
      </p:sp>
      <p:sp>
        <p:nvSpPr>
          <p:cNvPr id="10246" name="Titel 1"/>
          <p:cNvSpPr>
            <a:spLocks/>
          </p:cNvSpPr>
          <p:nvPr/>
        </p:nvSpPr>
        <p:spPr bwMode="auto">
          <a:xfrm>
            <a:off x="638175" y="4664868"/>
            <a:ext cx="7721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r>
              <a:rPr lang="de-DE" sz="3800" dirty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Modellierung</a:t>
            </a:r>
          </a:p>
        </p:txBody>
      </p:sp>
      <p:sp>
        <p:nvSpPr>
          <p:cNvPr id="10247" name="Titel 1"/>
          <p:cNvSpPr>
            <a:spLocks/>
          </p:cNvSpPr>
          <p:nvPr/>
        </p:nvSpPr>
        <p:spPr bwMode="auto">
          <a:xfrm>
            <a:off x="688975" y="517525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endParaRPr lang="de-DE" sz="3800">
              <a:solidFill>
                <a:srgbClr val="BFBFBF"/>
              </a:solidFill>
              <a:cs typeface="Arial" pitchFamily="34" charset="0"/>
            </a:endParaRPr>
          </a:p>
        </p:txBody>
      </p:sp>
      <p:sp>
        <p:nvSpPr>
          <p:cNvPr id="10248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10249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89C4399-572E-46AA-BC15-B5437B83C33A}" type="slidenum">
              <a:rPr lang="de-DE" sz="1000" smtClean="0"/>
              <a:pPr/>
              <a:t>3</a:t>
            </a:fld>
            <a:r>
              <a:rPr lang="de-DE" sz="1000" smtClean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22410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512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7A2AAA2C-A18F-48F6-8885-5F062646E1A3}" type="slidenum">
              <a:rPr lang="de-DE" sz="1000" smtClean="0"/>
              <a:pPr/>
              <a:t>4</a:t>
            </a:fld>
            <a:r>
              <a:rPr lang="de-DE" sz="1000" smtClean="0"/>
              <a:t> -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Vorschau Themen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04200" cy="4339650"/>
          </a:xfrm>
        </p:spPr>
        <p:txBody>
          <a:bodyPr/>
          <a:lstStyle/>
          <a:p>
            <a:pPr marL="452438" indent="-452438">
              <a:lnSpc>
                <a:spcPct val="100000"/>
              </a:lnSpc>
              <a:buSzTx/>
              <a:buFontTx/>
              <a:buAutoNum type="arabicPeriod"/>
            </a:pPr>
            <a:r>
              <a:rPr lang="de-DE" b="0" dirty="0" smtClean="0"/>
              <a:t>Einführung und Grundlagen</a:t>
            </a:r>
          </a:p>
          <a:p>
            <a:pPr marL="452438" indent="-452438">
              <a:lnSpc>
                <a:spcPct val="100000"/>
              </a:lnSpc>
              <a:buSzTx/>
              <a:buFontTx/>
              <a:buAutoNum type="arabicPeriod"/>
            </a:pPr>
            <a:r>
              <a:rPr lang="de-DE" b="0" dirty="0" smtClean="0"/>
              <a:t>Lernen und Klassifizieren</a:t>
            </a:r>
          </a:p>
          <a:p>
            <a:pPr marL="452438" indent="-452438">
              <a:lnSpc>
                <a:spcPct val="100000"/>
              </a:lnSpc>
              <a:buSzTx/>
              <a:buFontTx/>
              <a:buAutoNum type="arabicPeriod"/>
            </a:pPr>
            <a:r>
              <a:rPr lang="de-DE" b="0" dirty="0" smtClean="0"/>
              <a:t>Merkmale und lineare Transformationen</a:t>
            </a:r>
          </a:p>
          <a:p>
            <a:pPr marL="452438" indent="-452438">
              <a:lnSpc>
                <a:spcPct val="100000"/>
              </a:lnSpc>
              <a:buSzTx/>
              <a:buFontTx/>
              <a:buAutoNum type="arabicPeriod"/>
            </a:pPr>
            <a:r>
              <a:rPr lang="de-DE" b="0" dirty="0" smtClean="0"/>
              <a:t>Lokale Wechselwirkungen: </a:t>
            </a:r>
            <a:r>
              <a:rPr lang="de-DE" b="0" i="1" dirty="0" err="1" smtClean="0"/>
              <a:t>Konkurrentes</a:t>
            </a:r>
            <a:r>
              <a:rPr lang="de-DE" b="0" i="1" dirty="0" smtClean="0"/>
              <a:t> Lernen</a:t>
            </a:r>
            <a:endParaRPr lang="de-DE" sz="2000" b="0" i="1" dirty="0" smtClean="0"/>
          </a:p>
          <a:p>
            <a:pPr marL="452438" indent="-452438">
              <a:lnSpc>
                <a:spcPct val="100000"/>
              </a:lnSpc>
              <a:buSzTx/>
              <a:buFontTx/>
              <a:buAutoNum type="arabicPeriod"/>
            </a:pPr>
            <a:r>
              <a:rPr lang="de-DE" b="0" dirty="0" smtClean="0"/>
              <a:t>Netze mit RBF-Elementen</a:t>
            </a:r>
          </a:p>
          <a:p>
            <a:pPr marL="452438" indent="-452438">
              <a:lnSpc>
                <a:spcPct val="100000"/>
              </a:lnSpc>
              <a:buSzTx/>
              <a:buFontTx/>
              <a:buAutoNum type="arabicPeriod"/>
            </a:pPr>
            <a:r>
              <a:rPr lang="de-DE" b="0" dirty="0" smtClean="0"/>
              <a:t>Fuzzy-Systeme </a:t>
            </a:r>
          </a:p>
          <a:p>
            <a:pPr marL="452438" indent="-452438">
              <a:lnSpc>
                <a:spcPct val="100000"/>
              </a:lnSpc>
              <a:buSzTx/>
              <a:buFontTx/>
              <a:buAutoNum type="arabicPeriod"/>
            </a:pPr>
            <a:r>
              <a:rPr lang="de-DE" b="0" dirty="0" smtClean="0"/>
              <a:t>Evolutionäre und genetische Algorithmen</a:t>
            </a:r>
          </a:p>
          <a:p>
            <a:pPr marL="452438" indent="-452438">
              <a:lnSpc>
                <a:spcPct val="100000"/>
              </a:lnSpc>
              <a:buSzTx/>
              <a:buFontTx/>
              <a:buAutoNum type="arabicPeriod"/>
            </a:pPr>
            <a:r>
              <a:rPr lang="de-DE" b="0" dirty="0" smtClean="0"/>
              <a:t>Schwarmalgorithmen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614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D0F9806-CABF-4A02-945B-431587C6B0C0}" type="slidenum">
              <a:rPr lang="de-DE" sz="1000" smtClean="0"/>
              <a:pPr/>
              <a:t>5</a:t>
            </a:fld>
            <a:r>
              <a:rPr lang="de-DE" sz="1000" smtClean="0"/>
              <a:t> -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Arten von Adaptiven Systeme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81987" cy="52578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</a:pPr>
            <a:r>
              <a:rPr lang="de-DE" smtClean="0"/>
              <a:t>Vorbild Gehirn</a:t>
            </a:r>
          </a:p>
          <a:p>
            <a:pPr lvl="1"/>
            <a:r>
              <a:rPr lang="de-DE" smtClean="0"/>
              <a:t>Neuronale Netze</a:t>
            </a:r>
          </a:p>
          <a:p>
            <a:pPr lvl="1">
              <a:lnSpc>
                <a:spcPct val="60000"/>
              </a:lnSpc>
            </a:pPr>
            <a:r>
              <a:rPr lang="de-DE" smtClean="0"/>
              <a:t>Psychologisch-kognitive Modelle</a:t>
            </a:r>
          </a:p>
          <a:p>
            <a:pPr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</a:pPr>
            <a:r>
              <a:rPr lang="de-DE" smtClean="0"/>
              <a:t>Biologische Systeme</a:t>
            </a:r>
          </a:p>
          <a:p>
            <a:pPr lvl="1">
              <a:lnSpc>
                <a:spcPct val="50000"/>
              </a:lnSpc>
            </a:pPr>
            <a:r>
              <a:rPr lang="de-DE" smtClean="0"/>
              <a:t>Evolutionäre Systeme</a:t>
            </a:r>
          </a:p>
          <a:p>
            <a:pPr lvl="1">
              <a:lnSpc>
                <a:spcPct val="50000"/>
              </a:lnSpc>
            </a:pPr>
            <a:r>
              <a:rPr lang="de-DE" smtClean="0"/>
              <a:t>Schwarm-Intelligenz: Ameisen-Algorithmen,...</a:t>
            </a:r>
          </a:p>
          <a:p>
            <a:pPr lvl="1">
              <a:lnSpc>
                <a:spcPct val="50000"/>
              </a:lnSpc>
            </a:pPr>
            <a:r>
              <a:rPr lang="de-DE" smtClean="0"/>
              <a:t>Molekular-genetische Selbstorganisation</a:t>
            </a:r>
          </a:p>
          <a:p>
            <a:pPr>
              <a:lnSpc>
                <a:spcPct val="180000"/>
              </a:lnSpc>
              <a:spcAft>
                <a:spcPct val="0"/>
              </a:spcAft>
            </a:pPr>
            <a:r>
              <a:rPr lang="de-DE" smtClean="0"/>
              <a:t>Soziale Systeme</a:t>
            </a:r>
          </a:p>
          <a:p>
            <a:pPr lvl="1"/>
            <a:r>
              <a:rPr lang="de-DE" smtClean="0"/>
              <a:t>Gruppenprozesse</a:t>
            </a:r>
          </a:p>
          <a:p>
            <a:pPr lvl="1">
              <a:lnSpc>
                <a:spcPct val="70000"/>
              </a:lnSpc>
            </a:pPr>
            <a:r>
              <a:rPr lang="de-DE" smtClean="0"/>
              <a:t>Soziale Selbstordnung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mtClean="0"/>
              <a:t>Physikalische Systeme</a:t>
            </a:r>
          </a:p>
          <a:p>
            <a:pPr lvl="1">
              <a:lnSpc>
                <a:spcPct val="30000"/>
              </a:lnSpc>
            </a:pPr>
            <a:r>
              <a:rPr lang="de-DE" smtClean="0"/>
              <a:t>Synergieeffekte </a:t>
            </a:r>
          </a:p>
          <a:p>
            <a:pPr>
              <a:lnSpc>
                <a:spcPct val="170000"/>
              </a:lnSpc>
            </a:pPr>
            <a:r>
              <a:rPr lang="de-DE" smtClean="0"/>
              <a:t>Technische 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717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A430B65-C1F3-4726-BFD2-ADA392F70F11}" type="slidenum">
              <a:rPr lang="de-DE" sz="1000" smtClean="0"/>
              <a:pPr/>
              <a:t>6</a:t>
            </a:fld>
            <a:r>
              <a:rPr lang="de-DE" sz="1000" smtClean="0"/>
              <a:t> -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532812" cy="4746625"/>
          </a:xfrm>
        </p:spPr>
        <p:txBody>
          <a:bodyPr/>
          <a:lstStyle/>
          <a:p>
            <a:r>
              <a:rPr lang="de-DE" smtClean="0"/>
              <a:t>Selbst-anpassende Systeme  ̶  statt programmieren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mtClean="0"/>
              <a:t>	Beispiel: </a:t>
            </a:r>
            <a:r>
              <a:rPr lang="de-DE" sz="2000" b="0" smtClean="0"/>
              <a:t>Temperaturregler statt fester Heizeinstellung</a:t>
            </a:r>
          </a:p>
          <a:p>
            <a:pPr>
              <a:lnSpc>
                <a:spcPct val="110000"/>
              </a:lnSpc>
              <a:buFontTx/>
              <a:buNone/>
            </a:pPr>
            <a:endParaRPr lang="de-DE" smtClean="0"/>
          </a:p>
          <a:p>
            <a:pPr>
              <a:lnSpc>
                <a:spcPct val="110000"/>
              </a:lnSpc>
              <a:buFontTx/>
              <a:buNone/>
            </a:pPr>
            <a:endParaRPr lang="de-DE" smtClean="0"/>
          </a:p>
          <a:p>
            <a:pPr>
              <a:lnSpc>
                <a:spcPct val="110000"/>
              </a:lnSpc>
              <a:buFontTx/>
              <a:buNone/>
            </a:pPr>
            <a:endParaRPr lang="de-DE" smtClean="0"/>
          </a:p>
          <a:p>
            <a:pPr>
              <a:lnSpc>
                <a:spcPct val="110000"/>
              </a:lnSpc>
              <a:buFontTx/>
              <a:buNone/>
            </a:pPr>
            <a:endParaRPr lang="de-DE" smtClean="0"/>
          </a:p>
          <a:p>
            <a:pPr>
              <a:lnSpc>
                <a:spcPct val="110000"/>
              </a:lnSpc>
            </a:pPr>
            <a:r>
              <a:rPr lang="de-DE" smtClean="0"/>
              <a:t>„Lernende“ Systeme</a:t>
            </a:r>
          </a:p>
          <a:p>
            <a:pPr lvl="1">
              <a:lnSpc>
                <a:spcPct val="20000"/>
              </a:lnSpc>
            </a:pPr>
            <a:r>
              <a:rPr lang="de-DE" sz="1800" smtClean="0"/>
              <a:t>Trainierte Systeme (Trainingsphase-Testphase)</a:t>
            </a:r>
          </a:p>
          <a:p>
            <a:pPr lvl="1">
              <a:lnSpc>
                <a:spcPct val="80000"/>
              </a:lnSpc>
            </a:pPr>
            <a:r>
              <a:rPr lang="de-DE" sz="1800" smtClean="0"/>
              <a:t>Selbstlernende Systeme (Orientierung an Daten)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Einleitung: Was sind Adaptive Systeme ?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5508625" y="2997200"/>
            <a:ext cx="1871663" cy="1512888"/>
          </a:xfrm>
          <a:prstGeom prst="rect">
            <a:avLst/>
          </a:prstGeom>
          <a:solidFill>
            <a:srgbClr val="DDDDDD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868988" y="4005263"/>
            <a:ext cx="1368425" cy="409575"/>
          </a:xfrm>
          <a:prstGeom prst="rect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/>
              <a:t>Heizung</a:t>
            </a: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1908175" y="4292600"/>
            <a:ext cx="38877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1835150" y="3789363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Vorgabe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987675" y="3068638"/>
            <a:ext cx="1368425" cy="714375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/>
              <a:t>Adapt. Regelung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5868988" y="3068638"/>
            <a:ext cx="1049337" cy="3365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600">
                <a:latin typeface="Tahoma" pitchFamily="34" charset="0"/>
              </a:rPr>
              <a:t>Sensor</a:t>
            </a: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1835150" y="3716338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1149" name="Freeform 13"/>
          <p:cNvSpPr>
            <a:spLocks/>
          </p:cNvSpPr>
          <p:nvPr/>
        </p:nvSpPr>
        <p:spPr bwMode="auto">
          <a:xfrm>
            <a:off x="2195513" y="2565400"/>
            <a:ext cx="4032250" cy="647700"/>
          </a:xfrm>
          <a:custGeom>
            <a:avLst/>
            <a:gdLst>
              <a:gd name="T0" fmla="*/ 2147483647 w 3311"/>
              <a:gd name="T1" fmla="*/ 2147483647 h 408"/>
              <a:gd name="T2" fmla="*/ 2147483647 w 3311"/>
              <a:gd name="T3" fmla="*/ 0 h 408"/>
              <a:gd name="T4" fmla="*/ 0 w 3311"/>
              <a:gd name="T5" fmla="*/ 0 h 408"/>
              <a:gd name="T6" fmla="*/ 0 w 3311"/>
              <a:gd name="T7" fmla="*/ 2147483647 h 408"/>
              <a:gd name="T8" fmla="*/ 2147483647 w 3311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11"/>
              <a:gd name="T16" fmla="*/ 0 h 408"/>
              <a:gd name="T17" fmla="*/ 3311 w 3311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11" h="408">
                <a:moveTo>
                  <a:pt x="3311" y="317"/>
                </a:moveTo>
                <a:lnTo>
                  <a:pt x="3311" y="0"/>
                </a:lnTo>
                <a:lnTo>
                  <a:pt x="0" y="0"/>
                </a:lnTo>
                <a:lnTo>
                  <a:pt x="0" y="408"/>
                </a:lnTo>
                <a:lnTo>
                  <a:pt x="545" y="408"/>
                </a:lnTo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182" name="Group 18"/>
          <p:cNvGrpSpPr>
            <a:grpSpLocks/>
          </p:cNvGrpSpPr>
          <p:nvPr/>
        </p:nvGrpSpPr>
        <p:grpSpPr bwMode="auto">
          <a:xfrm>
            <a:off x="5940425" y="3429000"/>
            <a:ext cx="647700" cy="576263"/>
            <a:chOff x="3107" y="2387"/>
            <a:chExt cx="499" cy="454"/>
          </a:xfrm>
        </p:grpSpPr>
        <p:sp>
          <p:nvSpPr>
            <p:cNvPr id="7184" name="Freeform 14"/>
            <p:cNvSpPr>
              <a:spLocks/>
            </p:cNvSpPr>
            <p:nvPr/>
          </p:nvSpPr>
          <p:spPr bwMode="auto">
            <a:xfrm>
              <a:off x="3107" y="2387"/>
              <a:ext cx="91" cy="454"/>
            </a:xfrm>
            <a:custGeom>
              <a:avLst/>
              <a:gdLst>
                <a:gd name="T0" fmla="*/ 36 w 98"/>
                <a:gd name="T1" fmla="*/ 454 h 454"/>
                <a:gd name="T2" fmla="*/ 73 w 98"/>
                <a:gd name="T3" fmla="*/ 363 h 454"/>
                <a:gd name="T4" fmla="*/ 0 w 98"/>
                <a:gd name="T5" fmla="*/ 227 h 454"/>
                <a:gd name="T6" fmla="*/ 73 w 98"/>
                <a:gd name="T7" fmla="*/ 136 h 454"/>
                <a:gd name="T8" fmla="*/ 0 w 98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454"/>
                <a:gd name="T17" fmla="*/ 98 w 98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454">
                  <a:moveTo>
                    <a:pt x="45" y="454"/>
                  </a:moveTo>
                  <a:cubicBezTo>
                    <a:pt x="71" y="427"/>
                    <a:pt x="98" y="401"/>
                    <a:pt x="91" y="363"/>
                  </a:cubicBezTo>
                  <a:cubicBezTo>
                    <a:pt x="84" y="325"/>
                    <a:pt x="0" y="265"/>
                    <a:pt x="0" y="227"/>
                  </a:cubicBezTo>
                  <a:cubicBezTo>
                    <a:pt x="0" y="189"/>
                    <a:pt x="91" y="174"/>
                    <a:pt x="91" y="136"/>
                  </a:cubicBezTo>
                  <a:cubicBezTo>
                    <a:pt x="91" y="98"/>
                    <a:pt x="45" y="49"/>
                    <a:pt x="0" y="0"/>
                  </a:cubicBezTo>
                </a:path>
              </a:pathLst>
            </a:custGeom>
            <a:noFill/>
            <a:ln w="6350" cap="flat" cmpd="sng">
              <a:solidFill>
                <a:srgbClr val="FF9933"/>
              </a:solidFill>
              <a:prstDash val="solid"/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185" name="Freeform 15"/>
            <p:cNvSpPr>
              <a:spLocks/>
            </p:cNvSpPr>
            <p:nvPr/>
          </p:nvSpPr>
          <p:spPr bwMode="auto">
            <a:xfrm>
              <a:off x="3243" y="2387"/>
              <a:ext cx="91" cy="454"/>
            </a:xfrm>
            <a:custGeom>
              <a:avLst/>
              <a:gdLst>
                <a:gd name="T0" fmla="*/ 36 w 98"/>
                <a:gd name="T1" fmla="*/ 454 h 454"/>
                <a:gd name="T2" fmla="*/ 73 w 98"/>
                <a:gd name="T3" fmla="*/ 363 h 454"/>
                <a:gd name="T4" fmla="*/ 0 w 98"/>
                <a:gd name="T5" fmla="*/ 227 h 454"/>
                <a:gd name="T6" fmla="*/ 73 w 98"/>
                <a:gd name="T7" fmla="*/ 136 h 454"/>
                <a:gd name="T8" fmla="*/ 0 w 98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454"/>
                <a:gd name="T17" fmla="*/ 98 w 98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454">
                  <a:moveTo>
                    <a:pt x="45" y="454"/>
                  </a:moveTo>
                  <a:cubicBezTo>
                    <a:pt x="71" y="427"/>
                    <a:pt x="98" y="401"/>
                    <a:pt x="91" y="363"/>
                  </a:cubicBezTo>
                  <a:cubicBezTo>
                    <a:pt x="84" y="325"/>
                    <a:pt x="0" y="265"/>
                    <a:pt x="0" y="227"/>
                  </a:cubicBezTo>
                  <a:cubicBezTo>
                    <a:pt x="0" y="189"/>
                    <a:pt x="91" y="174"/>
                    <a:pt x="91" y="136"/>
                  </a:cubicBezTo>
                  <a:cubicBezTo>
                    <a:pt x="91" y="98"/>
                    <a:pt x="45" y="49"/>
                    <a:pt x="0" y="0"/>
                  </a:cubicBezTo>
                </a:path>
              </a:pathLst>
            </a:custGeom>
            <a:noFill/>
            <a:ln w="6350" cap="flat" cmpd="sng">
              <a:solidFill>
                <a:srgbClr val="FF9933"/>
              </a:solidFill>
              <a:prstDash val="solid"/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186" name="Freeform 16"/>
            <p:cNvSpPr>
              <a:spLocks/>
            </p:cNvSpPr>
            <p:nvPr/>
          </p:nvSpPr>
          <p:spPr bwMode="auto">
            <a:xfrm>
              <a:off x="3379" y="2387"/>
              <a:ext cx="91" cy="454"/>
            </a:xfrm>
            <a:custGeom>
              <a:avLst/>
              <a:gdLst>
                <a:gd name="T0" fmla="*/ 36 w 98"/>
                <a:gd name="T1" fmla="*/ 454 h 454"/>
                <a:gd name="T2" fmla="*/ 73 w 98"/>
                <a:gd name="T3" fmla="*/ 363 h 454"/>
                <a:gd name="T4" fmla="*/ 0 w 98"/>
                <a:gd name="T5" fmla="*/ 227 h 454"/>
                <a:gd name="T6" fmla="*/ 73 w 98"/>
                <a:gd name="T7" fmla="*/ 136 h 454"/>
                <a:gd name="T8" fmla="*/ 0 w 98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454"/>
                <a:gd name="T17" fmla="*/ 98 w 98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454">
                  <a:moveTo>
                    <a:pt x="45" y="454"/>
                  </a:moveTo>
                  <a:cubicBezTo>
                    <a:pt x="71" y="427"/>
                    <a:pt x="98" y="401"/>
                    <a:pt x="91" y="363"/>
                  </a:cubicBezTo>
                  <a:cubicBezTo>
                    <a:pt x="84" y="325"/>
                    <a:pt x="0" y="265"/>
                    <a:pt x="0" y="227"/>
                  </a:cubicBezTo>
                  <a:cubicBezTo>
                    <a:pt x="0" y="189"/>
                    <a:pt x="91" y="174"/>
                    <a:pt x="91" y="136"/>
                  </a:cubicBezTo>
                  <a:cubicBezTo>
                    <a:pt x="91" y="98"/>
                    <a:pt x="45" y="49"/>
                    <a:pt x="0" y="0"/>
                  </a:cubicBezTo>
                </a:path>
              </a:pathLst>
            </a:custGeom>
            <a:noFill/>
            <a:ln w="6350" cap="flat" cmpd="sng">
              <a:solidFill>
                <a:srgbClr val="FF9933"/>
              </a:solidFill>
              <a:prstDash val="solid"/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187" name="Freeform 17"/>
            <p:cNvSpPr>
              <a:spLocks/>
            </p:cNvSpPr>
            <p:nvPr/>
          </p:nvSpPr>
          <p:spPr bwMode="auto">
            <a:xfrm>
              <a:off x="3515" y="2387"/>
              <a:ext cx="91" cy="454"/>
            </a:xfrm>
            <a:custGeom>
              <a:avLst/>
              <a:gdLst>
                <a:gd name="T0" fmla="*/ 36 w 98"/>
                <a:gd name="T1" fmla="*/ 454 h 454"/>
                <a:gd name="T2" fmla="*/ 73 w 98"/>
                <a:gd name="T3" fmla="*/ 363 h 454"/>
                <a:gd name="T4" fmla="*/ 0 w 98"/>
                <a:gd name="T5" fmla="*/ 227 h 454"/>
                <a:gd name="T6" fmla="*/ 73 w 98"/>
                <a:gd name="T7" fmla="*/ 136 h 454"/>
                <a:gd name="T8" fmla="*/ 0 w 98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454"/>
                <a:gd name="T17" fmla="*/ 98 w 98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454">
                  <a:moveTo>
                    <a:pt x="45" y="454"/>
                  </a:moveTo>
                  <a:cubicBezTo>
                    <a:pt x="71" y="427"/>
                    <a:pt x="98" y="401"/>
                    <a:pt x="91" y="363"/>
                  </a:cubicBezTo>
                  <a:cubicBezTo>
                    <a:pt x="84" y="325"/>
                    <a:pt x="0" y="265"/>
                    <a:pt x="0" y="227"/>
                  </a:cubicBezTo>
                  <a:cubicBezTo>
                    <a:pt x="0" y="189"/>
                    <a:pt x="91" y="174"/>
                    <a:pt x="91" y="136"/>
                  </a:cubicBezTo>
                  <a:cubicBezTo>
                    <a:pt x="91" y="98"/>
                    <a:pt x="45" y="49"/>
                    <a:pt x="0" y="0"/>
                  </a:cubicBezTo>
                </a:path>
              </a:pathLst>
            </a:custGeom>
            <a:noFill/>
            <a:ln w="6350" cap="flat" cmpd="sng">
              <a:solidFill>
                <a:srgbClr val="FF9933"/>
              </a:solidFill>
              <a:prstDash val="solid"/>
              <a:round/>
              <a:headEnd type="none" w="med" len="med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91155" name="Freeform 19"/>
          <p:cNvSpPr>
            <a:spLocks/>
          </p:cNvSpPr>
          <p:nvPr/>
        </p:nvSpPr>
        <p:spPr bwMode="auto">
          <a:xfrm>
            <a:off x="4427538" y="3429000"/>
            <a:ext cx="1296987" cy="863600"/>
          </a:xfrm>
          <a:custGeom>
            <a:avLst/>
            <a:gdLst>
              <a:gd name="T0" fmla="*/ 0 w 817"/>
              <a:gd name="T1" fmla="*/ 0 h 544"/>
              <a:gd name="T2" fmla="*/ 2147483647 w 817"/>
              <a:gd name="T3" fmla="*/ 0 h 544"/>
              <a:gd name="T4" fmla="*/ 2147483647 w 817"/>
              <a:gd name="T5" fmla="*/ 2147483647 h 544"/>
              <a:gd name="T6" fmla="*/ 2147483647 w 817"/>
              <a:gd name="T7" fmla="*/ 2147483647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544"/>
              <a:gd name="T14" fmla="*/ 817 w 817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544">
                <a:moveTo>
                  <a:pt x="0" y="0"/>
                </a:moveTo>
                <a:lnTo>
                  <a:pt x="272" y="0"/>
                </a:lnTo>
                <a:lnTo>
                  <a:pt x="272" y="544"/>
                </a:lnTo>
                <a:lnTo>
                  <a:pt x="817" y="544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nimBg="1"/>
      <p:bldP spid="91145" grpId="0" animBg="1"/>
      <p:bldP spid="91146" grpId="0" animBg="1"/>
      <p:bldP spid="91148" grpId="0" animBg="1"/>
      <p:bldP spid="91149" grpId="0" animBg="1"/>
      <p:bldP spid="91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819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8959E1D6-C942-49B4-A15B-DC914B7D2527}" type="slidenum">
              <a:rPr lang="de-DE" sz="1000" smtClean="0"/>
              <a:pPr/>
              <a:t>7</a:t>
            </a:fld>
            <a:r>
              <a:rPr lang="de-DE" sz="1000" smtClean="0"/>
              <a:t> -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Wozu Adaptive Systeme 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137525" cy="264001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</a:pPr>
            <a:r>
              <a:rPr lang="de-DE" smtClean="0">
                <a:cs typeface="Times New Roman" pitchFamily="18" charset="0"/>
              </a:rPr>
              <a:t>Adaptive Schätzung von Prozeßparametern</a:t>
            </a:r>
          </a:p>
          <a:p>
            <a:pPr marL="342900" indent="-342900">
              <a:lnSpc>
                <a:spcPct val="50000"/>
              </a:lnSpc>
              <a:spcBef>
                <a:spcPct val="65000"/>
              </a:spcBef>
              <a:spcAft>
                <a:spcPct val="0"/>
              </a:spcAft>
              <a:buFontTx/>
              <a:buNone/>
            </a:pPr>
            <a:r>
              <a:rPr lang="de-DE" sz="20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Nicht-lin. Reaktionen, Produktionsoptimierung,..</a:t>
            </a:r>
          </a:p>
          <a:p>
            <a:pPr marL="342900" indent="-34290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</a:pPr>
            <a:r>
              <a:rPr lang="de-DE" smtClean="0">
                <a:cs typeface="Times New Roman" pitchFamily="18" charset="0"/>
              </a:rPr>
              <a:t>Adaptive Kontrolle und Regelung</a:t>
            </a:r>
          </a:p>
          <a:p>
            <a:pPr marL="342900" indent="-342900">
              <a:lnSpc>
                <a:spcPct val="50000"/>
              </a:lnSpc>
              <a:spcBef>
                <a:spcPct val="60000"/>
              </a:spcBef>
              <a:spcAft>
                <a:spcPct val="0"/>
              </a:spcAft>
              <a:buFontTx/>
              <a:buNone/>
            </a:pPr>
            <a:r>
              <a:rPr lang="de-DE" sz="20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Landekontrollsysteme, Roboterkontrolle,..</a:t>
            </a:r>
          </a:p>
          <a:p>
            <a:pPr marL="342900" indent="-34290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</a:pPr>
            <a:r>
              <a:rPr lang="de-DE" smtClean="0">
                <a:cs typeface="Times New Roman" pitchFamily="18" charset="0"/>
              </a:rPr>
              <a:t>Adaptive Klassifikation</a:t>
            </a:r>
          </a:p>
          <a:p>
            <a:pPr marL="342900" indent="-342900">
              <a:lnSpc>
                <a:spcPct val="90000"/>
              </a:lnSpc>
              <a:buFontTx/>
              <a:buNone/>
            </a:pPr>
            <a:r>
              <a:rPr lang="de-DE" smtClean="0">
                <a:latin typeface="TIMES" charset="0"/>
                <a:cs typeface="Times New Roman" pitchFamily="18" charset="0"/>
              </a:rPr>
              <a:t>	</a:t>
            </a:r>
            <a:r>
              <a:rPr lang="de-DE" sz="20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Qualitätskontrolle, med. Diagnose, Bonitätsprüfung,..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921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5153677-7EA4-4D3B-A03E-2F2795CD028B}" type="slidenum">
              <a:rPr lang="de-DE" sz="1000" smtClean="0"/>
              <a:pPr/>
              <a:t>8</a:t>
            </a:fld>
            <a:r>
              <a:rPr lang="de-DE" sz="1000" smtClean="0"/>
              <a:t> -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Einsatzgebiete Adaptiver Systeme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81987" cy="48069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mtClean="0">
                <a:cs typeface="Times New Roman" pitchFamily="18" charset="0"/>
              </a:rPr>
              <a:t>Echtzeitreaktionen </a:t>
            </a:r>
          </a:p>
          <a:p>
            <a:pPr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mtClean="0">
                <a:latin typeface="TIMES" charset="0"/>
                <a:cs typeface="Times New Roman" pitchFamily="18" charset="0"/>
              </a:rPr>
              <a:t>	</a:t>
            </a:r>
            <a:r>
              <a:rPr lang="de-DE" sz="20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Stahlwalzstraßen, Flugzeugsteuerung,.. </a:t>
            </a:r>
          </a:p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mtClean="0">
                <a:cs typeface="Times New Roman" pitchFamily="18" charset="0"/>
              </a:rPr>
              <a:t>Analytisch unbekannte Abhängigkeiten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20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Polymerchemie, DNA-Schätzungen, ..</a:t>
            </a:r>
          </a:p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mtClean="0">
                <a:cs typeface="Times New Roman" pitchFamily="18" charset="0"/>
              </a:rPr>
              <a:t>Analytisch nicht zugängige Abhängigkeiten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20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psychische Faktoren, ergebnisverändernde Messungen,..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mtClean="0">
                <a:cs typeface="Times New Roman" pitchFamily="18" charset="0"/>
              </a:rPr>
              <a:t>Analytisch nur unter großem Aufwand bearbeitbare,</a:t>
            </a:r>
          </a:p>
          <a:p>
            <a:pPr>
              <a:lnSpc>
                <a:spcPct val="45000"/>
              </a:lnSpc>
              <a:spcBef>
                <a:spcPct val="30000"/>
              </a:spcBef>
              <a:spcAft>
                <a:spcPct val="0"/>
              </a:spcAft>
              <a:buFontTx/>
              <a:buNone/>
            </a:pPr>
            <a:r>
              <a:rPr lang="de-DE" smtClean="0">
                <a:cs typeface="Times New Roman" pitchFamily="18" charset="0"/>
              </a:rPr>
              <a:t>	hochdimensionale Gesetzmäßigkeiten 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20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Wechselkursabhängigkeiten,..</a:t>
            </a:r>
          </a:p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de-DE" smtClean="0">
                <a:cs typeface="Times New Roman" pitchFamily="18" charset="0"/>
              </a:rPr>
              <a:t>Statistische Analysen durch untrainierte Benutzer (?!)</a:t>
            </a:r>
            <a:r>
              <a:rPr lang="de-DE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el 1"/>
          <p:cNvSpPr txBox="1">
            <a:spLocks/>
          </p:cNvSpPr>
          <p:nvPr/>
        </p:nvSpPr>
        <p:spPr bwMode="auto">
          <a:xfrm>
            <a:off x="714375" y="2428875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4" name="Titel 1"/>
          <p:cNvSpPr txBox="1">
            <a:spLocks/>
          </p:cNvSpPr>
          <p:nvPr/>
        </p:nvSpPr>
        <p:spPr bwMode="auto">
          <a:xfrm>
            <a:off x="550863" y="3011487"/>
            <a:ext cx="8529637" cy="136207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de-DE" sz="4000" b="1" dirty="0">
                <a:latin typeface="Arial Black" pitchFamily="34" charset="0"/>
                <a:cs typeface="Arial" pitchFamily="34" charset="0"/>
              </a:rPr>
              <a:t>Grundlagen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87375" y="1394221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4000" b="1" dirty="0" smtClean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Einführung</a:t>
            </a:r>
            <a:endParaRPr lang="de-DE" sz="4000" b="1" dirty="0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6" name="Titel 1"/>
          <p:cNvSpPr>
            <a:spLocks/>
          </p:cNvSpPr>
          <p:nvPr/>
        </p:nvSpPr>
        <p:spPr bwMode="auto">
          <a:xfrm>
            <a:off x="638175" y="4664868"/>
            <a:ext cx="7721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r>
              <a:rPr lang="de-DE" sz="3800" dirty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Modellierung</a:t>
            </a:r>
          </a:p>
        </p:txBody>
      </p:sp>
      <p:sp>
        <p:nvSpPr>
          <p:cNvPr id="10247" name="Titel 1"/>
          <p:cNvSpPr>
            <a:spLocks/>
          </p:cNvSpPr>
          <p:nvPr/>
        </p:nvSpPr>
        <p:spPr bwMode="auto">
          <a:xfrm>
            <a:off x="688975" y="517525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endParaRPr lang="de-DE" sz="3800">
              <a:solidFill>
                <a:srgbClr val="BFBFBF"/>
              </a:solidFill>
              <a:cs typeface="Arial" pitchFamily="34" charset="0"/>
            </a:endParaRPr>
          </a:p>
        </p:txBody>
      </p:sp>
      <p:sp>
        <p:nvSpPr>
          <p:cNvPr id="10248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>
                <a:latin typeface="Tahoma" pitchFamily="34" charset="0"/>
              </a:rPr>
              <a:t>Rüdiger Brause: Adaptive Systeme, Institut für Informatik</a:t>
            </a:r>
            <a:endParaRPr lang="de-DE" sz="800">
              <a:latin typeface="Tahoma" pitchFamily="34" charset="0"/>
            </a:endParaRPr>
          </a:p>
        </p:txBody>
      </p:sp>
      <p:sp>
        <p:nvSpPr>
          <p:cNvPr id="10249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89C4399-572E-46AA-BC15-B5437B83C33A}" type="slidenum">
              <a:rPr lang="de-DE" sz="1000" smtClean="0"/>
              <a:pPr/>
              <a:t>9</a:t>
            </a:fld>
            <a:r>
              <a:rPr lang="de-DE" sz="1000" smtClean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49746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-Vorlage">
  <a:themeElements>
    <a:clrScheme name="AS-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S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-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1056</Words>
  <Application>Microsoft Office PowerPoint</Application>
  <PresentationFormat>Bildschirmpräsentation (4:3)</PresentationFormat>
  <Paragraphs>279</Paragraphs>
  <Slides>26</Slides>
  <Notes>3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6</vt:i4>
      </vt:variant>
      <vt:variant>
        <vt:lpstr>Folientitel</vt:lpstr>
      </vt:variant>
      <vt:variant>
        <vt:i4>26</vt:i4>
      </vt:variant>
    </vt:vector>
  </HeadingPairs>
  <TitlesOfParts>
    <vt:vector size="41" baseType="lpstr">
      <vt:lpstr>Arial</vt:lpstr>
      <vt:lpstr>Arial Black</vt:lpstr>
      <vt:lpstr>Cambria Math</vt:lpstr>
      <vt:lpstr>Symbol</vt:lpstr>
      <vt:lpstr>Tahoma</vt:lpstr>
      <vt:lpstr>TIMES</vt:lpstr>
      <vt:lpstr>Times New Roman</vt:lpstr>
      <vt:lpstr>Wingdings</vt:lpstr>
      <vt:lpstr>AS-Vorlage</vt:lpstr>
      <vt:lpstr>Image</vt:lpstr>
      <vt:lpstr>Bild</vt:lpstr>
      <vt:lpstr>Formel</vt:lpstr>
      <vt:lpstr>CorelDRAW</vt:lpstr>
      <vt:lpstr>Grafik</vt:lpstr>
      <vt:lpstr>Equation</vt:lpstr>
      <vt:lpstr>Adaptive Systeme</vt:lpstr>
      <vt:lpstr>Organisation</vt:lpstr>
      <vt:lpstr>PowerPoint-Präsentation</vt:lpstr>
      <vt:lpstr>Vorschau Themen</vt:lpstr>
      <vt:lpstr>Arten von Adaptiven Systeme</vt:lpstr>
      <vt:lpstr>Einleitung: Was sind Adaptive Systeme ?</vt:lpstr>
      <vt:lpstr>Wozu Adaptive Systeme ?</vt:lpstr>
      <vt:lpstr>Einsatzgebiete Adaptiver Systeme</vt:lpstr>
      <vt:lpstr>PowerPoint-Präsentation</vt:lpstr>
      <vt:lpstr>Vorbild Gehirn</vt:lpstr>
      <vt:lpstr>Das Vorbild: Gehirnfunktionen</vt:lpstr>
      <vt:lpstr>Das Vorbild: Gehirnfunktionen</vt:lpstr>
      <vt:lpstr>Das Vorbild: Gehirnfunktionen</vt:lpstr>
      <vt:lpstr>Das Vorbild: Gehirnfunktionen</vt:lpstr>
      <vt:lpstr>Das Vorbild: Gehirnfunktionen</vt:lpstr>
      <vt:lpstr>Das Vorbild: Gehirnfunktionen</vt:lpstr>
      <vt:lpstr>Das Vorbild: Gehirnfunktionen</vt:lpstr>
      <vt:lpstr>Frage</vt:lpstr>
      <vt:lpstr>PowerPoint-Präsentation</vt:lpstr>
      <vt:lpstr>Modellierung</vt:lpstr>
      <vt:lpstr>Modellierung formaler Neuronen</vt:lpstr>
      <vt:lpstr>Formale Neuronen</vt:lpstr>
      <vt:lpstr>Schichten</vt:lpstr>
      <vt:lpstr>Frage</vt:lpstr>
      <vt:lpstr>Modellierung der Netze</vt:lpstr>
      <vt:lpstr>Lineare Transformation mit NN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Systeme</dc:title>
  <dc:creator>Rudi</dc:creator>
  <cp:lastModifiedBy>Rudi</cp:lastModifiedBy>
  <cp:revision>99</cp:revision>
  <dcterms:created xsi:type="dcterms:W3CDTF">2006-03-08T08:32:46Z</dcterms:created>
  <dcterms:modified xsi:type="dcterms:W3CDTF">2013-10-23T13:13:57Z</dcterms:modified>
</cp:coreProperties>
</file>